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58" r:id="rId1"/>
  </p:sldMasterIdLst>
  <p:notesMasterIdLst>
    <p:notesMasterId r:id="rId72"/>
  </p:notesMasterIdLst>
  <p:handoutMasterIdLst>
    <p:handoutMasterId r:id="rId73"/>
  </p:handoutMasterIdLst>
  <p:sldIdLst>
    <p:sldId id="257" r:id="rId2"/>
    <p:sldId id="258" r:id="rId3"/>
    <p:sldId id="259" r:id="rId4"/>
    <p:sldId id="260" r:id="rId5"/>
    <p:sldId id="261" r:id="rId6"/>
    <p:sldId id="267" r:id="rId7"/>
    <p:sldId id="284" r:id="rId8"/>
    <p:sldId id="285" r:id="rId9"/>
    <p:sldId id="286" r:id="rId10"/>
    <p:sldId id="745" r:id="rId11"/>
    <p:sldId id="287" r:id="rId12"/>
    <p:sldId id="288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746" r:id="rId22"/>
    <p:sldId id="300" r:id="rId23"/>
    <p:sldId id="302" r:id="rId24"/>
    <p:sldId id="727" r:id="rId25"/>
    <p:sldId id="299" r:id="rId26"/>
    <p:sldId id="729" r:id="rId27"/>
    <p:sldId id="730" r:id="rId28"/>
    <p:sldId id="731" r:id="rId29"/>
    <p:sldId id="732" r:id="rId30"/>
    <p:sldId id="733" r:id="rId31"/>
    <p:sldId id="734" r:id="rId32"/>
    <p:sldId id="735" r:id="rId33"/>
    <p:sldId id="736" r:id="rId34"/>
    <p:sldId id="737" r:id="rId35"/>
    <p:sldId id="738" r:id="rId36"/>
    <p:sldId id="739" r:id="rId37"/>
    <p:sldId id="741" r:id="rId38"/>
    <p:sldId id="742" r:id="rId39"/>
    <p:sldId id="740" r:id="rId40"/>
    <p:sldId id="747" r:id="rId41"/>
    <p:sldId id="419" r:id="rId42"/>
    <p:sldId id="543" r:id="rId43"/>
    <p:sldId id="579" r:id="rId44"/>
    <p:sldId id="580" r:id="rId45"/>
    <p:sldId id="548" r:id="rId46"/>
    <p:sldId id="582" r:id="rId47"/>
    <p:sldId id="583" r:id="rId48"/>
    <p:sldId id="264" r:id="rId49"/>
    <p:sldId id="749" r:id="rId50"/>
    <p:sldId id="604" r:id="rId51"/>
    <p:sldId id="599" r:id="rId52"/>
    <p:sldId id="597" r:id="rId53"/>
    <p:sldId id="598" r:id="rId54"/>
    <p:sldId id="696" r:id="rId55"/>
    <p:sldId id="748" r:id="rId56"/>
    <p:sldId id="697" r:id="rId57"/>
    <p:sldId id="305" r:id="rId58"/>
    <p:sldId id="638" r:id="rId59"/>
    <p:sldId id="667" r:id="rId60"/>
    <p:sldId id="683" r:id="rId61"/>
    <p:sldId id="684" r:id="rId62"/>
    <p:sldId id="695" r:id="rId63"/>
    <p:sldId id="750" r:id="rId64"/>
    <p:sldId id="645" r:id="rId65"/>
    <p:sldId id="268" r:id="rId66"/>
    <p:sldId id="269" r:id="rId67"/>
    <p:sldId id="270" r:id="rId68"/>
    <p:sldId id="702" r:id="rId69"/>
    <p:sldId id="272" r:id="rId70"/>
    <p:sldId id="273" r:id="rId71"/>
  </p:sldIdLst>
  <p:sldSz cx="9144000" cy="5143500" type="screen16x9"/>
  <p:notesSz cx="6858000" cy="9296400"/>
  <p:embeddedFontLst>
    <p:embeddedFont>
      <p:font typeface="Arial Black" panose="020B0A04020102020204" pitchFamily="34" charset="0"/>
      <p:regular r:id="rId74"/>
      <p:bold r:id="rId75"/>
    </p:embeddedFont>
    <p:embeddedFont>
      <p:font typeface="Arial Narrow" panose="020B0606020202030204" pitchFamily="34" charset="0"/>
      <p:regular r:id="rId76"/>
      <p:bold r:id="rId77"/>
      <p:italic r:id="rId78"/>
      <p:boldItalic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Helvetica Neue Light" panose="020B0604020202020204" charset="0"/>
      <p:regular r:id="rId84"/>
      <p:bold r:id="rId85"/>
      <p:italic r:id="rId86"/>
      <p:boldItalic r:id="rId87"/>
    </p:embeddedFont>
    <p:embeddedFont>
      <p:font typeface="Times" panose="02020603050405020304" pitchFamily="18" charset="0"/>
      <p:regular r:id="rId88"/>
      <p:bold r:id="rId89"/>
      <p:italic r:id="rId90"/>
      <p:boldItalic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96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BA467B-D185-715D-BE35-17B7618554F5}" v="4" dt="2020-10-26T16:40:57.734"/>
    <p1510:client id="{8E3698F0-CFC8-4178-9E35-A874BF3B6D6F}" v="4" dt="2020-10-26T16:09:51.721"/>
    <p1510:client id="{ECA4AA5F-F156-56DA-DD38-17B5C923436C}" v="218" dt="2020-10-26T16:51:36.850"/>
    <p1510:client id="{FF4821B6-12B5-46EC-BB39-5F3549A455A1}" v="13" dt="2020-10-26T17:05:3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2174" autoAdjust="0"/>
  </p:normalViewPr>
  <p:slideViewPr>
    <p:cSldViewPr snapToGrid="0">
      <p:cViewPr varScale="1">
        <p:scale>
          <a:sx n="85" d="100"/>
          <a:sy n="85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2"/>
      </p:cViewPr>
      <p:guideLst>
        <p:guide orient="horz" pos="2196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font" Target="fonts/font17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theme" Target="theme/theme1.xml"/><Relationship Id="rId9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97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4.fntdata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93" Type="http://schemas.openxmlformats.org/officeDocument/2006/relationships/viewProps" Target="viewProps.xml"/><Relationship Id="rId98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B775F2-AF24-477B-9939-318CCA4225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574F3-A7C4-4507-9577-080ABEEEF9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C0417-73A7-49F0-9FA4-A0E035F9E0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7F830-0360-4201-8DCA-27AAA93CD2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F118C-F12F-434F-BA46-6068BDBB4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BD0C7-92FD-4A5E-BFB4-550150A29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30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302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84" name="Google Shape;384;p25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69715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7779fd9cd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7779fd9cdf_0_4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7779fd9cdf_0_44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779fd9c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7779fd9cdf_0_10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7779fd9cdf_0_10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779fd9cd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779fd9cdf_0_126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7779fd9cdf_0_126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779fd9cd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779fd9cdf_0_140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7779fd9cdf_0_140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7779fd9cd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7779fd9cdf_0_14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7779fd9cdf_0_14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7779fd9c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7779fd9cdf_0_156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7779fd9cdf_0_156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7779fd9cd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7779fd9cdf_0_16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7779fd9cdf_0_164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7779fd9cd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7779fd9cdf_0_17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7779fd9cdf_0_173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779fd9cdf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7779fd9cdf_0_18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g7779fd9cdf_0_183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ba29908f0_0_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8ba29908f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7779fd9cd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7779fd9cdf_0_19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7779fd9cdf_0_193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84" name="Google Shape;384;p25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72309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703ccf4abc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703ccf4abc_0_29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14" name="Google Shape;514;g703ccf4abc_0_293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001319a0a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8001319a0a_0_23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522" name="Google Shape;522;g8001319a0a_0_234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592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0493c7d2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" name="Google Shape;145;g80493c7d27_1_20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>
              <a:latin typeface="Arial"/>
              <a:cs typeface="Arial"/>
            </a:endParaRPr>
          </a:p>
        </p:txBody>
      </p:sp>
      <p:sp>
        <p:nvSpPr>
          <p:cNvPr id="146" name="Google Shape;146;g80493c7d27_1_20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15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432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7977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038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7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445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06c0a78d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06c0a78d7_0_6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806c0a78d7_0_65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4234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867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623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376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781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7327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0985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53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ba29908f0_0_41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8ba29908f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84" name="Google Shape;384;p25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531827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42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823266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75381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269344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45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238956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46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195193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47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881680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b3aa9255f_0_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8b3aa9255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80877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49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59359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068a1ee54_0_9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g8068a1ee5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763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ba29908f0_0_1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8ba29908f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068a1ee54_0_9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g8068a1ee5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11583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068a1ee54_0_9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g8068a1ee5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49451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068a1ee54_0_9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g8068a1ee5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51256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0493c7d2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" name="Google Shape;145;g80493c7d27_1_20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/>
          </a:p>
        </p:txBody>
      </p:sp>
      <p:sp>
        <p:nvSpPr>
          <p:cNvPr id="146" name="Google Shape;146;g80493c7d27_1_20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5273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84" name="Google Shape;384;p25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62183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56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014838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8001319a0a_0_220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56" name="Google Shape;556;g8001319a0a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0" name="Google Shape;660;p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endParaRPr/>
          </a:p>
        </p:txBody>
      </p:sp>
      <p:sp>
        <p:nvSpPr>
          <p:cNvPr id="661" name="Google Shape;661;p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241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4101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111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ba29908f0_0_7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8ba29908f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83223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0f067c5e2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0f067c5e2_1_23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ym typeface="Arial"/>
            </a:endParaRPr>
          </a:p>
        </p:txBody>
      </p:sp>
      <p:sp>
        <p:nvSpPr>
          <p:cNvPr id="498" name="Google Shape;498;g80f067c5e2_1_238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5630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62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673778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84" name="Google Shape;384;p25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63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285193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068a1ee54_0_9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30" name="Google Shape;530;g8068a1ee5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32365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ba29908f0_0_112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8ba29908f0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ba29908f0_0_116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8ba29908f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ba29908f0_0_120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8ba29908f0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68</a:t>
            </a:fld>
            <a:endParaRPr lang="en-US"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028056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ba29908f0_0_13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g8ba29908f0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ba29908f0_0_142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8ba29908f0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4e6c14b0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4e6c14b06_0_16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68" name="Google Shape;368;g74e6c14b06_0_16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001319a0a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8001319a0a_0_19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76" name="Google Shape;376;g8001319a0a_0_194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84" name="Google Shape;384;p25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er.bio-rad.com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" y="0"/>
            <a:ext cx="9142858" cy="51441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62000" y="1885950"/>
            <a:ext cx="7696200" cy="20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62000" y="4000500"/>
            <a:ext cx="7696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ctr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ctr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ctr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ctr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 flipH="1">
            <a:off x="762000" y="4629150"/>
            <a:ext cx="3810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>
            <a:hlinkClick r:id="rId3"/>
          </p:cNvPr>
          <p:cNvSpPr/>
          <p:nvPr/>
        </p:nvSpPr>
        <p:spPr>
          <a:xfrm>
            <a:off x="635325" y="828175"/>
            <a:ext cx="14067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>
            <a:hlinkClick r:id="rId3"/>
          </p:cNvPr>
          <p:cNvSpPr/>
          <p:nvPr/>
        </p:nvSpPr>
        <p:spPr>
          <a:xfrm>
            <a:off x="7431900" y="828175"/>
            <a:ext cx="10644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762000" y="1028700"/>
            <a:ext cx="769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762000" y="1600200"/>
            <a:ext cx="7696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Char char="•"/>
              <a:defRPr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userDrawn="1">
  <p:cSld name="1_Title and Content 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213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56272" y="86149"/>
            <a:ext cx="8637470" cy="64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256272" y="4767263"/>
            <a:ext cx="241533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56273" y="851836"/>
            <a:ext cx="8637470" cy="378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963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Us">
  <p:cSld name="Contact U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762000" y="1028700"/>
            <a:ext cx="769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46416" y="399894"/>
            <a:ext cx="2144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168896" y="4789778"/>
            <a:ext cx="190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>
            <a:spLocks noGrp="1"/>
          </p:cNvSpPr>
          <p:nvPr>
            <p:ph type="pic" idx="2"/>
          </p:nvPr>
        </p:nvSpPr>
        <p:spPr>
          <a:xfrm>
            <a:off x="762000" y="1802770"/>
            <a:ext cx="1600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–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»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>
            <a:spLocks noGrp="1"/>
          </p:cNvSpPr>
          <p:nvPr>
            <p:ph type="pic" idx="3"/>
          </p:nvPr>
        </p:nvSpPr>
        <p:spPr>
          <a:xfrm>
            <a:off x="2767723" y="1802770"/>
            <a:ext cx="1600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–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»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>
            <a:spLocks noGrp="1"/>
          </p:cNvSpPr>
          <p:nvPr>
            <p:ph type="pic" idx="4"/>
          </p:nvPr>
        </p:nvSpPr>
        <p:spPr>
          <a:xfrm>
            <a:off x="4773446" y="1802770"/>
            <a:ext cx="1600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–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»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>
            <a:spLocks noGrp="1"/>
          </p:cNvSpPr>
          <p:nvPr>
            <p:ph type="pic" idx="5"/>
          </p:nvPr>
        </p:nvSpPr>
        <p:spPr>
          <a:xfrm>
            <a:off x="6779170" y="1802770"/>
            <a:ext cx="1600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–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»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762000" y="3306365"/>
            <a:ext cx="16002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2pPr>
            <a:lvl3pPr marL="1371600" lvl="2" indent="-2857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3pPr>
            <a:lvl4pPr marL="1828800" lvl="3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6"/>
          </p:nvPr>
        </p:nvSpPr>
        <p:spPr>
          <a:xfrm>
            <a:off x="2767723" y="3306365"/>
            <a:ext cx="16002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200"/>
            </a:lvl1pPr>
            <a:lvl2pPr marL="914400" lvl="1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2pPr>
            <a:lvl3pPr marL="1371600" lvl="2" indent="-2857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3pPr>
            <a:lvl4pPr marL="1828800" lvl="3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7"/>
          </p:nvPr>
        </p:nvSpPr>
        <p:spPr>
          <a:xfrm>
            <a:off x="4786585" y="3306365"/>
            <a:ext cx="16002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200"/>
            </a:lvl1pPr>
            <a:lvl2pPr marL="914400" lvl="1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2pPr>
            <a:lvl3pPr marL="1371600" lvl="2" indent="-2857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3pPr>
            <a:lvl4pPr marL="1828800" lvl="3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8"/>
          </p:nvPr>
        </p:nvSpPr>
        <p:spPr>
          <a:xfrm>
            <a:off x="6779170" y="3314249"/>
            <a:ext cx="16002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200"/>
            </a:lvl1pPr>
            <a:lvl2pPr marL="914400" lvl="1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2pPr>
            <a:lvl3pPr marL="1371600" lvl="2" indent="-2857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3pPr>
            <a:lvl4pPr marL="1828800" lvl="3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/>
          <p:nvPr/>
        </p:nvSpPr>
        <p:spPr>
          <a:xfrm>
            <a:off x="0" y="3742340"/>
            <a:ext cx="914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explorer@bio-rad.com</a:t>
            </a:r>
            <a:endParaRPr sz="2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62000" y="1028700"/>
            <a:ext cx="769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3146416" y="399894"/>
            <a:ext cx="2144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7168896" y="4789778"/>
            <a:ext cx="190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762000" y="1600724"/>
            <a:ext cx="7696200" cy="30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fety">
  <p:cSld name="Safet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62000" y="1028700"/>
            <a:ext cx="769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3146416" y="399894"/>
            <a:ext cx="2144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7168896" y="4789778"/>
            <a:ext cx="190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2571750" y="1600724"/>
            <a:ext cx="5886300" cy="30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2"/>
          </p:nvPr>
        </p:nvSpPr>
        <p:spPr>
          <a:xfrm>
            <a:off x="761999" y="2655489"/>
            <a:ext cx="1704900" cy="19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1" i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marL="1371600" lvl="2" indent="-22860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marL="1828800" lvl="3" indent="-228600" algn="l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marL="2286000" lvl="4" indent="-228600" algn="l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marL="2743200" lvl="5" indent="-22860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marL="3200400" lvl="6" indent="-22860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marL="3657600" lvl="7" indent="-22860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marL="4114800" lvl="8" indent="-228600" algn="l">
              <a:lnSpc>
                <a:spcPct val="7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>
            <a:endParaRPr/>
          </a:p>
        </p:txBody>
      </p:sp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755405" y="1597792"/>
            <a:ext cx="1711355" cy="1055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Side by Side">
  <p:cSld name="Title and Content Side by S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146416" y="399894"/>
            <a:ext cx="2144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168896" y="4789778"/>
            <a:ext cx="190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4724400" y="1028700"/>
            <a:ext cx="37338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2"/>
          </p:nvPr>
        </p:nvSpPr>
        <p:spPr>
          <a:xfrm>
            <a:off x="762000" y="1028700"/>
            <a:ext cx="38100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">
  <p:cSld name="Ques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7168896" y="4789778"/>
            <a:ext cx="190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1295400" y="1485900"/>
            <a:ext cx="65532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SzPts val="1800"/>
              <a:buNone/>
              <a:defRPr sz="27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ize Image">
  <p:cSld name="Full Size Imag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146416" y="399894"/>
            <a:ext cx="2144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7168896" y="4789778"/>
            <a:ext cx="190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1295401" y="1257300"/>
            <a:ext cx="17580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400" i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1295399" y="2114550"/>
            <a:ext cx="17580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400" i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1295399" y="2973841"/>
            <a:ext cx="17580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400" i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46416" y="399894"/>
            <a:ext cx="2144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7168896" y="4789778"/>
            <a:ext cx="190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" y="0"/>
            <a:ext cx="9142858" cy="514414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762000" y="2554014"/>
            <a:ext cx="7696200" cy="1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1"/>
          </p:nvPr>
        </p:nvSpPr>
        <p:spPr>
          <a:xfrm>
            <a:off x="762000" y="4000500"/>
            <a:ext cx="7696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5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ctr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ctr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ctr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ctr">
              <a:lnSpc>
                <a:spcPct val="7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 flipH="1">
            <a:off x="762000" y="4629150"/>
            <a:ext cx="38100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explorer.bio-rad.com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-4"/>
            <a:ext cx="9141721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6314125" y="-2300"/>
            <a:ext cx="2144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FFFFFF"/>
                </a:solidFill>
                <a:uFill>
                  <a:noFill/>
                </a:uFill>
                <a:hlinkClick r:id="rId15"/>
              </a:rPr>
              <a:t>explorer.bio-rad.com</a:t>
            </a:r>
            <a:endParaRPr sz="1000" b="1">
              <a:solidFill>
                <a:srgbClr val="FFFFFF"/>
              </a:solidFill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762000" y="1028700"/>
            <a:ext cx="769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 Black"/>
              <a:buNone/>
              <a:defRPr sz="23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7168896" y="4789778"/>
            <a:ext cx="190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body" idx="1"/>
          </p:nvPr>
        </p:nvSpPr>
        <p:spPr>
          <a:xfrm>
            <a:off x="762000" y="1600200"/>
            <a:ext cx="7696200" cy="3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60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–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60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»"/>
              <a:defRPr sz="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" name="Google Shape;15;p1" descr="C:\Users\tpage\Documents\Marketing\Marketing Collateral\Assets\BIO-RAD_LOGO_RGB.jpg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82680" y="4622976"/>
            <a:ext cx="1200150" cy="5174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256">
          <p15:clr>
            <a:srgbClr val="EA4335"/>
          </p15:clr>
        </p15:guide>
        <p15:guide id="2" pos="535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er.bio-rad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xplorer@bio-rad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info.bio-rad.com/BioEdCTS-Leigh-Brown" TargetMode="External"/><Relationship Id="rId7" Type="http://schemas.openxmlformats.org/officeDocument/2006/relationships/hyperlink" Target="https://info.bio-rad.com/BioEdCTS-Tamica-Stubb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hyperlink" Target="https://info.bio-rad.com/BioEdCTS-Aaron-Kallas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hyperlink" Target="https://info.bio-rad.com/BioEdCTS-Damon-Tighe" TargetMode="External"/><Relationship Id="rId9" Type="http://schemas.openxmlformats.org/officeDocument/2006/relationships/hyperlink" Target="mailto:explorer@bio-rad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-rad.com/outoftheblu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54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-rad.com/outoftheblue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-rad.com/teachcrispr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bioradeducation?sub_confirmation=1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-rad.com/classroomresources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g"/><Relationship Id="rId4" Type="http://schemas.openxmlformats.org/officeDocument/2006/relationships/hyperlink" Target="http://www.bio-rad.com/explorerhel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762000" y="1828800"/>
            <a:ext cx="7696200" cy="30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New Kits to Teach CRISPR:</a:t>
            </a:r>
            <a:endParaRPr sz="44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/>
              <a:t>Both Hands-On and Online</a:t>
            </a:r>
            <a:endParaRPr sz="44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4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FFFFFF"/>
                </a:solidFill>
                <a:uFill>
                  <a:noFill/>
                </a:uFill>
                <a:hlinkClick r:id="rId3"/>
              </a:rPr>
              <a:t>explorer.bio-rad.com</a:t>
            </a:r>
            <a:r>
              <a:rPr lang="en-US">
                <a:solidFill>
                  <a:srgbClr val="FFFFFF"/>
                </a:solidFill>
              </a:rPr>
              <a:t> | </a:t>
            </a:r>
            <a:r>
              <a:rPr lang="en-US">
                <a:solidFill>
                  <a:srgbClr val="FFFFFF"/>
                </a:solidFill>
                <a:uFill>
                  <a:noFill/>
                </a:uFill>
                <a:hlinkClick r:id="rId4"/>
              </a:rPr>
              <a:t>explorer@bio-rad.com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D74BFC-30CA-4C2B-862B-FF25071A0FF5}"/>
              </a:ext>
            </a:extLst>
          </p:cNvPr>
          <p:cNvSpPr/>
          <p:nvPr/>
        </p:nvSpPr>
        <p:spPr>
          <a:xfrm>
            <a:off x="0" y="206391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chemeClr val="dk1"/>
                </a:solidFill>
                <a:latin typeface="Arial Black"/>
                <a:sym typeface="Arial Black"/>
              </a:rPr>
              <a:t>Modeling!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955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3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1008066" y="18288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3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4567158" y="2345032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3"/>
          <p:cNvPicPr preferRelativeResize="0"/>
          <p:nvPr/>
        </p:nvPicPr>
        <p:blipFill rotWithShape="1">
          <a:blip r:embed="rId3">
            <a:alphaModFix/>
          </a:blip>
          <a:srcRect l="85234"/>
          <a:stretch/>
        </p:blipFill>
        <p:spPr>
          <a:xfrm rot="5400000">
            <a:off x="4163356" y="-2411711"/>
            <a:ext cx="767952" cy="7570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4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4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4432633" y="2511232"/>
            <a:ext cx="3594966" cy="233159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4"/>
          <p:cNvSpPr/>
          <p:nvPr/>
        </p:nvSpPr>
        <p:spPr>
          <a:xfrm rot="415179">
            <a:off x="2963830" y="3626186"/>
            <a:ext cx="2489635" cy="874638"/>
          </a:xfrm>
          <a:custGeom>
            <a:avLst/>
            <a:gdLst/>
            <a:ahLst/>
            <a:cxnLst/>
            <a:rect l="l" t="t" r="r" b="b"/>
            <a:pathLst>
              <a:path w="90209" h="34986" extrusionOk="0">
                <a:moveTo>
                  <a:pt x="90209" y="0"/>
                </a:moveTo>
                <a:cubicBezTo>
                  <a:pt x="85438" y="14314"/>
                  <a:pt x="74524" y="30157"/>
                  <a:pt x="59822" y="33551"/>
                </a:cubicBezTo>
                <a:cubicBezTo>
                  <a:pt x="39849" y="38162"/>
                  <a:pt x="17053" y="30682"/>
                  <a:pt x="0" y="19308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6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6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1045857" y="2846531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6"/>
          <p:cNvPicPr preferRelativeResize="0"/>
          <p:nvPr/>
        </p:nvPicPr>
        <p:blipFill rotWithShape="1">
          <a:blip r:embed="rId3">
            <a:alphaModFix/>
          </a:blip>
          <a:srcRect l="85234"/>
          <a:stretch/>
        </p:blipFill>
        <p:spPr>
          <a:xfrm rot="-5400000">
            <a:off x="4531074" y="-1042386"/>
            <a:ext cx="767952" cy="7570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7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7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1045857" y="2846531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7"/>
          <p:cNvPicPr preferRelativeResize="0"/>
          <p:nvPr/>
        </p:nvPicPr>
        <p:blipFill rotWithShape="1">
          <a:blip r:embed="rId3">
            <a:alphaModFix/>
          </a:blip>
          <a:srcRect l="85234"/>
          <a:stretch/>
        </p:blipFill>
        <p:spPr>
          <a:xfrm rot="-5400000">
            <a:off x="4531074" y="-1042386"/>
            <a:ext cx="767952" cy="757067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7"/>
          <p:cNvSpPr/>
          <p:nvPr/>
        </p:nvSpPr>
        <p:spPr>
          <a:xfrm>
            <a:off x="1521351" y="2866576"/>
            <a:ext cx="2071200" cy="393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8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8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1045857" y="2846531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8"/>
          <p:cNvPicPr preferRelativeResize="0"/>
          <p:nvPr/>
        </p:nvPicPr>
        <p:blipFill rotWithShape="1">
          <a:blip r:embed="rId3">
            <a:alphaModFix/>
          </a:blip>
          <a:srcRect l="85234"/>
          <a:stretch/>
        </p:blipFill>
        <p:spPr>
          <a:xfrm rot="-5400000">
            <a:off x="4032547" y="-1042386"/>
            <a:ext cx="767952" cy="757067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8"/>
          <p:cNvSpPr/>
          <p:nvPr/>
        </p:nvSpPr>
        <p:spPr>
          <a:xfrm>
            <a:off x="1521351" y="2866576"/>
            <a:ext cx="2071200" cy="393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9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9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1045857" y="2846531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9"/>
          <p:cNvPicPr preferRelativeResize="0"/>
          <p:nvPr/>
        </p:nvPicPr>
        <p:blipFill rotWithShape="1">
          <a:blip r:embed="rId3">
            <a:alphaModFix/>
          </a:blip>
          <a:srcRect l="85234"/>
          <a:stretch/>
        </p:blipFill>
        <p:spPr>
          <a:xfrm rot="-5400000">
            <a:off x="3446686" y="-1042386"/>
            <a:ext cx="767952" cy="757067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9"/>
          <p:cNvSpPr/>
          <p:nvPr/>
        </p:nvSpPr>
        <p:spPr>
          <a:xfrm>
            <a:off x="1521351" y="2866576"/>
            <a:ext cx="2071200" cy="393600"/>
          </a:xfrm>
          <a:prstGeom prst="rect">
            <a:avLst/>
          </a:prstGeom>
          <a:noFill/>
          <a:ln w="19050" cap="flat" cmpd="sng">
            <a:solidFill>
              <a:srgbClr val="70D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0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0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1045857" y="2846531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0"/>
          <p:cNvPicPr preferRelativeResize="0"/>
          <p:nvPr/>
        </p:nvPicPr>
        <p:blipFill rotWithShape="1">
          <a:blip r:embed="rId3">
            <a:alphaModFix/>
          </a:blip>
          <a:srcRect l="85234"/>
          <a:stretch/>
        </p:blipFill>
        <p:spPr>
          <a:xfrm rot="-5400000">
            <a:off x="3446686" y="-1042386"/>
            <a:ext cx="767952" cy="757067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0"/>
          <p:cNvSpPr/>
          <p:nvPr/>
        </p:nvSpPr>
        <p:spPr>
          <a:xfrm>
            <a:off x="3101935" y="2049487"/>
            <a:ext cx="292800" cy="292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1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1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1045857" y="2846531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1"/>
          <p:cNvPicPr preferRelativeResize="0"/>
          <p:nvPr/>
        </p:nvPicPr>
        <p:blipFill rotWithShape="1">
          <a:blip r:embed="rId3">
            <a:alphaModFix/>
          </a:blip>
          <a:srcRect l="85234"/>
          <a:stretch/>
        </p:blipFill>
        <p:spPr>
          <a:xfrm rot="-5400000">
            <a:off x="3446686" y="-1042386"/>
            <a:ext cx="767952" cy="757067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1"/>
          <p:cNvSpPr/>
          <p:nvPr/>
        </p:nvSpPr>
        <p:spPr>
          <a:xfrm>
            <a:off x="3101935" y="2049487"/>
            <a:ext cx="292800" cy="292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9" name="Google Shape;469;p51"/>
          <p:cNvCxnSpPr/>
          <p:nvPr/>
        </p:nvCxnSpPr>
        <p:spPr>
          <a:xfrm>
            <a:off x="3259601" y="2302700"/>
            <a:ext cx="0" cy="822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2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2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1045857" y="2846531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2"/>
          <p:cNvPicPr preferRelativeResize="0"/>
          <p:nvPr/>
        </p:nvPicPr>
        <p:blipFill rotWithShape="1">
          <a:blip r:embed="rId3">
            <a:alphaModFix/>
          </a:blip>
          <a:srcRect l="85234" t="42465"/>
          <a:stretch/>
        </p:blipFill>
        <p:spPr>
          <a:xfrm rot="-5400000">
            <a:off x="5130324" y="565049"/>
            <a:ext cx="767952" cy="43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2"/>
          <p:cNvSpPr/>
          <p:nvPr/>
        </p:nvSpPr>
        <p:spPr>
          <a:xfrm>
            <a:off x="3101935" y="2049487"/>
            <a:ext cx="292800" cy="292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9" name="Google Shape;479;p52"/>
          <p:cNvCxnSpPr/>
          <p:nvPr/>
        </p:nvCxnSpPr>
        <p:spPr>
          <a:xfrm>
            <a:off x="3259601" y="2302700"/>
            <a:ext cx="0" cy="822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80" name="Google Shape;480;p52"/>
          <p:cNvPicPr preferRelativeResize="0"/>
          <p:nvPr/>
        </p:nvPicPr>
        <p:blipFill rotWithShape="1">
          <a:blip r:embed="rId3">
            <a:alphaModFix/>
          </a:blip>
          <a:srcRect l="85234" b="57535"/>
          <a:stretch/>
        </p:blipFill>
        <p:spPr>
          <a:xfrm rot="-5400000">
            <a:off x="1192583" y="1135513"/>
            <a:ext cx="767952" cy="321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925" y="1471550"/>
            <a:ext cx="1504526" cy="22300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0" y="3659700"/>
            <a:ext cx="45624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dirty="0">
                <a:latin typeface="Arial Black"/>
                <a:ea typeface="Arial Black"/>
                <a:cs typeface="Arial Black"/>
                <a:sym typeface="Arial Black"/>
              </a:rPr>
              <a:t>Ian Harwood, PhD</a:t>
            </a:r>
            <a:endParaRPr sz="28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dirty="0">
                <a:latin typeface="Arial Black"/>
                <a:ea typeface="Arial Black"/>
                <a:cs typeface="Arial Black"/>
                <a:sym typeface="Arial Black"/>
              </a:rPr>
              <a:t>Product Manager</a:t>
            </a:r>
            <a:endParaRPr sz="28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0" y="952800"/>
            <a:ext cx="45624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>
                <a:latin typeface="Arial Black"/>
                <a:ea typeface="Arial Black"/>
                <a:cs typeface="Arial Black"/>
                <a:sym typeface="Arial Black"/>
              </a:rPr>
              <a:t>Speaker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581700" y="952800"/>
            <a:ext cx="45624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>
                <a:latin typeface="Arial Black"/>
                <a:ea typeface="Arial Black"/>
                <a:cs typeface="Arial Black"/>
                <a:sym typeface="Arial Black"/>
              </a:rPr>
              <a:t>Q&amp;A Moderator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4581700" y="3659700"/>
            <a:ext cx="45624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dirty="0">
                <a:latin typeface="Arial Black"/>
                <a:ea typeface="Arial Black"/>
                <a:cs typeface="Arial Black"/>
                <a:sym typeface="Arial Black"/>
              </a:rPr>
              <a:t>Delquin Gong, PhD</a:t>
            </a:r>
            <a:endParaRPr sz="28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dirty="0">
                <a:latin typeface="Arial Black"/>
                <a:ea typeface="Arial Black"/>
                <a:cs typeface="Arial Black"/>
                <a:sym typeface="Arial Black"/>
              </a:rPr>
              <a:t>Senior Scientist</a:t>
            </a:r>
            <a:endParaRPr sz="28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C9EEC-1D7D-4267-89E5-84F1AEFD6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1" t="12108" r="17542" b="22656"/>
          <a:stretch/>
        </p:blipFill>
        <p:spPr>
          <a:xfrm>
            <a:off x="6110551" y="1478982"/>
            <a:ext cx="1504527" cy="2230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3"/>
          <p:cNvPicPr preferRelativeResize="0"/>
          <p:nvPr/>
        </p:nvPicPr>
        <p:blipFill rotWithShape="1">
          <a:blip r:embed="rId3">
            <a:alphaModFix/>
          </a:blip>
          <a:srcRect l="12905" t="22750" r="22011" b="34890"/>
          <a:stretch/>
        </p:blipFill>
        <p:spPr>
          <a:xfrm>
            <a:off x="928941" y="1322000"/>
            <a:ext cx="3385009" cy="320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3"/>
          <p:cNvPicPr preferRelativeResize="0"/>
          <p:nvPr/>
        </p:nvPicPr>
        <p:blipFill rotWithShape="1">
          <a:blip r:embed="rId3">
            <a:alphaModFix/>
          </a:blip>
          <a:srcRect t="69202" r="30881"/>
          <a:stretch/>
        </p:blipFill>
        <p:spPr>
          <a:xfrm>
            <a:off x="1045857" y="2846531"/>
            <a:ext cx="3594966" cy="2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3"/>
          <p:cNvPicPr preferRelativeResize="0"/>
          <p:nvPr/>
        </p:nvPicPr>
        <p:blipFill rotWithShape="1">
          <a:blip r:embed="rId3">
            <a:alphaModFix/>
          </a:blip>
          <a:srcRect l="85234" t="42759"/>
          <a:stretch/>
        </p:blipFill>
        <p:spPr>
          <a:xfrm rot="-3691701">
            <a:off x="6247921" y="631783"/>
            <a:ext cx="767956" cy="433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3"/>
          <p:cNvPicPr preferRelativeResize="0"/>
          <p:nvPr/>
        </p:nvPicPr>
        <p:blipFill rotWithShape="1">
          <a:blip r:embed="rId3">
            <a:alphaModFix/>
          </a:blip>
          <a:srcRect l="85234" b="57535"/>
          <a:stretch/>
        </p:blipFill>
        <p:spPr>
          <a:xfrm rot="-6645953">
            <a:off x="-714466" y="1185835"/>
            <a:ext cx="767952" cy="321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D74BFC-30CA-4C2B-862B-FF25071A0FF5}"/>
              </a:ext>
            </a:extLst>
          </p:cNvPr>
          <p:cNvSpPr/>
          <p:nvPr/>
        </p:nvSpPr>
        <p:spPr>
          <a:xfrm>
            <a:off x="0" y="206391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chemeClr val="dk1"/>
                </a:solidFill>
                <a:latin typeface="Arial Black"/>
                <a:sym typeface="Arial Black"/>
              </a:rPr>
              <a:t>Math!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830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6"/>
          <p:cNvSpPr txBox="1">
            <a:spLocks noGrp="1"/>
          </p:cNvSpPr>
          <p:nvPr>
            <p:ph type="title"/>
          </p:nvPr>
        </p:nvSpPr>
        <p:spPr>
          <a:xfrm>
            <a:off x="762000" y="1028700"/>
            <a:ext cx="769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 b="0"/>
              <a:t>Activity — Mathematical Modeling </a:t>
            </a:r>
            <a:endParaRPr sz="3000" b="0"/>
          </a:p>
        </p:txBody>
      </p:sp>
      <p:sp>
        <p:nvSpPr>
          <p:cNvPr id="517" name="Google Shape;517;p56"/>
          <p:cNvSpPr txBox="1"/>
          <p:nvPr/>
        </p:nvSpPr>
        <p:spPr>
          <a:xfrm>
            <a:off x="762000" y="4001854"/>
            <a:ext cx="54891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/>
              <a:t>From Out of the Blue CRISPR Kit Student Guide</a:t>
            </a:r>
            <a:endParaRPr sz="1200" b="1" i="1"/>
          </a:p>
        </p:txBody>
      </p:sp>
      <p:pic>
        <p:nvPicPr>
          <p:cNvPr id="518" name="Google Shape;51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828800"/>
            <a:ext cx="7581900" cy="2173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7"/>
          <p:cNvSpPr txBox="1">
            <a:spLocks noGrp="1"/>
          </p:cNvSpPr>
          <p:nvPr>
            <p:ph type="title"/>
          </p:nvPr>
        </p:nvSpPr>
        <p:spPr>
          <a:xfrm>
            <a:off x="762000" y="1028700"/>
            <a:ext cx="769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 b="0"/>
              <a:t>Activity — Mathematical Modeling </a:t>
            </a:r>
            <a:endParaRPr sz="3000" b="0"/>
          </a:p>
        </p:txBody>
      </p:sp>
      <p:sp>
        <p:nvSpPr>
          <p:cNvPr id="525" name="Google Shape;525;p57"/>
          <p:cNvSpPr txBox="1"/>
          <p:nvPr/>
        </p:nvSpPr>
        <p:spPr>
          <a:xfrm>
            <a:off x="828675" y="1895475"/>
            <a:ext cx="7248600" cy="19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How many times would you expect to find a specific 20 base pair sequence in the human genome?</a:t>
            </a:r>
            <a:endParaRPr sz="3000" b="1"/>
          </a:p>
        </p:txBody>
      </p:sp>
      <p:pic>
        <p:nvPicPr>
          <p:cNvPr id="526" name="Google Shape;5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6150" y="3632813"/>
            <a:ext cx="6430802" cy="870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7"/>
          <p:cNvSpPr/>
          <p:nvPr/>
        </p:nvSpPr>
        <p:spPr>
          <a:xfrm>
            <a:off x="1809750" y="3513244"/>
            <a:ext cx="1295400" cy="392000"/>
          </a:xfrm>
          <a:custGeom>
            <a:avLst/>
            <a:gdLst/>
            <a:ahLst/>
            <a:cxnLst/>
            <a:rect l="l" t="t" r="r" b="b"/>
            <a:pathLst>
              <a:path w="51816" h="15680" extrusionOk="0">
                <a:moveTo>
                  <a:pt x="0" y="15680"/>
                </a:moveTo>
                <a:cubicBezTo>
                  <a:pt x="3744" y="10064"/>
                  <a:pt x="8973" y="4852"/>
                  <a:pt x="15240" y="2345"/>
                </a:cubicBezTo>
                <a:cubicBezTo>
                  <a:pt x="26736" y="-2253"/>
                  <a:pt x="43061" y="67"/>
                  <a:pt x="51816" y="8822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528" name="Google Shape;528;p57"/>
          <p:cNvSpPr txBox="1"/>
          <p:nvPr/>
        </p:nvSpPr>
        <p:spPr>
          <a:xfrm>
            <a:off x="5300525" y="3777731"/>
            <a:ext cx="4953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→</a:t>
            </a:r>
            <a:endParaRPr sz="240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29" name="Google Shape;529;p57"/>
          <p:cNvSpPr txBox="1"/>
          <p:nvPr/>
        </p:nvSpPr>
        <p:spPr>
          <a:xfrm>
            <a:off x="7313141" y="3890077"/>
            <a:ext cx="19422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>
                <a:solidFill>
                  <a:srgbClr val="434343"/>
                </a:solidFill>
              </a:rPr>
              <a:t>times</a:t>
            </a:r>
            <a:endParaRPr sz="1600" b="1" i="1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8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976" y="2180074"/>
            <a:ext cx="1987876" cy="201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7514" y="2211334"/>
            <a:ext cx="2022036" cy="194995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F68C9B6-0291-4C89-B11B-60A5F2D13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928" y="2762255"/>
            <a:ext cx="3413122" cy="745222"/>
          </a:xfrm>
          <a:prstGeom prst="rect">
            <a:avLst/>
          </a:prstGeom>
        </p:spPr>
      </p:pic>
      <p:sp>
        <p:nvSpPr>
          <p:cNvPr id="19" name="Google Shape;137;p18">
            <a:extLst>
              <a:ext uri="{FF2B5EF4-FFF2-40B4-BE49-F238E27FC236}">
                <a16:creationId xmlns:a16="http://schemas.microsoft.com/office/drawing/2014/main" id="{4821A078-61CB-4EE0-B157-F8E3D2CF86CB}"/>
              </a:ext>
            </a:extLst>
          </p:cNvPr>
          <p:cNvSpPr txBox="1">
            <a:spLocks/>
          </p:cNvSpPr>
          <p:nvPr/>
        </p:nvSpPr>
        <p:spPr>
          <a:xfrm>
            <a:off x="566575" y="996550"/>
            <a:ext cx="8051400" cy="4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800"/>
            </a:pPr>
            <a:r>
              <a:rPr lang="en-US" sz="3200" dirty="0">
                <a:solidFill>
                  <a:schemeClr val="dk1"/>
                </a:solidFill>
                <a:latin typeface="Arial Black"/>
                <a:sym typeface="Arial Black"/>
              </a:rPr>
              <a:t>Hands-On:</a:t>
            </a:r>
          </a:p>
          <a:p>
            <a:pPr>
              <a:buClr>
                <a:schemeClr val="dk1"/>
              </a:buClr>
              <a:buSzPts val="1800"/>
            </a:pPr>
            <a:r>
              <a:rPr lang="en-US" sz="3200" dirty="0">
                <a:solidFill>
                  <a:schemeClr val="dk1"/>
                </a:solidFill>
                <a:latin typeface="Arial Black"/>
                <a:sym typeface="Arial Black"/>
              </a:rPr>
              <a:t>Out of the Blue CRISPR Kit</a:t>
            </a:r>
          </a:p>
        </p:txBody>
      </p:sp>
    </p:spTree>
    <p:extLst>
      <p:ext uri="{BB962C8B-B14F-4D97-AF65-F5344CB8AC3E}">
        <p14:creationId xmlns:p14="http://schemas.microsoft.com/office/powerpoint/2010/main" val="75122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28704"/>
            <a:ext cx="65685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 b="0"/>
              <a:t>CRISPR-Cas9 Cut and Repair </a:t>
            </a:r>
            <a:endParaRPr sz="3000" b="0"/>
          </a:p>
        </p:txBody>
      </p:sp>
      <p:pic>
        <p:nvPicPr>
          <p:cNvPr id="501" name="Google Shape;501;p55"/>
          <p:cNvPicPr preferRelativeResize="0"/>
          <p:nvPr/>
        </p:nvPicPr>
        <p:blipFill rotWithShape="1">
          <a:blip r:embed="rId3">
            <a:alphaModFix/>
          </a:blip>
          <a:srcRect l="7585" t="18220" r="55997"/>
          <a:stretch/>
        </p:blipFill>
        <p:spPr>
          <a:xfrm>
            <a:off x="3811225" y="2426038"/>
            <a:ext cx="2199057" cy="166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5"/>
          <p:cNvPicPr preferRelativeResize="0"/>
          <p:nvPr/>
        </p:nvPicPr>
        <p:blipFill rotWithShape="1">
          <a:blip r:embed="rId4">
            <a:alphaModFix/>
          </a:blip>
          <a:srcRect l="22808" r="21670"/>
          <a:stretch/>
        </p:blipFill>
        <p:spPr>
          <a:xfrm>
            <a:off x="762012" y="2502250"/>
            <a:ext cx="2306281" cy="148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5"/>
          <p:cNvPicPr preferRelativeResize="0"/>
          <p:nvPr/>
        </p:nvPicPr>
        <p:blipFill rotWithShape="1">
          <a:blip r:embed="rId3">
            <a:alphaModFix/>
          </a:blip>
          <a:srcRect l="61807" t="18220" r="10146"/>
          <a:stretch/>
        </p:blipFill>
        <p:spPr>
          <a:xfrm>
            <a:off x="6650651" y="2426038"/>
            <a:ext cx="1693620" cy="1667123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5"/>
          <p:cNvSpPr txBox="1"/>
          <p:nvPr/>
        </p:nvSpPr>
        <p:spPr>
          <a:xfrm>
            <a:off x="762550" y="1828800"/>
            <a:ext cx="28386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3647625" y="1828800"/>
            <a:ext cx="46962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/>
          <p:nvPr/>
        </p:nvCxnSpPr>
        <p:spPr>
          <a:xfrm>
            <a:off x="771525" y="2241725"/>
            <a:ext cx="2305200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/>
          <p:nvPr/>
        </p:nvCxnSpPr>
        <p:spPr>
          <a:xfrm>
            <a:off x="3648075" y="2241725"/>
            <a:ext cx="4696200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8" name="Google Shape;508;p55"/>
          <p:cNvSpPr txBox="1"/>
          <p:nvPr/>
        </p:nvSpPr>
        <p:spPr>
          <a:xfrm>
            <a:off x="1076325" y="4162500"/>
            <a:ext cx="18669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/>
              <a:t>Cas9-sgRNA complex</a:t>
            </a:r>
            <a:endParaRPr sz="1200" b="1" i="1"/>
          </a:p>
        </p:txBody>
      </p:sp>
      <p:sp>
        <p:nvSpPr>
          <p:cNvPr id="509" name="Google Shape;509;p55"/>
          <p:cNvSpPr txBox="1"/>
          <p:nvPr/>
        </p:nvSpPr>
        <p:spPr>
          <a:xfrm>
            <a:off x="3857625" y="4133850"/>
            <a:ext cx="21990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/>
              <a:t>Homology directed repair</a:t>
            </a:r>
            <a:endParaRPr sz="1200" b="1" i="1"/>
          </a:p>
        </p:txBody>
      </p:sp>
      <p:sp>
        <p:nvSpPr>
          <p:cNvPr id="510" name="Google Shape;510;p55"/>
          <p:cNvSpPr txBox="1"/>
          <p:nvPr/>
        </p:nvSpPr>
        <p:spPr>
          <a:xfrm>
            <a:off x="6650650" y="4133850"/>
            <a:ext cx="16935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/>
              <a:t>Non-homologous end joining</a:t>
            </a:r>
            <a:endParaRPr sz="1200" b="1" i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CE47AB-12D2-4CD7-94AE-5DC49483B4B5}"/>
              </a:ext>
            </a:extLst>
          </p:cNvPr>
          <p:cNvSpPr/>
          <p:nvPr/>
        </p:nvSpPr>
        <p:spPr>
          <a:xfrm>
            <a:off x="6524553" y="2365065"/>
            <a:ext cx="2000680" cy="2303147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sp>
        <p:nvSpPr>
          <p:cNvPr id="43" name="Google Shape;504;p55">
            <a:extLst>
              <a:ext uri="{FF2B5EF4-FFF2-40B4-BE49-F238E27FC236}">
                <a16:creationId xmlns:a16="http://schemas.microsoft.com/office/drawing/2014/main" id="{8232D5DE-FB5F-4298-89B8-E166230A0464}"/>
              </a:ext>
            </a:extLst>
          </p:cNvPr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44" name="Google Shape;505;p55">
            <a:extLst>
              <a:ext uri="{FF2B5EF4-FFF2-40B4-BE49-F238E27FC236}">
                <a16:creationId xmlns:a16="http://schemas.microsoft.com/office/drawing/2014/main" id="{DEDB7E16-1005-4338-994F-EDC95E3FAE7C}"/>
              </a:ext>
            </a:extLst>
          </p:cNvPr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45" name="Google Shape;506;p55">
            <a:extLst>
              <a:ext uri="{FF2B5EF4-FFF2-40B4-BE49-F238E27FC236}">
                <a16:creationId xmlns:a16="http://schemas.microsoft.com/office/drawing/2014/main" id="{C5D118E8-2F9B-409B-995F-32626AAD2521}"/>
              </a:ext>
            </a:extLst>
          </p:cNvPr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507;p55">
            <a:extLst>
              <a:ext uri="{FF2B5EF4-FFF2-40B4-BE49-F238E27FC236}">
                <a16:creationId xmlns:a16="http://schemas.microsoft.com/office/drawing/2014/main" id="{7A96267A-400E-4237-A8C1-56599F7CD717}"/>
              </a:ext>
            </a:extLst>
          </p:cNvPr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01E60AB-8F04-461E-AD26-65E6BB6F0516}"/>
              </a:ext>
            </a:extLst>
          </p:cNvPr>
          <p:cNvSpPr txBox="1"/>
          <p:nvPr/>
        </p:nvSpPr>
        <p:spPr>
          <a:xfrm>
            <a:off x="225992" y="2593998"/>
            <a:ext cx="1703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Cas9 protein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90F08EF-2A03-4B58-9F3E-FE35229300FE}"/>
              </a:ext>
            </a:extLst>
          </p:cNvPr>
          <p:cNvCxnSpPr>
            <a:cxnSpLocks/>
          </p:cNvCxnSpPr>
          <p:nvPr/>
        </p:nvCxnSpPr>
        <p:spPr>
          <a:xfrm flipH="1" flipV="1">
            <a:off x="1466527" y="2784032"/>
            <a:ext cx="576877" cy="144608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30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8" name="Google Shape;508;p55"/>
          <p:cNvSpPr txBox="1"/>
          <p:nvPr/>
        </p:nvSpPr>
        <p:spPr>
          <a:xfrm>
            <a:off x="1503045" y="4449106"/>
            <a:ext cx="18669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/>
              <a:t>Cas9-sgRNA complex</a:t>
            </a:r>
            <a:endParaRPr sz="1200" b="1" i="1"/>
          </a:p>
        </p:txBody>
      </p: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sp>
        <p:nvSpPr>
          <p:cNvPr id="21" name="Google Shape;504;p55">
            <a:extLst>
              <a:ext uri="{FF2B5EF4-FFF2-40B4-BE49-F238E27FC236}">
                <a16:creationId xmlns:a16="http://schemas.microsoft.com/office/drawing/2014/main" id="{696E326B-9904-45D5-99C5-5012E5711A63}"/>
              </a:ext>
            </a:extLst>
          </p:cNvPr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23" name="Google Shape;505;p55">
            <a:extLst>
              <a:ext uri="{FF2B5EF4-FFF2-40B4-BE49-F238E27FC236}">
                <a16:creationId xmlns:a16="http://schemas.microsoft.com/office/drawing/2014/main" id="{628D4BE8-7333-46AF-994E-D80C77A37978}"/>
              </a:ext>
            </a:extLst>
          </p:cNvPr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24" name="Google Shape;506;p55">
            <a:extLst>
              <a:ext uri="{FF2B5EF4-FFF2-40B4-BE49-F238E27FC236}">
                <a16:creationId xmlns:a16="http://schemas.microsoft.com/office/drawing/2014/main" id="{C4C3B483-6829-4C30-AB75-2DDCA32233C6}"/>
              </a:ext>
            </a:extLst>
          </p:cNvPr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507;p55">
            <a:extLst>
              <a:ext uri="{FF2B5EF4-FFF2-40B4-BE49-F238E27FC236}">
                <a16:creationId xmlns:a16="http://schemas.microsoft.com/office/drawing/2014/main" id="{1CD9E002-C921-4635-918D-DB57D997974B}"/>
              </a:ext>
            </a:extLst>
          </p:cNvPr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C14335-EE20-4A1C-8DEB-0F67783ED256}"/>
              </a:ext>
            </a:extLst>
          </p:cNvPr>
          <p:cNvSpPr txBox="1"/>
          <p:nvPr/>
        </p:nvSpPr>
        <p:spPr>
          <a:xfrm>
            <a:off x="3739229" y="2972253"/>
            <a:ext cx="1747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Single Guide RNA</a:t>
            </a:r>
          </a:p>
          <a:p>
            <a:r>
              <a:rPr lang="en-US" b="1" i="1"/>
              <a:t>(sgRNA)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2A8ECB-86ED-4B53-85FB-96447E823E39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193026" y="3233863"/>
            <a:ext cx="546203" cy="408989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00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391842A-3354-4D13-8C5F-A2412D0A3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1" r="1"/>
          <a:stretch/>
        </p:blipFill>
        <p:spPr>
          <a:xfrm>
            <a:off x="863221" y="3267775"/>
            <a:ext cx="1675580" cy="214891"/>
          </a:xfrm>
          <a:prstGeom prst="rect">
            <a:avLst/>
          </a:prstGeom>
        </p:spPr>
      </p:pic>
      <p:pic>
        <p:nvPicPr>
          <p:cNvPr id="33" name="Picture 3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5AD52D8-7CAD-42BE-8809-749CD0C165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>
            <a:off x="2528605" y="3267775"/>
            <a:ext cx="1150926" cy="2148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65BA76-8EE5-48C2-B087-F375FD701463}"/>
              </a:ext>
            </a:extLst>
          </p:cNvPr>
          <p:cNvSpPr txBox="1"/>
          <p:nvPr/>
        </p:nvSpPr>
        <p:spPr>
          <a:xfrm>
            <a:off x="455727" y="2633900"/>
            <a:ext cx="1266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Target DNA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2351CB-383F-4421-993C-0FEE20EB5D5E}"/>
              </a:ext>
            </a:extLst>
          </p:cNvPr>
          <p:cNvCxnSpPr>
            <a:cxnSpLocks/>
          </p:cNvCxnSpPr>
          <p:nvPr/>
        </p:nvCxnSpPr>
        <p:spPr>
          <a:xfrm>
            <a:off x="1503045" y="2922547"/>
            <a:ext cx="438667" cy="350931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504;p55">
            <a:extLst>
              <a:ext uri="{FF2B5EF4-FFF2-40B4-BE49-F238E27FC236}">
                <a16:creationId xmlns:a16="http://schemas.microsoft.com/office/drawing/2014/main" id="{9544AE34-66B4-4212-AB60-B3029D7A5CE9}"/>
              </a:ext>
            </a:extLst>
          </p:cNvPr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44" name="Google Shape;505;p55">
            <a:extLst>
              <a:ext uri="{FF2B5EF4-FFF2-40B4-BE49-F238E27FC236}">
                <a16:creationId xmlns:a16="http://schemas.microsoft.com/office/drawing/2014/main" id="{D2E36AAD-C042-4DC6-A595-5655916744CE}"/>
              </a:ext>
            </a:extLst>
          </p:cNvPr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45" name="Google Shape;506;p55">
            <a:extLst>
              <a:ext uri="{FF2B5EF4-FFF2-40B4-BE49-F238E27FC236}">
                <a16:creationId xmlns:a16="http://schemas.microsoft.com/office/drawing/2014/main" id="{ADAD213D-E0C9-4F52-A0D4-C12BB2423655}"/>
              </a:ext>
            </a:extLst>
          </p:cNvPr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507;p55">
            <a:extLst>
              <a:ext uri="{FF2B5EF4-FFF2-40B4-BE49-F238E27FC236}">
                <a16:creationId xmlns:a16="http://schemas.microsoft.com/office/drawing/2014/main" id="{84D499C6-BB6C-4775-B63E-DDC952D978EC}"/>
              </a:ext>
            </a:extLst>
          </p:cNvPr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0774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2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20" y="3385315"/>
            <a:ext cx="2675542" cy="968490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5BDA7576-C023-4D30-99D5-F7F875798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73244" y="2994089"/>
            <a:ext cx="189853" cy="189853"/>
          </a:xfrm>
          <a:prstGeom prst="rect">
            <a:avLst/>
          </a:prstGeom>
        </p:spPr>
      </p:pic>
      <p:pic>
        <p:nvPicPr>
          <p:cNvPr id="5" name="Picture 4" descr="A picture containing object, fence, comb&#10;&#10;Description automatically generated">
            <a:extLst>
              <a:ext uri="{FF2B5EF4-FFF2-40B4-BE49-F238E27FC236}">
                <a16:creationId xmlns:a16="http://schemas.microsoft.com/office/drawing/2014/main" id="{459069E2-275C-4BE7-9599-D6637096B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71" y="3149747"/>
            <a:ext cx="2946862" cy="406554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3DEC66-F13D-4B30-8F40-C0F7E84942E1}"/>
              </a:ext>
            </a:extLst>
          </p:cNvPr>
          <p:cNvCxnSpPr/>
          <p:nvPr/>
        </p:nvCxnSpPr>
        <p:spPr>
          <a:xfrm>
            <a:off x="2656967" y="3157039"/>
            <a:ext cx="0" cy="398948"/>
          </a:xfrm>
          <a:prstGeom prst="line">
            <a:avLst/>
          </a:prstGeom>
          <a:ln w="19050">
            <a:solidFill>
              <a:srgbClr val="D9312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BBD3365-B318-40C7-9DBB-38C3307EF065}"/>
              </a:ext>
            </a:extLst>
          </p:cNvPr>
          <p:cNvSpPr txBox="1"/>
          <p:nvPr/>
        </p:nvSpPr>
        <p:spPr>
          <a:xfrm>
            <a:off x="3830467" y="2571067"/>
            <a:ext cx="1297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Cut site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1D77AC-879C-473B-A5D0-81722CCF7809}"/>
              </a:ext>
            </a:extLst>
          </p:cNvPr>
          <p:cNvCxnSpPr>
            <a:cxnSpLocks/>
          </p:cNvCxnSpPr>
          <p:nvPr/>
        </p:nvCxnSpPr>
        <p:spPr>
          <a:xfrm flipH="1">
            <a:off x="2763097" y="2728382"/>
            <a:ext cx="1067370" cy="421365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504;p55">
            <a:extLst>
              <a:ext uri="{FF2B5EF4-FFF2-40B4-BE49-F238E27FC236}">
                <a16:creationId xmlns:a16="http://schemas.microsoft.com/office/drawing/2014/main" id="{99172D2F-BF88-4DA2-92B9-81D8DCEB73E5}"/>
              </a:ext>
            </a:extLst>
          </p:cNvPr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27" name="Google Shape;505;p55">
            <a:extLst>
              <a:ext uri="{FF2B5EF4-FFF2-40B4-BE49-F238E27FC236}">
                <a16:creationId xmlns:a16="http://schemas.microsoft.com/office/drawing/2014/main" id="{48AD1681-29B7-486B-88C1-40982D1529C6}"/>
              </a:ext>
            </a:extLst>
          </p:cNvPr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28" name="Google Shape;506;p55">
            <a:extLst>
              <a:ext uri="{FF2B5EF4-FFF2-40B4-BE49-F238E27FC236}">
                <a16:creationId xmlns:a16="http://schemas.microsoft.com/office/drawing/2014/main" id="{BE6D20F2-522A-4491-AC47-4E656949F20A}"/>
              </a:ext>
            </a:extLst>
          </p:cNvPr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507;p55">
            <a:extLst>
              <a:ext uri="{FF2B5EF4-FFF2-40B4-BE49-F238E27FC236}">
                <a16:creationId xmlns:a16="http://schemas.microsoft.com/office/drawing/2014/main" id="{0A36A17C-5FC2-44C5-8D48-81F2A560A3FE}"/>
              </a:ext>
            </a:extLst>
          </p:cNvPr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962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/>
        </p:nvSpPr>
        <p:spPr>
          <a:xfrm>
            <a:off x="0" y="876292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 Black"/>
                <a:ea typeface="Arial Black"/>
                <a:cs typeface="Arial Black"/>
                <a:sym typeface="Arial Black"/>
              </a:rPr>
              <a:t>Support </a:t>
            </a:r>
            <a:r>
              <a:rPr lang="en-US" sz="3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Specialists</a:t>
            </a:r>
            <a:endParaRPr sz="3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2767520" y="3357645"/>
            <a:ext cx="1566378" cy="238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en-US" sz="1800" b="1" i="0" strike="noStrike" cap="none">
                <a:uFill>
                  <a:noFill/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Leigh Brown</a:t>
            </a:r>
            <a:endParaRPr sz="1800" b="1" i="0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645950" y="3357650"/>
            <a:ext cx="1563408" cy="238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en-US" sz="1800" b="1" i="0" strike="noStrike" cap="none">
                <a:uFill>
                  <a:noFill/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4"/>
              </a:rPr>
              <a:t>Damon Tighe</a:t>
            </a:r>
            <a:endParaRPr sz="1800" b="1" i="0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6" name="Google Shape;106;p15">
            <a:hlinkClick r:id="rId3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7520" y="1808582"/>
            <a:ext cx="1566367" cy="1529211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7" name="Google Shape;107;p15" descr="Damon Tighe">
            <a:hlinkClick r:id="rId4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956" y="1808582"/>
            <a:ext cx="1563418" cy="1529211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8" name="Google Shape;108;p1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7250" t="25529" r="72502" b="37539"/>
          <a:stretch/>
        </p:blipFill>
        <p:spPr>
          <a:xfrm>
            <a:off x="4892031" y="1800244"/>
            <a:ext cx="1523861" cy="1529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9" name="Google Shape;109;p15"/>
          <p:cNvSpPr/>
          <p:nvPr/>
        </p:nvSpPr>
        <p:spPr>
          <a:xfrm>
            <a:off x="4892085" y="3357657"/>
            <a:ext cx="1523880" cy="3410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en-US" sz="1800" b="1" i="0" strike="noStrike" cap="none">
                <a:uFill>
                  <a:noFill/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7"/>
              </a:rPr>
              <a:t>Tamica Stubbs</a:t>
            </a:r>
            <a:endParaRPr sz="1800" b="1" i="0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4011475"/>
            <a:ext cx="914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i="0" strike="noStrike" cap="none">
                <a:uFill>
                  <a:noFill/>
                </a:uFill>
                <a:latin typeface="Arial Black"/>
                <a:ea typeface="Arial Black"/>
                <a:cs typeface="Arial Black"/>
                <a:sym typeface="Arial Black"/>
                <a:hlinkClick r:id="rId9"/>
              </a:rPr>
              <a:t>explorer@bio-rad.com</a:t>
            </a:r>
            <a:endParaRPr sz="3200" i="0" strike="noStrike" cap="none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1" name="Google Shape;111;p15">
            <a:hlinkClick r:id="rId7"/>
          </p:cNvPr>
          <p:cNvPicPr preferRelativeResize="0"/>
          <p:nvPr/>
        </p:nvPicPr>
        <p:blipFill rotWithShape="1">
          <a:blip r:embed="rId10">
            <a:alphaModFix/>
          </a:blip>
          <a:srcRect l="-709" r="-709" b="12922"/>
          <a:stretch/>
        </p:blipFill>
        <p:spPr>
          <a:xfrm>
            <a:off x="6974162" y="1798650"/>
            <a:ext cx="1523875" cy="1549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2" name="Google Shape;112;p15"/>
          <p:cNvSpPr/>
          <p:nvPr/>
        </p:nvSpPr>
        <p:spPr>
          <a:xfrm>
            <a:off x="6974160" y="3357657"/>
            <a:ext cx="1523880" cy="3410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en-US" sz="1800" b="1">
                <a:uFill>
                  <a:noFill/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11"/>
              </a:rPr>
              <a:t>Aaron Kallas</a:t>
            </a:r>
            <a:endParaRPr sz="1800" b="1" i="0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  <p:sp>
        <p:nvSpPr>
          <p:cNvPr id="26" name="Google Shape;504;p55">
            <a:extLst>
              <a:ext uri="{FF2B5EF4-FFF2-40B4-BE49-F238E27FC236}">
                <a16:creationId xmlns:a16="http://schemas.microsoft.com/office/drawing/2014/main" id="{41A43E23-EAFA-4D0A-831F-C92999307254}"/>
              </a:ext>
            </a:extLst>
          </p:cNvPr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30" name="Google Shape;505;p55">
            <a:extLst>
              <a:ext uri="{FF2B5EF4-FFF2-40B4-BE49-F238E27FC236}">
                <a16:creationId xmlns:a16="http://schemas.microsoft.com/office/drawing/2014/main" id="{FA7D5178-46B1-48F2-B4C4-1FF1D7979FCC}"/>
              </a:ext>
            </a:extLst>
          </p:cNvPr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31" name="Google Shape;506;p55">
            <a:extLst>
              <a:ext uri="{FF2B5EF4-FFF2-40B4-BE49-F238E27FC236}">
                <a16:creationId xmlns:a16="http://schemas.microsoft.com/office/drawing/2014/main" id="{B4D09914-8076-4291-9F93-042CC47A0613}"/>
              </a:ext>
            </a:extLst>
          </p:cNvPr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507;p55">
            <a:extLst>
              <a:ext uri="{FF2B5EF4-FFF2-40B4-BE49-F238E27FC236}">
                <a16:creationId xmlns:a16="http://schemas.microsoft.com/office/drawing/2014/main" id="{D4560FF6-A301-4A3B-ACA5-E61D028770CE}"/>
              </a:ext>
            </a:extLst>
          </p:cNvPr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3119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D5D3FB9-F339-4F04-90F5-5D9164933C64}"/>
              </a:ext>
            </a:extLst>
          </p:cNvPr>
          <p:cNvGrpSpPr/>
          <p:nvPr/>
        </p:nvGrpSpPr>
        <p:grpSpPr>
          <a:xfrm>
            <a:off x="1195265" y="2556096"/>
            <a:ext cx="835120" cy="1994894"/>
            <a:chOff x="810888" y="1859140"/>
            <a:chExt cx="1057774" cy="2526760"/>
          </a:xfrm>
        </p:grpSpPr>
        <p:pic>
          <p:nvPicPr>
            <p:cNvPr id="11" name="Picture 10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2DA7A8D2-94CD-4EA8-B0EA-BF27B49DC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888" y="1859140"/>
              <a:ext cx="1003136" cy="2526760"/>
            </a:xfrm>
            <a:prstGeom prst="rect">
              <a:avLst/>
            </a:prstGeom>
          </p:spPr>
        </p:pic>
        <p:pic>
          <p:nvPicPr>
            <p:cNvPr id="2" name="Picture 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5E981216-C579-457C-82EA-AFADB4EF0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922" y="1879018"/>
              <a:ext cx="1055740" cy="10557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5458EB-1DBD-495B-91DA-7326EEF9D033}"/>
              </a:ext>
            </a:extLst>
          </p:cNvPr>
          <p:cNvGrpSpPr/>
          <p:nvPr/>
        </p:nvGrpSpPr>
        <p:grpSpPr>
          <a:xfrm>
            <a:off x="7059536" y="2556096"/>
            <a:ext cx="833514" cy="1994894"/>
            <a:chOff x="6675373" y="1859140"/>
            <a:chExt cx="1055740" cy="2526760"/>
          </a:xfrm>
        </p:grpSpPr>
        <p:pic>
          <p:nvPicPr>
            <p:cNvPr id="12" name="Picture 11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811356F2-3FD8-4E3F-A93E-7CD29735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6835" y="1859140"/>
              <a:ext cx="1003136" cy="2526760"/>
            </a:xfrm>
            <a:prstGeom prst="rect">
              <a:avLst/>
            </a:prstGeom>
          </p:spPr>
        </p:pic>
        <p:pic>
          <p:nvPicPr>
            <p:cNvPr id="5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5E4E57F-6DB2-4FBF-9B61-156DE4EB5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5373" y="1874102"/>
              <a:ext cx="1055740" cy="105573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8F9202-883F-4518-9A99-754205A99D49}"/>
              </a:ext>
            </a:extLst>
          </p:cNvPr>
          <p:cNvSpPr txBox="1"/>
          <p:nvPr/>
        </p:nvSpPr>
        <p:spPr>
          <a:xfrm>
            <a:off x="762000" y="1009650"/>
            <a:ext cx="67012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latin typeface="Arial Black" panose="020B0A04020102020204" pitchFamily="34" charset="0"/>
              </a:rPr>
              <a:t>Lethal Double-Strand Breaks (DSB)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A777F20-2D91-45EC-B0E4-64DB76319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600" y="2403156"/>
            <a:ext cx="2052193" cy="448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DDA03-0E43-4254-9157-8E98B3AC1A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14" r="50101"/>
          <a:stretch/>
        </p:blipFill>
        <p:spPr>
          <a:xfrm rot="20619012">
            <a:off x="5040914" y="2421922"/>
            <a:ext cx="1288178" cy="197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8AEF1E-1ADA-4FD6-B515-66D773C511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53" t="1" r="13641" b="-1"/>
          <a:stretch/>
        </p:blipFill>
        <p:spPr>
          <a:xfrm rot="1151374">
            <a:off x="5651980" y="2768647"/>
            <a:ext cx="912342" cy="15885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E39FE55-9326-49A9-9F66-41ED2AE63D14}"/>
              </a:ext>
            </a:extLst>
          </p:cNvPr>
          <p:cNvSpPr/>
          <p:nvPr/>
        </p:nvSpPr>
        <p:spPr>
          <a:xfrm>
            <a:off x="2444750" y="1815645"/>
            <a:ext cx="1637376" cy="1637376"/>
          </a:xfrm>
          <a:prstGeom prst="ellips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B3AF17-17C0-43CD-9B2D-C600729A5ECC}"/>
              </a:ext>
            </a:extLst>
          </p:cNvPr>
          <p:cNvSpPr/>
          <p:nvPr/>
        </p:nvSpPr>
        <p:spPr>
          <a:xfrm>
            <a:off x="5057791" y="1809749"/>
            <a:ext cx="1591671" cy="1591671"/>
          </a:xfrm>
          <a:prstGeom prst="ellips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A5F456-11AD-4177-9254-EED955A2E2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43" r="34314"/>
          <a:stretch/>
        </p:blipFill>
        <p:spPr>
          <a:xfrm rot="20763187">
            <a:off x="2441447" y="2472922"/>
            <a:ext cx="1630440" cy="28438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CC98E9C-53BB-4573-9FF6-2B0383DF5F7C}"/>
              </a:ext>
            </a:extLst>
          </p:cNvPr>
          <p:cNvGrpSpPr/>
          <p:nvPr/>
        </p:nvGrpSpPr>
        <p:grpSpPr>
          <a:xfrm>
            <a:off x="1677335" y="2170998"/>
            <a:ext cx="1441723" cy="1273429"/>
            <a:chOff x="1703196" y="2160396"/>
            <a:chExt cx="1415110" cy="107836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D9A23A9-3499-44C0-AA53-922C7DF04B05}"/>
                </a:ext>
              </a:extLst>
            </p:cNvPr>
            <p:cNvCxnSpPr/>
            <p:nvPr/>
          </p:nvCxnSpPr>
          <p:spPr>
            <a:xfrm flipV="1">
              <a:off x="1703196" y="2160396"/>
              <a:ext cx="899327" cy="97971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60BAAC2-A4E7-47B8-8DA7-1FEE6F960B92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96" y="3140110"/>
              <a:ext cx="1415110" cy="9865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E7A2C1-5AED-4938-B965-B945EB64E64D}"/>
              </a:ext>
            </a:extLst>
          </p:cNvPr>
          <p:cNvGrpSpPr/>
          <p:nvPr/>
        </p:nvGrpSpPr>
        <p:grpSpPr>
          <a:xfrm flipH="1">
            <a:off x="5853627" y="2119539"/>
            <a:ext cx="1607428" cy="1344126"/>
            <a:chOff x="1703195" y="2160396"/>
            <a:chExt cx="1475737" cy="97971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F71581-B881-4B6B-971E-85E21314CA9E}"/>
                </a:ext>
              </a:extLst>
            </p:cNvPr>
            <p:cNvCxnSpPr/>
            <p:nvPr/>
          </p:nvCxnSpPr>
          <p:spPr>
            <a:xfrm flipV="1">
              <a:off x="1703196" y="2160396"/>
              <a:ext cx="899327" cy="97971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D59BE6B-AAA1-412A-8D2B-1A313A260D2A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 flipV="1">
              <a:off x="1703195" y="3094740"/>
              <a:ext cx="1475737" cy="45369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  <p:pic>
        <p:nvPicPr>
          <p:cNvPr id="20" name="Picture 1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BD80DAD-EF1A-4A5A-9E66-C3D4E009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7777"/>
          <a:stretch/>
        </p:blipFill>
        <p:spPr>
          <a:xfrm>
            <a:off x="6984319" y="3137753"/>
            <a:ext cx="1359581" cy="225241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68FB16B-4FA4-4F62-A98C-537B1F1E0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72000" y="3142302"/>
            <a:ext cx="1516419" cy="2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1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  <p:pic>
        <p:nvPicPr>
          <p:cNvPr id="20" name="Picture 1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BD80DAD-EF1A-4A5A-9E66-C3D4E009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7777"/>
          <a:stretch/>
        </p:blipFill>
        <p:spPr>
          <a:xfrm>
            <a:off x="6984319" y="3137753"/>
            <a:ext cx="1359581" cy="225241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68FB16B-4FA4-4F62-A98C-537B1F1E0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72000" y="3142302"/>
            <a:ext cx="1516419" cy="225241"/>
          </a:xfrm>
          <a:prstGeom prst="rect">
            <a:avLst/>
          </a:prstGeom>
        </p:spPr>
      </p:pic>
      <p:pic>
        <p:nvPicPr>
          <p:cNvPr id="22" name="Picture 21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BB06A46-4101-4993-AAC9-C08105B54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4647" y="2558216"/>
            <a:ext cx="908148" cy="222378"/>
          </a:xfrm>
          <a:prstGeom prst="rect">
            <a:avLst/>
          </a:prstGeom>
        </p:spPr>
      </p:pic>
      <p:pic>
        <p:nvPicPr>
          <p:cNvPr id="23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6AC00C-9F5F-4461-8700-6D0B65868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36153"/>
          <a:stretch/>
        </p:blipFill>
        <p:spPr>
          <a:xfrm>
            <a:off x="6984319" y="2553553"/>
            <a:ext cx="845121" cy="225241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B9D51E1-81D3-44A2-9C74-933CC2703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98" r="1640"/>
          <a:stretch/>
        </p:blipFill>
        <p:spPr>
          <a:xfrm>
            <a:off x="5247847" y="2558102"/>
            <a:ext cx="840572" cy="225241"/>
          </a:xfrm>
          <a:prstGeom prst="rect">
            <a:avLst/>
          </a:prstGeom>
        </p:spPr>
      </p:pic>
      <p:sp>
        <p:nvSpPr>
          <p:cNvPr id="34" name="Cross 33">
            <a:extLst>
              <a:ext uri="{FF2B5EF4-FFF2-40B4-BE49-F238E27FC236}">
                <a16:creationId xmlns:a16="http://schemas.microsoft.com/office/drawing/2014/main" id="{76528FB7-9290-47C2-AA27-7C2F389AF62A}"/>
              </a:ext>
            </a:extLst>
          </p:cNvPr>
          <p:cNvSpPr/>
          <p:nvPr/>
        </p:nvSpPr>
        <p:spPr>
          <a:xfrm>
            <a:off x="6473000" y="2940683"/>
            <a:ext cx="105600" cy="105600"/>
          </a:xfrm>
          <a:prstGeom prst="plus">
            <a:avLst>
              <a:gd name="adj" fmla="val 4625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7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  <p:pic>
        <p:nvPicPr>
          <p:cNvPr id="20" name="Picture 1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BD80DAD-EF1A-4A5A-9E66-C3D4E009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7777"/>
          <a:stretch/>
        </p:blipFill>
        <p:spPr>
          <a:xfrm>
            <a:off x="6984319" y="3137753"/>
            <a:ext cx="1359581" cy="225241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68FB16B-4FA4-4F62-A98C-537B1F1E0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72000" y="3142302"/>
            <a:ext cx="1516419" cy="225241"/>
          </a:xfrm>
          <a:prstGeom prst="rect">
            <a:avLst/>
          </a:prstGeom>
        </p:spPr>
      </p:pic>
      <p:pic>
        <p:nvPicPr>
          <p:cNvPr id="22" name="Picture 21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BB06A46-4101-4993-AAC9-C08105B54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4647" y="2558216"/>
            <a:ext cx="908148" cy="222378"/>
          </a:xfrm>
          <a:prstGeom prst="rect">
            <a:avLst/>
          </a:prstGeom>
        </p:spPr>
      </p:pic>
      <p:pic>
        <p:nvPicPr>
          <p:cNvPr id="23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6AC00C-9F5F-4461-8700-6D0B65868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36153"/>
          <a:stretch/>
        </p:blipFill>
        <p:spPr>
          <a:xfrm>
            <a:off x="6984319" y="2553553"/>
            <a:ext cx="845121" cy="225241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B9D51E1-81D3-44A2-9C74-933CC2703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98" r="1640"/>
          <a:stretch/>
        </p:blipFill>
        <p:spPr>
          <a:xfrm>
            <a:off x="5247847" y="2558102"/>
            <a:ext cx="840572" cy="2252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8704F2-006B-4D8B-824A-C0A15AF41713}"/>
              </a:ext>
            </a:extLst>
          </p:cNvPr>
          <p:cNvCxnSpPr>
            <a:cxnSpLocks/>
          </p:cNvCxnSpPr>
          <p:nvPr/>
        </p:nvCxnSpPr>
        <p:spPr>
          <a:xfrm>
            <a:off x="5247847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0FC3E9-F62B-43E0-8713-069D117D0994}"/>
              </a:ext>
            </a:extLst>
          </p:cNvPr>
          <p:cNvCxnSpPr/>
          <p:nvPr/>
        </p:nvCxnSpPr>
        <p:spPr>
          <a:xfrm>
            <a:off x="6097516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CCFD-B3BF-42A2-9D44-E6783333967C}"/>
              </a:ext>
            </a:extLst>
          </p:cNvPr>
          <p:cNvCxnSpPr>
            <a:cxnSpLocks/>
          </p:cNvCxnSpPr>
          <p:nvPr/>
        </p:nvCxnSpPr>
        <p:spPr>
          <a:xfrm>
            <a:off x="6979771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DAE3C6-039B-4487-A1CB-563ED79459CE}"/>
              </a:ext>
            </a:extLst>
          </p:cNvPr>
          <p:cNvCxnSpPr/>
          <p:nvPr/>
        </p:nvCxnSpPr>
        <p:spPr>
          <a:xfrm>
            <a:off x="7829440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ross 29">
            <a:extLst>
              <a:ext uri="{FF2B5EF4-FFF2-40B4-BE49-F238E27FC236}">
                <a16:creationId xmlns:a16="http://schemas.microsoft.com/office/drawing/2014/main" id="{793E4BAA-9A9D-442B-8AD5-53BB69C6973D}"/>
              </a:ext>
            </a:extLst>
          </p:cNvPr>
          <p:cNvSpPr/>
          <p:nvPr/>
        </p:nvSpPr>
        <p:spPr>
          <a:xfrm>
            <a:off x="6473000" y="2940683"/>
            <a:ext cx="105600" cy="105600"/>
          </a:xfrm>
          <a:prstGeom prst="plus">
            <a:avLst>
              <a:gd name="adj" fmla="val 4625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3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  <p:pic>
        <p:nvPicPr>
          <p:cNvPr id="20" name="Picture 1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BD80DAD-EF1A-4A5A-9E66-C3D4E009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7777"/>
          <a:stretch/>
        </p:blipFill>
        <p:spPr>
          <a:xfrm>
            <a:off x="6984319" y="3137753"/>
            <a:ext cx="1359581" cy="225241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68FB16B-4FA4-4F62-A98C-537B1F1E0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72000" y="3142302"/>
            <a:ext cx="1516419" cy="225241"/>
          </a:xfrm>
          <a:prstGeom prst="rect">
            <a:avLst/>
          </a:prstGeom>
        </p:spPr>
      </p:pic>
      <p:pic>
        <p:nvPicPr>
          <p:cNvPr id="22" name="Picture 21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BB06A46-4101-4993-AAC9-C08105B54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4647" y="2558216"/>
            <a:ext cx="908148" cy="222378"/>
          </a:xfrm>
          <a:prstGeom prst="rect">
            <a:avLst/>
          </a:prstGeom>
        </p:spPr>
      </p:pic>
      <p:pic>
        <p:nvPicPr>
          <p:cNvPr id="23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6AC00C-9F5F-4461-8700-6D0B65868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36153"/>
          <a:stretch/>
        </p:blipFill>
        <p:spPr>
          <a:xfrm>
            <a:off x="6984319" y="2553553"/>
            <a:ext cx="845121" cy="225241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B9D51E1-81D3-44A2-9C74-933CC2703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98" r="1640"/>
          <a:stretch/>
        </p:blipFill>
        <p:spPr>
          <a:xfrm>
            <a:off x="5247847" y="2558102"/>
            <a:ext cx="840572" cy="225241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A1B49CB-CD0E-4C84-8B5C-B389835B7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3" r="7527"/>
          <a:stretch/>
        </p:blipFill>
        <p:spPr>
          <a:xfrm>
            <a:off x="6979771" y="4040119"/>
            <a:ext cx="1364130" cy="225241"/>
          </a:xfrm>
          <a:prstGeom prst="rect">
            <a:avLst/>
          </a:prstGeom>
        </p:spPr>
      </p:pic>
      <p:pic>
        <p:nvPicPr>
          <p:cNvPr id="28" name="Picture 2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17F9C1D-5801-477F-9889-33F1D907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67451" y="4044668"/>
            <a:ext cx="1516419" cy="225241"/>
          </a:xfrm>
          <a:prstGeom prst="rect">
            <a:avLst/>
          </a:prstGeom>
        </p:spPr>
      </p:pic>
      <p:pic>
        <p:nvPicPr>
          <p:cNvPr id="29" name="Picture 28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2FFB824D-3EBA-48BA-A9C6-ADAE746E3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0098" y="4047152"/>
            <a:ext cx="908148" cy="222378"/>
          </a:xfrm>
          <a:prstGeom prst="rect">
            <a:avLst/>
          </a:prstGeom>
        </p:spPr>
      </p:pic>
      <p:sp>
        <p:nvSpPr>
          <p:cNvPr id="31" name="Cross 30">
            <a:extLst>
              <a:ext uri="{FF2B5EF4-FFF2-40B4-BE49-F238E27FC236}">
                <a16:creationId xmlns:a16="http://schemas.microsoft.com/office/drawing/2014/main" id="{1AD6ED58-AC7C-4C2D-8247-3B3F4990A38A}"/>
              </a:ext>
            </a:extLst>
          </p:cNvPr>
          <p:cNvSpPr/>
          <p:nvPr/>
        </p:nvSpPr>
        <p:spPr>
          <a:xfrm>
            <a:off x="6473000" y="2940683"/>
            <a:ext cx="105600" cy="105600"/>
          </a:xfrm>
          <a:prstGeom prst="plus">
            <a:avLst>
              <a:gd name="adj" fmla="val 4625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F6E44F55-C87F-4A58-BFB7-C8ACCA413B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60" r="38047"/>
          <a:stretch/>
        </p:blipFill>
        <p:spPr>
          <a:xfrm rot="5400000">
            <a:off x="6272249" y="3569990"/>
            <a:ext cx="517710" cy="314924"/>
          </a:xfrm>
          <a:prstGeom prst="rect">
            <a:avLst/>
          </a:prstGeom>
        </p:spPr>
      </p:pic>
      <p:sp>
        <p:nvSpPr>
          <p:cNvPr id="33" name="Google Shape;509;p55">
            <a:extLst>
              <a:ext uri="{FF2B5EF4-FFF2-40B4-BE49-F238E27FC236}">
                <a16:creationId xmlns:a16="http://schemas.microsoft.com/office/drawing/2014/main" id="{AA8429BC-A037-4E17-94FA-B32C973A662E}"/>
              </a:ext>
            </a:extLst>
          </p:cNvPr>
          <p:cNvSpPr txBox="1"/>
          <p:nvPr/>
        </p:nvSpPr>
        <p:spPr>
          <a:xfrm>
            <a:off x="4572000" y="4331380"/>
            <a:ext cx="3771900" cy="368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/>
              <a:t>Homology directed repair</a:t>
            </a:r>
            <a:endParaRPr sz="1200" b="1" i="1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8704F2-006B-4D8B-824A-C0A15AF41713}"/>
              </a:ext>
            </a:extLst>
          </p:cNvPr>
          <p:cNvCxnSpPr>
            <a:cxnSpLocks/>
          </p:cNvCxnSpPr>
          <p:nvPr/>
        </p:nvCxnSpPr>
        <p:spPr>
          <a:xfrm>
            <a:off x="5247847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0FC3E9-F62B-43E0-8713-069D117D0994}"/>
              </a:ext>
            </a:extLst>
          </p:cNvPr>
          <p:cNvCxnSpPr/>
          <p:nvPr/>
        </p:nvCxnSpPr>
        <p:spPr>
          <a:xfrm>
            <a:off x="6097516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CCFD-B3BF-42A2-9D44-E6783333967C}"/>
              </a:ext>
            </a:extLst>
          </p:cNvPr>
          <p:cNvCxnSpPr>
            <a:cxnSpLocks/>
          </p:cNvCxnSpPr>
          <p:nvPr/>
        </p:nvCxnSpPr>
        <p:spPr>
          <a:xfrm>
            <a:off x="6979771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DAE3C6-039B-4487-A1CB-563ED79459CE}"/>
              </a:ext>
            </a:extLst>
          </p:cNvPr>
          <p:cNvCxnSpPr/>
          <p:nvPr/>
        </p:nvCxnSpPr>
        <p:spPr>
          <a:xfrm>
            <a:off x="7829440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48A2397-5F38-493A-8BBD-2D39DE22DB4C}"/>
              </a:ext>
            </a:extLst>
          </p:cNvPr>
          <p:cNvSpPr txBox="1"/>
          <p:nvPr/>
        </p:nvSpPr>
        <p:spPr>
          <a:xfrm>
            <a:off x="7139189" y="3566264"/>
            <a:ext cx="21575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Repair machinery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0C8866C-3AA0-4A9E-B0FB-2C4B88260257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688566" y="3524911"/>
            <a:ext cx="393336" cy="39333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FDEFBAA-2499-4969-9A4A-9494149EFC75}"/>
              </a:ext>
            </a:extLst>
          </p:cNvPr>
          <p:cNvCxnSpPr>
            <a:cxnSpLocks/>
          </p:cNvCxnSpPr>
          <p:nvPr/>
        </p:nvCxnSpPr>
        <p:spPr>
          <a:xfrm>
            <a:off x="7091233" y="3721579"/>
            <a:ext cx="335935" cy="0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16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  <p:pic>
        <p:nvPicPr>
          <p:cNvPr id="20" name="Picture 1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BD80DAD-EF1A-4A5A-9E66-C3D4E009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7777"/>
          <a:stretch/>
        </p:blipFill>
        <p:spPr>
          <a:xfrm>
            <a:off x="6984319" y="3137753"/>
            <a:ext cx="1359581" cy="225241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68FB16B-4FA4-4F62-A98C-537B1F1E0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72000" y="3142302"/>
            <a:ext cx="1516419" cy="225241"/>
          </a:xfrm>
          <a:prstGeom prst="rect">
            <a:avLst/>
          </a:prstGeom>
        </p:spPr>
      </p:pic>
      <p:pic>
        <p:nvPicPr>
          <p:cNvPr id="22" name="Picture 21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BB06A46-4101-4993-AAC9-C08105B54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4647" y="2558216"/>
            <a:ext cx="908148" cy="222378"/>
          </a:xfrm>
          <a:prstGeom prst="rect">
            <a:avLst/>
          </a:prstGeom>
        </p:spPr>
      </p:pic>
      <p:pic>
        <p:nvPicPr>
          <p:cNvPr id="23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6AC00C-9F5F-4461-8700-6D0B65868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36153"/>
          <a:stretch/>
        </p:blipFill>
        <p:spPr>
          <a:xfrm>
            <a:off x="6984319" y="2553553"/>
            <a:ext cx="845121" cy="225241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B9D51E1-81D3-44A2-9C74-933CC2703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98" r="1640"/>
          <a:stretch/>
        </p:blipFill>
        <p:spPr>
          <a:xfrm>
            <a:off x="5247847" y="2558102"/>
            <a:ext cx="840572" cy="225241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A1B49CB-CD0E-4C84-8B5C-B389835B7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3" r="7527"/>
          <a:stretch/>
        </p:blipFill>
        <p:spPr>
          <a:xfrm>
            <a:off x="6979771" y="4040119"/>
            <a:ext cx="1364130" cy="225241"/>
          </a:xfrm>
          <a:prstGeom prst="rect">
            <a:avLst/>
          </a:prstGeom>
        </p:spPr>
      </p:pic>
      <p:pic>
        <p:nvPicPr>
          <p:cNvPr id="28" name="Picture 2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17F9C1D-5801-477F-9889-33F1D907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67451" y="4044668"/>
            <a:ext cx="1516419" cy="225241"/>
          </a:xfrm>
          <a:prstGeom prst="rect">
            <a:avLst/>
          </a:prstGeom>
        </p:spPr>
      </p:pic>
      <p:pic>
        <p:nvPicPr>
          <p:cNvPr id="29" name="Picture 28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2FFB824D-3EBA-48BA-A9C6-ADAE746E3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0098" y="4047152"/>
            <a:ext cx="908148" cy="222378"/>
          </a:xfrm>
          <a:prstGeom prst="rect">
            <a:avLst/>
          </a:prstGeom>
        </p:spPr>
      </p:pic>
      <p:sp>
        <p:nvSpPr>
          <p:cNvPr id="31" name="Cross 30">
            <a:extLst>
              <a:ext uri="{FF2B5EF4-FFF2-40B4-BE49-F238E27FC236}">
                <a16:creationId xmlns:a16="http://schemas.microsoft.com/office/drawing/2014/main" id="{1AD6ED58-AC7C-4C2D-8247-3B3F4990A38A}"/>
              </a:ext>
            </a:extLst>
          </p:cNvPr>
          <p:cNvSpPr/>
          <p:nvPr/>
        </p:nvSpPr>
        <p:spPr>
          <a:xfrm>
            <a:off x="6473000" y="2940683"/>
            <a:ext cx="105600" cy="105600"/>
          </a:xfrm>
          <a:prstGeom prst="plus">
            <a:avLst>
              <a:gd name="adj" fmla="val 4625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F6E44F55-C87F-4A58-BFB7-C8ACCA413B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60" r="38047"/>
          <a:stretch/>
        </p:blipFill>
        <p:spPr>
          <a:xfrm rot="5400000">
            <a:off x="6272249" y="3569990"/>
            <a:ext cx="517710" cy="314924"/>
          </a:xfrm>
          <a:prstGeom prst="rect">
            <a:avLst/>
          </a:prstGeom>
        </p:spPr>
      </p:pic>
      <p:sp>
        <p:nvSpPr>
          <p:cNvPr id="33" name="Google Shape;509;p55">
            <a:extLst>
              <a:ext uri="{FF2B5EF4-FFF2-40B4-BE49-F238E27FC236}">
                <a16:creationId xmlns:a16="http://schemas.microsoft.com/office/drawing/2014/main" id="{AA8429BC-A037-4E17-94FA-B32C973A662E}"/>
              </a:ext>
            </a:extLst>
          </p:cNvPr>
          <p:cNvSpPr txBox="1"/>
          <p:nvPr/>
        </p:nvSpPr>
        <p:spPr>
          <a:xfrm>
            <a:off x="4572000" y="4331380"/>
            <a:ext cx="3771900" cy="368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/>
              <a:t>Homology directed repair</a:t>
            </a:r>
            <a:endParaRPr sz="1200" b="1" i="1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8704F2-006B-4D8B-824A-C0A15AF41713}"/>
              </a:ext>
            </a:extLst>
          </p:cNvPr>
          <p:cNvCxnSpPr>
            <a:cxnSpLocks/>
          </p:cNvCxnSpPr>
          <p:nvPr/>
        </p:nvCxnSpPr>
        <p:spPr>
          <a:xfrm>
            <a:off x="5247847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0FC3E9-F62B-43E0-8713-069D117D0994}"/>
              </a:ext>
            </a:extLst>
          </p:cNvPr>
          <p:cNvCxnSpPr/>
          <p:nvPr/>
        </p:nvCxnSpPr>
        <p:spPr>
          <a:xfrm>
            <a:off x="6097516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CCFD-B3BF-42A2-9D44-E6783333967C}"/>
              </a:ext>
            </a:extLst>
          </p:cNvPr>
          <p:cNvCxnSpPr>
            <a:cxnSpLocks/>
          </p:cNvCxnSpPr>
          <p:nvPr/>
        </p:nvCxnSpPr>
        <p:spPr>
          <a:xfrm>
            <a:off x="6979771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DAE3C6-039B-4487-A1CB-563ED79459CE}"/>
              </a:ext>
            </a:extLst>
          </p:cNvPr>
          <p:cNvCxnSpPr/>
          <p:nvPr/>
        </p:nvCxnSpPr>
        <p:spPr>
          <a:xfrm>
            <a:off x="7829440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8B58CB9-0D85-447F-B33C-C70A584E2A61}"/>
              </a:ext>
            </a:extLst>
          </p:cNvPr>
          <p:cNvSpPr txBox="1"/>
          <p:nvPr/>
        </p:nvSpPr>
        <p:spPr>
          <a:xfrm>
            <a:off x="374421" y="2993483"/>
            <a:ext cx="556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lacZ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7E9839D-67A5-4D92-B22D-721784BAEBB1}"/>
              </a:ext>
            </a:extLst>
          </p:cNvPr>
          <p:cNvCxnSpPr>
            <a:cxnSpLocks/>
          </p:cNvCxnSpPr>
          <p:nvPr/>
        </p:nvCxnSpPr>
        <p:spPr>
          <a:xfrm>
            <a:off x="935229" y="3147371"/>
            <a:ext cx="379330" cy="316695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BC0BD77-B42A-42E3-8434-C6E990E4BAAF}"/>
              </a:ext>
            </a:extLst>
          </p:cNvPr>
          <p:cNvSpPr txBox="1"/>
          <p:nvPr/>
        </p:nvSpPr>
        <p:spPr>
          <a:xfrm>
            <a:off x="4554811" y="3739375"/>
            <a:ext cx="556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lacZ</a:t>
            </a:r>
          </a:p>
        </p:txBody>
      </p:sp>
    </p:spTree>
    <p:extLst>
      <p:ext uri="{BB962C8B-B14F-4D97-AF65-F5344CB8AC3E}">
        <p14:creationId xmlns:p14="http://schemas.microsoft.com/office/powerpoint/2010/main" val="304370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  <p:pic>
        <p:nvPicPr>
          <p:cNvPr id="20" name="Picture 1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BD80DAD-EF1A-4A5A-9E66-C3D4E009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7777"/>
          <a:stretch/>
        </p:blipFill>
        <p:spPr>
          <a:xfrm>
            <a:off x="6984319" y="3137753"/>
            <a:ext cx="1359581" cy="225241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68FB16B-4FA4-4F62-A98C-537B1F1E0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72000" y="3142302"/>
            <a:ext cx="1516419" cy="225241"/>
          </a:xfrm>
          <a:prstGeom prst="rect">
            <a:avLst/>
          </a:prstGeom>
        </p:spPr>
      </p:pic>
      <p:pic>
        <p:nvPicPr>
          <p:cNvPr id="22" name="Picture 21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BB06A46-4101-4993-AAC9-C08105B54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4647" y="2558216"/>
            <a:ext cx="908148" cy="222378"/>
          </a:xfrm>
          <a:prstGeom prst="rect">
            <a:avLst/>
          </a:prstGeom>
        </p:spPr>
      </p:pic>
      <p:pic>
        <p:nvPicPr>
          <p:cNvPr id="23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6AC00C-9F5F-4461-8700-6D0B65868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36153"/>
          <a:stretch/>
        </p:blipFill>
        <p:spPr>
          <a:xfrm>
            <a:off x="6984319" y="2553553"/>
            <a:ext cx="845121" cy="225241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B9D51E1-81D3-44A2-9C74-933CC2703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98" r="1640"/>
          <a:stretch/>
        </p:blipFill>
        <p:spPr>
          <a:xfrm>
            <a:off x="5247847" y="2558102"/>
            <a:ext cx="840572" cy="225241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A1B49CB-CD0E-4C84-8B5C-B389835B7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3" r="7527"/>
          <a:stretch/>
        </p:blipFill>
        <p:spPr>
          <a:xfrm>
            <a:off x="6979771" y="4040119"/>
            <a:ext cx="1364130" cy="225241"/>
          </a:xfrm>
          <a:prstGeom prst="rect">
            <a:avLst/>
          </a:prstGeom>
        </p:spPr>
      </p:pic>
      <p:pic>
        <p:nvPicPr>
          <p:cNvPr id="28" name="Picture 2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17F9C1D-5801-477F-9889-33F1D907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67451" y="4044668"/>
            <a:ext cx="1516419" cy="225241"/>
          </a:xfrm>
          <a:prstGeom prst="rect">
            <a:avLst/>
          </a:prstGeom>
        </p:spPr>
      </p:pic>
      <p:pic>
        <p:nvPicPr>
          <p:cNvPr id="29" name="Picture 28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2FFB824D-3EBA-48BA-A9C6-ADAE746E3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0098" y="4047152"/>
            <a:ext cx="908148" cy="222378"/>
          </a:xfrm>
          <a:prstGeom prst="rect">
            <a:avLst/>
          </a:prstGeom>
        </p:spPr>
      </p:pic>
      <p:sp>
        <p:nvSpPr>
          <p:cNvPr id="31" name="Cross 30">
            <a:extLst>
              <a:ext uri="{FF2B5EF4-FFF2-40B4-BE49-F238E27FC236}">
                <a16:creationId xmlns:a16="http://schemas.microsoft.com/office/drawing/2014/main" id="{1AD6ED58-AC7C-4C2D-8247-3B3F4990A38A}"/>
              </a:ext>
            </a:extLst>
          </p:cNvPr>
          <p:cNvSpPr/>
          <p:nvPr/>
        </p:nvSpPr>
        <p:spPr>
          <a:xfrm>
            <a:off x="6473000" y="2940683"/>
            <a:ext cx="105600" cy="105600"/>
          </a:xfrm>
          <a:prstGeom prst="plus">
            <a:avLst>
              <a:gd name="adj" fmla="val 4625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F6E44F55-C87F-4A58-BFB7-C8ACCA413B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60" r="38047"/>
          <a:stretch/>
        </p:blipFill>
        <p:spPr>
          <a:xfrm rot="5400000">
            <a:off x="6272249" y="3569990"/>
            <a:ext cx="517710" cy="314924"/>
          </a:xfrm>
          <a:prstGeom prst="rect">
            <a:avLst/>
          </a:prstGeom>
        </p:spPr>
      </p:pic>
      <p:sp>
        <p:nvSpPr>
          <p:cNvPr id="33" name="Google Shape;509;p55">
            <a:extLst>
              <a:ext uri="{FF2B5EF4-FFF2-40B4-BE49-F238E27FC236}">
                <a16:creationId xmlns:a16="http://schemas.microsoft.com/office/drawing/2014/main" id="{AA8429BC-A037-4E17-94FA-B32C973A662E}"/>
              </a:ext>
            </a:extLst>
          </p:cNvPr>
          <p:cNvSpPr txBox="1"/>
          <p:nvPr/>
        </p:nvSpPr>
        <p:spPr>
          <a:xfrm>
            <a:off x="4572000" y="4331380"/>
            <a:ext cx="3771900" cy="368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/>
              <a:t>Homology directed repair</a:t>
            </a:r>
            <a:endParaRPr sz="1200" b="1" i="1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8704F2-006B-4D8B-824A-C0A15AF41713}"/>
              </a:ext>
            </a:extLst>
          </p:cNvPr>
          <p:cNvCxnSpPr>
            <a:cxnSpLocks/>
          </p:cNvCxnSpPr>
          <p:nvPr/>
        </p:nvCxnSpPr>
        <p:spPr>
          <a:xfrm>
            <a:off x="5247847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0FC3E9-F62B-43E0-8713-069D117D0994}"/>
              </a:ext>
            </a:extLst>
          </p:cNvPr>
          <p:cNvCxnSpPr/>
          <p:nvPr/>
        </p:nvCxnSpPr>
        <p:spPr>
          <a:xfrm>
            <a:off x="6097516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CCFD-B3BF-42A2-9D44-E6783333967C}"/>
              </a:ext>
            </a:extLst>
          </p:cNvPr>
          <p:cNvCxnSpPr>
            <a:cxnSpLocks/>
          </p:cNvCxnSpPr>
          <p:nvPr/>
        </p:nvCxnSpPr>
        <p:spPr>
          <a:xfrm>
            <a:off x="6979771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DAE3C6-039B-4487-A1CB-563ED79459CE}"/>
              </a:ext>
            </a:extLst>
          </p:cNvPr>
          <p:cNvCxnSpPr/>
          <p:nvPr/>
        </p:nvCxnSpPr>
        <p:spPr>
          <a:xfrm>
            <a:off x="7829440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ctagon 29">
            <a:extLst>
              <a:ext uri="{FF2B5EF4-FFF2-40B4-BE49-F238E27FC236}">
                <a16:creationId xmlns:a16="http://schemas.microsoft.com/office/drawing/2014/main" id="{9F9B9FDD-97E7-4E52-8564-F5F1A8C9FFFD}"/>
              </a:ext>
            </a:extLst>
          </p:cNvPr>
          <p:cNvSpPr/>
          <p:nvPr/>
        </p:nvSpPr>
        <p:spPr>
          <a:xfrm>
            <a:off x="6333786" y="2444257"/>
            <a:ext cx="377129" cy="377129"/>
          </a:xfrm>
          <a:prstGeom prst="octagon">
            <a:avLst/>
          </a:prstGeom>
          <a:solidFill>
            <a:srgbClr val="D9312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ts val="1000"/>
              </a:spcBef>
            </a:pPr>
            <a:r>
              <a:rPr lang="en-US" sz="900" b="1" dirty="0">
                <a:latin typeface="Arial Narrow" panose="020B0606020202030204" pitchFamily="34" charset="0"/>
              </a:rPr>
              <a:t>STOP</a:t>
            </a:r>
          </a:p>
        </p:txBody>
      </p:sp>
      <p:sp>
        <p:nvSpPr>
          <p:cNvPr id="34" name="Octagon 33">
            <a:extLst>
              <a:ext uri="{FF2B5EF4-FFF2-40B4-BE49-F238E27FC236}">
                <a16:creationId xmlns:a16="http://schemas.microsoft.com/office/drawing/2014/main" id="{CBD936A7-D8CA-4C5D-B080-F5C78D2DA9AC}"/>
              </a:ext>
            </a:extLst>
          </p:cNvPr>
          <p:cNvSpPr/>
          <p:nvPr/>
        </p:nvSpPr>
        <p:spPr>
          <a:xfrm>
            <a:off x="6340083" y="3984636"/>
            <a:ext cx="377129" cy="377129"/>
          </a:xfrm>
          <a:prstGeom prst="octagon">
            <a:avLst/>
          </a:prstGeom>
          <a:solidFill>
            <a:srgbClr val="D9312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ts val="1000"/>
              </a:spcBef>
            </a:pPr>
            <a:r>
              <a:rPr lang="en-US" sz="900" b="1">
                <a:latin typeface="Arial Narrow" panose="020B0606020202030204" pitchFamily="34" charset="0"/>
              </a:rPr>
              <a:t>STOP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B58CB9-0D85-447F-B33C-C70A584E2A61}"/>
              </a:ext>
            </a:extLst>
          </p:cNvPr>
          <p:cNvSpPr txBox="1"/>
          <p:nvPr/>
        </p:nvSpPr>
        <p:spPr>
          <a:xfrm>
            <a:off x="374421" y="2993483"/>
            <a:ext cx="556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lacZ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7E9839D-67A5-4D92-B22D-721784BAEBB1}"/>
              </a:ext>
            </a:extLst>
          </p:cNvPr>
          <p:cNvCxnSpPr>
            <a:cxnSpLocks/>
          </p:cNvCxnSpPr>
          <p:nvPr/>
        </p:nvCxnSpPr>
        <p:spPr>
          <a:xfrm>
            <a:off x="935229" y="3147371"/>
            <a:ext cx="379330" cy="316695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BC0BD77-B42A-42E3-8434-C6E990E4BAAF}"/>
              </a:ext>
            </a:extLst>
          </p:cNvPr>
          <p:cNvSpPr txBox="1"/>
          <p:nvPr/>
        </p:nvSpPr>
        <p:spPr>
          <a:xfrm>
            <a:off x="4554811" y="3739375"/>
            <a:ext cx="556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lacZ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5FDCD01-7983-4660-8624-2AB100FF9E5D}"/>
              </a:ext>
            </a:extLst>
          </p:cNvPr>
          <p:cNvSpPr txBox="1"/>
          <p:nvPr/>
        </p:nvSpPr>
        <p:spPr>
          <a:xfrm>
            <a:off x="7406879" y="3545444"/>
            <a:ext cx="1328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Stop codon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2358D0-44D9-44E3-A835-917D324BF684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6717212" y="3672876"/>
            <a:ext cx="726320" cy="422217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1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2000" y="1009650"/>
            <a:ext cx="6568500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 Black" panose="020B0A04020102020204" pitchFamily="34" charset="0"/>
              </a:rPr>
              <a:t>CRISPR-Cas9 Gene Editing</a:t>
            </a:r>
            <a:endParaRPr sz="2400">
              <a:latin typeface="Arial Black" panose="020B0A04020102020204" pitchFamily="34" charset="0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762550" y="1809750"/>
            <a:ext cx="28386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Cut</a:t>
            </a:r>
            <a:endParaRPr sz="1800" b="1" i="1"/>
          </a:p>
        </p:txBody>
      </p:sp>
      <p:sp>
        <p:nvSpPr>
          <p:cNvPr id="505" name="Google Shape;505;p55"/>
          <p:cNvSpPr txBox="1"/>
          <p:nvPr/>
        </p:nvSpPr>
        <p:spPr>
          <a:xfrm>
            <a:off x="4572001" y="1809750"/>
            <a:ext cx="3771900" cy="42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/>
              <a:t>Repair</a:t>
            </a:r>
            <a:endParaRPr sz="1800" b="1" i="1"/>
          </a:p>
        </p:txBody>
      </p:sp>
      <p:cxnSp>
        <p:nvCxnSpPr>
          <p:cNvPr id="506" name="Google Shape;506;p55"/>
          <p:cNvCxnSpPr>
            <a:cxnSpLocks/>
          </p:cNvCxnSpPr>
          <p:nvPr/>
        </p:nvCxnSpPr>
        <p:spPr>
          <a:xfrm>
            <a:off x="771525" y="2241725"/>
            <a:ext cx="3534344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55"/>
          <p:cNvCxnSpPr>
            <a:cxnSpLocks/>
          </p:cNvCxnSpPr>
          <p:nvPr/>
        </p:nvCxnSpPr>
        <p:spPr>
          <a:xfrm>
            <a:off x="4572000" y="2241725"/>
            <a:ext cx="3609833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" name="Picture 35" descr="A silhouette of a person&#10;&#10;Description automatically generated">
            <a:extLst>
              <a:ext uri="{FF2B5EF4-FFF2-40B4-BE49-F238E27FC236}">
                <a16:creationId xmlns:a16="http://schemas.microsoft.com/office/drawing/2014/main" id="{C6C6EFA5-8262-48E6-83E6-AA1393E96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1" y="2416687"/>
            <a:ext cx="2176486" cy="2028993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41FC2DE2-EAB3-410C-91C2-07EA3D55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19" y="3385315"/>
            <a:ext cx="2675542" cy="968490"/>
          </a:xfrm>
          <a:prstGeom prst="rect">
            <a:avLst/>
          </a:prstGeom>
        </p:spPr>
      </p:pic>
      <p:pic>
        <p:nvPicPr>
          <p:cNvPr id="24" name="Picture 2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E275DD8-7F18-416A-BB01-3CC840860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/>
          <a:stretch/>
        </p:blipFill>
        <p:spPr>
          <a:xfrm rot="20088340">
            <a:off x="967551" y="3281293"/>
            <a:ext cx="1475114" cy="214891"/>
          </a:xfrm>
          <a:prstGeom prst="rect">
            <a:avLst/>
          </a:prstGeom>
        </p:spPr>
      </p:pic>
      <p:pic>
        <p:nvPicPr>
          <p:cNvPr id="25" name="Picture 2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4C0FBA-A99B-45A9-A40C-1BF0F544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9" r="16233"/>
          <a:stretch/>
        </p:blipFill>
        <p:spPr>
          <a:xfrm rot="1281773">
            <a:off x="2682143" y="3252944"/>
            <a:ext cx="1150926" cy="214891"/>
          </a:xfrm>
          <a:prstGeom prst="rect">
            <a:avLst/>
          </a:prstGeom>
        </p:spPr>
      </p:pic>
      <p:pic>
        <p:nvPicPr>
          <p:cNvPr id="20" name="Picture 1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0BD80DAD-EF1A-4A5A-9E66-C3D4E009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7777"/>
          <a:stretch/>
        </p:blipFill>
        <p:spPr>
          <a:xfrm>
            <a:off x="6984319" y="3137753"/>
            <a:ext cx="1359581" cy="225241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68FB16B-4FA4-4F62-A98C-537B1F1E0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72000" y="3142302"/>
            <a:ext cx="1516419" cy="225241"/>
          </a:xfrm>
          <a:prstGeom prst="rect">
            <a:avLst/>
          </a:prstGeom>
        </p:spPr>
      </p:pic>
      <p:pic>
        <p:nvPicPr>
          <p:cNvPr id="22" name="Picture 21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BB06A46-4101-4993-AAC9-C08105B54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4647" y="2558216"/>
            <a:ext cx="908148" cy="222378"/>
          </a:xfrm>
          <a:prstGeom prst="rect">
            <a:avLst/>
          </a:prstGeom>
        </p:spPr>
      </p:pic>
      <p:pic>
        <p:nvPicPr>
          <p:cNvPr id="23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6AC00C-9F5F-4461-8700-6D0B65868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4" r="36153"/>
          <a:stretch/>
        </p:blipFill>
        <p:spPr>
          <a:xfrm>
            <a:off x="6984319" y="2553553"/>
            <a:ext cx="845121" cy="225241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B9D51E1-81D3-44A2-9C74-933CC2703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98" r="1640"/>
          <a:stretch/>
        </p:blipFill>
        <p:spPr>
          <a:xfrm>
            <a:off x="5247847" y="2558102"/>
            <a:ext cx="840572" cy="225241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A1B49CB-CD0E-4C84-8B5C-B389835B7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33" r="7527"/>
          <a:stretch/>
        </p:blipFill>
        <p:spPr>
          <a:xfrm>
            <a:off x="6979771" y="4040119"/>
            <a:ext cx="1364130" cy="225241"/>
          </a:xfrm>
          <a:prstGeom prst="rect">
            <a:avLst/>
          </a:prstGeom>
        </p:spPr>
      </p:pic>
      <p:pic>
        <p:nvPicPr>
          <p:cNvPr id="28" name="Picture 2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17F9C1D-5801-477F-9889-33F1D907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r="1640"/>
          <a:stretch/>
        </p:blipFill>
        <p:spPr>
          <a:xfrm>
            <a:off x="4567451" y="4044668"/>
            <a:ext cx="1516419" cy="225241"/>
          </a:xfrm>
          <a:prstGeom prst="rect">
            <a:avLst/>
          </a:prstGeom>
        </p:spPr>
      </p:pic>
      <p:pic>
        <p:nvPicPr>
          <p:cNvPr id="29" name="Picture 28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2FFB824D-3EBA-48BA-A9C6-ADAE746E3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66"/>
          <a:stretch/>
        </p:blipFill>
        <p:spPr>
          <a:xfrm>
            <a:off x="6080098" y="4047152"/>
            <a:ext cx="908148" cy="222378"/>
          </a:xfrm>
          <a:prstGeom prst="rect">
            <a:avLst/>
          </a:prstGeom>
        </p:spPr>
      </p:pic>
      <p:sp>
        <p:nvSpPr>
          <p:cNvPr id="31" name="Cross 30">
            <a:extLst>
              <a:ext uri="{FF2B5EF4-FFF2-40B4-BE49-F238E27FC236}">
                <a16:creationId xmlns:a16="http://schemas.microsoft.com/office/drawing/2014/main" id="{1AD6ED58-AC7C-4C2D-8247-3B3F4990A38A}"/>
              </a:ext>
            </a:extLst>
          </p:cNvPr>
          <p:cNvSpPr/>
          <p:nvPr/>
        </p:nvSpPr>
        <p:spPr>
          <a:xfrm>
            <a:off x="6473000" y="2940683"/>
            <a:ext cx="105600" cy="105600"/>
          </a:xfrm>
          <a:prstGeom prst="plus">
            <a:avLst>
              <a:gd name="adj" fmla="val 4625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F6E44F55-C87F-4A58-BFB7-C8ACCA413B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60" r="38047"/>
          <a:stretch/>
        </p:blipFill>
        <p:spPr>
          <a:xfrm rot="5400000">
            <a:off x="6272249" y="3569990"/>
            <a:ext cx="517710" cy="3149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8704F2-006B-4D8B-824A-C0A15AF41713}"/>
              </a:ext>
            </a:extLst>
          </p:cNvPr>
          <p:cNvCxnSpPr>
            <a:cxnSpLocks/>
          </p:cNvCxnSpPr>
          <p:nvPr/>
        </p:nvCxnSpPr>
        <p:spPr>
          <a:xfrm>
            <a:off x="5247847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0FC3E9-F62B-43E0-8713-069D117D0994}"/>
              </a:ext>
            </a:extLst>
          </p:cNvPr>
          <p:cNvCxnSpPr/>
          <p:nvPr/>
        </p:nvCxnSpPr>
        <p:spPr>
          <a:xfrm>
            <a:off x="6097516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CCFD-B3BF-42A2-9D44-E6783333967C}"/>
              </a:ext>
            </a:extLst>
          </p:cNvPr>
          <p:cNvCxnSpPr>
            <a:cxnSpLocks/>
          </p:cNvCxnSpPr>
          <p:nvPr/>
        </p:nvCxnSpPr>
        <p:spPr>
          <a:xfrm>
            <a:off x="6979771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DAE3C6-039B-4487-A1CB-563ED79459CE}"/>
              </a:ext>
            </a:extLst>
          </p:cNvPr>
          <p:cNvCxnSpPr/>
          <p:nvPr/>
        </p:nvCxnSpPr>
        <p:spPr>
          <a:xfrm>
            <a:off x="7829440" y="2491019"/>
            <a:ext cx="0" cy="97304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1B1DA4-40CE-42A0-95DB-8265ECBBEEFB}"/>
              </a:ext>
            </a:extLst>
          </p:cNvPr>
          <p:cNvSpPr txBox="1"/>
          <p:nvPr/>
        </p:nvSpPr>
        <p:spPr>
          <a:xfrm>
            <a:off x="176084" y="2458063"/>
            <a:ext cx="121366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1. Cas9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2FB186-FE88-4558-B84E-47B575291734}"/>
              </a:ext>
            </a:extLst>
          </p:cNvPr>
          <p:cNvSpPr txBox="1"/>
          <p:nvPr/>
        </p:nvSpPr>
        <p:spPr>
          <a:xfrm>
            <a:off x="2679844" y="4374286"/>
            <a:ext cx="17770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2. Guide RNA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F589B5-858E-4A1C-B8FD-097498DD1445}"/>
              </a:ext>
            </a:extLst>
          </p:cNvPr>
          <p:cNvSpPr txBox="1"/>
          <p:nvPr/>
        </p:nvSpPr>
        <p:spPr>
          <a:xfrm>
            <a:off x="3670280" y="2361628"/>
            <a:ext cx="14557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3. Donor DNA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3BE487-A518-41F4-B434-E1EB4787D25F}"/>
              </a:ext>
            </a:extLst>
          </p:cNvPr>
          <p:cNvSpPr txBox="1"/>
          <p:nvPr/>
        </p:nvSpPr>
        <p:spPr>
          <a:xfrm>
            <a:off x="7092534" y="3566264"/>
            <a:ext cx="21575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4.  Repair machinery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0A655EB-BB70-4FF5-BDE2-5F43D5620BB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688566" y="3524911"/>
            <a:ext cx="393336" cy="393336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3A5842E-F719-4469-8194-45B2EA5AA3A6}"/>
              </a:ext>
            </a:extLst>
          </p:cNvPr>
          <p:cNvCxnSpPr>
            <a:cxnSpLocks/>
          </p:cNvCxnSpPr>
          <p:nvPr/>
        </p:nvCxnSpPr>
        <p:spPr>
          <a:xfrm>
            <a:off x="1153852" y="2611951"/>
            <a:ext cx="784505" cy="109485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5931E8E-662F-4339-B3A7-6CF7C0F0F599}"/>
              </a:ext>
            </a:extLst>
          </p:cNvPr>
          <p:cNvCxnSpPr>
            <a:cxnSpLocks/>
          </p:cNvCxnSpPr>
          <p:nvPr/>
        </p:nvCxnSpPr>
        <p:spPr>
          <a:xfrm flipH="1" flipV="1">
            <a:off x="2679844" y="4004694"/>
            <a:ext cx="284482" cy="519021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4815AE3-12B1-48D6-B63E-CD06DDBCD64D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5012728" y="2514338"/>
            <a:ext cx="235119" cy="156385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86A8DF6-D1FB-49D9-A6D3-9BACD28B2565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7081902" y="3721579"/>
            <a:ext cx="177100" cy="5873"/>
          </a:xfrm>
          <a:prstGeom prst="line">
            <a:avLst/>
          </a:prstGeom>
          <a:ln w="12700">
            <a:solidFill>
              <a:srgbClr val="D9312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ctagon 34">
            <a:extLst>
              <a:ext uri="{FF2B5EF4-FFF2-40B4-BE49-F238E27FC236}">
                <a16:creationId xmlns:a16="http://schemas.microsoft.com/office/drawing/2014/main" id="{9FA26BDC-72F2-4A1B-92E6-8A1DD6DD0D34}"/>
              </a:ext>
            </a:extLst>
          </p:cNvPr>
          <p:cNvSpPr/>
          <p:nvPr/>
        </p:nvSpPr>
        <p:spPr>
          <a:xfrm>
            <a:off x="6333786" y="2444257"/>
            <a:ext cx="377129" cy="377129"/>
          </a:xfrm>
          <a:prstGeom prst="octagon">
            <a:avLst/>
          </a:prstGeom>
          <a:solidFill>
            <a:srgbClr val="D9312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ts val="1000"/>
              </a:spcBef>
            </a:pPr>
            <a:r>
              <a:rPr lang="en-US" sz="900" b="1" dirty="0">
                <a:latin typeface="Arial Narrow" panose="020B0606020202030204" pitchFamily="34" charset="0"/>
              </a:rPr>
              <a:t>STOP</a:t>
            </a:r>
          </a:p>
        </p:txBody>
      </p:sp>
      <p:sp>
        <p:nvSpPr>
          <p:cNvPr id="41" name="Octagon 40">
            <a:extLst>
              <a:ext uri="{FF2B5EF4-FFF2-40B4-BE49-F238E27FC236}">
                <a16:creationId xmlns:a16="http://schemas.microsoft.com/office/drawing/2014/main" id="{E2F53D15-3172-475E-9A48-9CBA6C9E84C7}"/>
              </a:ext>
            </a:extLst>
          </p:cNvPr>
          <p:cNvSpPr/>
          <p:nvPr/>
        </p:nvSpPr>
        <p:spPr>
          <a:xfrm>
            <a:off x="6340083" y="3984636"/>
            <a:ext cx="377129" cy="377129"/>
          </a:xfrm>
          <a:prstGeom prst="octagon">
            <a:avLst/>
          </a:prstGeom>
          <a:solidFill>
            <a:srgbClr val="D9312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ts val="1000"/>
              </a:spcBef>
            </a:pPr>
            <a:r>
              <a:rPr lang="en-US" sz="900" b="1">
                <a:latin typeface="Arial Narrow" panose="020B0606020202030204" pitchFamily="34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93358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3321" t="14000" r="11057"/>
          <a:stretch/>
        </p:blipFill>
        <p:spPr>
          <a:xfrm>
            <a:off x="4715475" y="669550"/>
            <a:ext cx="4428525" cy="334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0" y="813025"/>
            <a:ext cx="47154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uFill>
                  <a:noFill/>
                </a:uFill>
                <a:latin typeface="Arial Black"/>
                <a:ea typeface="Arial Black"/>
                <a:cs typeface="Arial Black"/>
                <a:sym typeface="Arial Black"/>
                <a:hlinkClick r:id="rId3"/>
              </a:rPr>
              <a:t>Out of the Blue CRISPR and Genotyping Extension kits</a:t>
            </a:r>
            <a:endParaRPr sz="36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0" y="4361575"/>
            <a:ext cx="59781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uFill>
                  <a:noFill/>
                </a:uFill>
                <a:latin typeface="Arial Black"/>
                <a:ea typeface="Arial Black"/>
                <a:cs typeface="Arial Black"/>
                <a:sym typeface="Arial Black"/>
                <a:hlinkClick r:id="rId3"/>
              </a:rPr>
              <a:t>bio-rad.com/outoftheblue</a:t>
            </a:r>
            <a:endParaRPr sz="31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5">
            <a:alphaModFix/>
          </a:blip>
          <a:srcRect l="5514" t="12671" r="4968" b="9349"/>
          <a:stretch/>
        </p:blipFill>
        <p:spPr>
          <a:xfrm>
            <a:off x="1080751" y="3010450"/>
            <a:ext cx="2553900" cy="12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D74BFC-30CA-4C2B-862B-FF25071A0FF5}"/>
              </a:ext>
            </a:extLst>
          </p:cNvPr>
          <p:cNvSpPr/>
          <p:nvPr/>
        </p:nvSpPr>
        <p:spPr>
          <a:xfrm>
            <a:off x="0" y="206391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chemeClr val="dk1"/>
                </a:solidFill>
                <a:latin typeface="Arial Black"/>
                <a:sym typeface="Arial Black"/>
              </a:rPr>
              <a:t>Controls!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563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able, cup, sitting, computer&#10;&#10;Description automatically generated">
            <a:extLst>
              <a:ext uri="{FF2B5EF4-FFF2-40B4-BE49-F238E27FC236}">
                <a16:creationId xmlns:a16="http://schemas.microsoft.com/office/drawing/2014/main" id="{04A37734-4A21-451F-B33B-CEE52A32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14" y="4120744"/>
            <a:ext cx="1221609" cy="851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BDED49-E5FE-455C-8439-1F904D0F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8086774" cy="6642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latin typeface="Arial Black" panose="020B0A04020102020204" pitchFamily="34" charset="0"/>
              </a:rPr>
              <a:t>Cas9 expression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228418-AB51-45D5-9D8E-D6E538772F6A}"/>
              </a:ext>
            </a:extLst>
          </p:cNvPr>
          <p:cNvGrpSpPr/>
          <p:nvPr/>
        </p:nvGrpSpPr>
        <p:grpSpPr>
          <a:xfrm>
            <a:off x="1245098" y="2060691"/>
            <a:ext cx="3602590" cy="2767119"/>
            <a:chOff x="1274594" y="1994323"/>
            <a:chExt cx="3602590" cy="27671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68D9B4-E7C0-4DC9-A8D3-BD4F103F4F02}"/>
                </a:ext>
              </a:extLst>
            </p:cNvPr>
            <p:cNvGrpSpPr/>
            <p:nvPr/>
          </p:nvGrpSpPr>
          <p:grpSpPr>
            <a:xfrm rot="19279733" flipH="1">
              <a:off x="1274594" y="2385048"/>
              <a:ext cx="3539304" cy="2376394"/>
              <a:chOff x="4145702" y="1645725"/>
              <a:chExt cx="5143502" cy="34535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5C6BFF9-A7B9-424E-9294-1FA2B3A8091D}"/>
                  </a:ext>
                </a:extLst>
              </p:cNvPr>
              <p:cNvSpPr/>
              <p:nvPr/>
            </p:nvSpPr>
            <p:spPr>
              <a:xfrm>
                <a:off x="4145702" y="1645725"/>
                <a:ext cx="3453500" cy="34535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6DEAF34-B231-491C-97F9-40A9F96C01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70054" y="1840150"/>
                <a:ext cx="2619150" cy="1166829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9F5388F-8F54-4C04-97DB-7F3A52A75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7144" y="3006978"/>
                <a:ext cx="2302059" cy="1689313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DC708F6E-69BF-442A-BB0F-9D9DF1CA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067671">
              <a:off x="2193360" y="1994323"/>
              <a:ext cx="2683824" cy="267151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A3CDD9-3463-45D9-993D-CC2B04CA17BE}"/>
              </a:ext>
            </a:extLst>
          </p:cNvPr>
          <p:cNvGrpSpPr/>
          <p:nvPr/>
        </p:nvGrpSpPr>
        <p:grpSpPr>
          <a:xfrm>
            <a:off x="3915867" y="1809750"/>
            <a:ext cx="4142235" cy="2059387"/>
            <a:chOff x="3820003" y="1455089"/>
            <a:chExt cx="4142235" cy="20593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F21966-0968-455E-9327-979BAB81AD65}"/>
                </a:ext>
              </a:extLst>
            </p:cNvPr>
            <p:cNvSpPr/>
            <p:nvPr/>
          </p:nvSpPr>
          <p:spPr>
            <a:xfrm>
              <a:off x="5398936" y="1463040"/>
              <a:ext cx="2563302" cy="2051436"/>
            </a:xfrm>
            <a:prstGeom prst="rect">
              <a:avLst/>
            </a:prstGeom>
            <a:solidFill>
              <a:srgbClr val="EBF3FF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ADCE86-B3D7-4C78-9B69-A139E13078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7064" y="1455089"/>
              <a:ext cx="1571872" cy="1824747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F051B18-1132-4F51-B1A7-95860D57A7C2}"/>
                </a:ext>
              </a:extLst>
            </p:cNvPr>
            <p:cNvCxnSpPr>
              <a:cxnSpLocks/>
            </p:cNvCxnSpPr>
            <p:nvPr/>
          </p:nvCxnSpPr>
          <p:spPr>
            <a:xfrm>
              <a:off x="3820003" y="3276306"/>
              <a:ext cx="1578134" cy="236543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A close up of a mans face&#10;&#10;Description automatically generated">
            <a:extLst>
              <a:ext uri="{FF2B5EF4-FFF2-40B4-BE49-F238E27FC236}">
                <a16:creationId xmlns:a16="http://schemas.microsoft.com/office/drawing/2014/main" id="{C2D9C16C-E28F-49F0-9C16-0472E6A05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3" y="1628376"/>
            <a:ext cx="3090629" cy="23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4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1E08BC2-7924-491C-A8B8-E7D43BD3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8499900" cy="4862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latin typeface="Arial Black" panose="020B0A04020102020204" pitchFamily="34" charset="0"/>
              </a:rPr>
              <a:t>Arabinose Control of Repair Machinery </a:t>
            </a:r>
          </a:p>
        </p:txBody>
      </p:sp>
      <p:pic>
        <p:nvPicPr>
          <p:cNvPr id="13" name="Picture 12" descr="A picture containing mirror&#10;&#10;Description automatically generated">
            <a:extLst>
              <a:ext uri="{FF2B5EF4-FFF2-40B4-BE49-F238E27FC236}">
                <a16:creationId xmlns:a16="http://schemas.microsoft.com/office/drawing/2014/main" id="{349BF12A-319E-4294-8DDE-3D358226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2290">
            <a:off x="915458" y="2446550"/>
            <a:ext cx="777140" cy="1957509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0D7E742E-1FFD-465E-946C-C0D215359D18}"/>
              </a:ext>
            </a:extLst>
          </p:cNvPr>
          <p:cNvSpPr/>
          <p:nvPr/>
        </p:nvSpPr>
        <p:spPr>
          <a:xfrm rot="17670252">
            <a:off x="1437589" y="2477443"/>
            <a:ext cx="2829594" cy="2306422"/>
          </a:xfrm>
          <a:prstGeom prst="arc">
            <a:avLst>
              <a:gd name="adj1" fmla="val 17944712"/>
              <a:gd name="adj2" fmla="val 218149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2A901E0-DE1C-46C1-9704-6EEC03BF940F}"/>
              </a:ext>
            </a:extLst>
          </p:cNvPr>
          <p:cNvSpPr/>
          <p:nvPr/>
        </p:nvSpPr>
        <p:spPr>
          <a:xfrm rot="21268213">
            <a:off x="-458387" y="2915524"/>
            <a:ext cx="4120852" cy="3116310"/>
          </a:xfrm>
          <a:prstGeom prst="arc">
            <a:avLst>
              <a:gd name="adj1" fmla="val 17682795"/>
              <a:gd name="adj2" fmla="val 20905642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0162A4-08A1-43D3-AEE4-B6E4FEFA0A73}"/>
              </a:ext>
            </a:extLst>
          </p:cNvPr>
          <p:cNvSpPr txBox="1"/>
          <p:nvPr/>
        </p:nvSpPr>
        <p:spPr>
          <a:xfrm>
            <a:off x="3375474" y="4587521"/>
            <a:ext cx="13006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– arabinose</a:t>
            </a:r>
          </a:p>
        </p:txBody>
      </p:sp>
      <p:pic>
        <p:nvPicPr>
          <p:cNvPr id="15" name="Picture 14" descr="A picture containing table, cup, sitting, computer&#10;&#10;Description automatically generated">
            <a:extLst>
              <a:ext uri="{FF2B5EF4-FFF2-40B4-BE49-F238E27FC236}">
                <a16:creationId xmlns:a16="http://schemas.microsoft.com/office/drawing/2014/main" id="{810373A8-0546-4993-97F4-30C5BD9F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474" y="3795108"/>
            <a:ext cx="1221609" cy="8512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97539A7-1F9F-4909-985F-989FABE43135}"/>
              </a:ext>
            </a:extLst>
          </p:cNvPr>
          <p:cNvSpPr txBox="1"/>
          <p:nvPr/>
        </p:nvSpPr>
        <p:spPr>
          <a:xfrm>
            <a:off x="3375474" y="3021653"/>
            <a:ext cx="13006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+ arabinose</a:t>
            </a:r>
          </a:p>
        </p:txBody>
      </p:sp>
      <p:pic>
        <p:nvPicPr>
          <p:cNvPr id="38" name="Picture 37" descr="A picture containing table, cup, sitting, computer&#10;&#10;Description automatically generated">
            <a:extLst>
              <a:ext uri="{FF2B5EF4-FFF2-40B4-BE49-F238E27FC236}">
                <a16:creationId xmlns:a16="http://schemas.microsoft.com/office/drawing/2014/main" id="{7583A8AB-A258-49A5-A304-F78A5012D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474" y="2229240"/>
            <a:ext cx="1221609" cy="85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6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1E08BC2-7924-491C-A8B8-E7D43BD3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8499900" cy="4862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latin typeface="Arial Black" panose="020B0A04020102020204" pitchFamily="34" charset="0"/>
              </a:rPr>
              <a:t>Arabinose Control of Repair Machinery </a:t>
            </a:r>
          </a:p>
        </p:txBody>
      </p:sp>
      <p:pic>
        <p:nvPicPr>
          <p:cNvPr id="13" name="Picture 12" descr="A picture containing mirror&#10;&#10;Description automatically generated">
            <a:extLst>
              <a:ext uri="{FF2B5EF4-FFF2-40B4-BE49-F238E27FC236}">
                <a16:creationId xmlns:a16="http://schemas.microsoft.com/office/drawing/2014/main" id="{349BF12A-319E-4294-8DDE-3D358226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2290">
            <a:off x="915458" y="2446550"/>
            <a:ext cx="777140" cy="1957509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0D7E742E-1FFD-465E-946C-C0D215359D18}"/>
              </a:ext>
            </a:extLst>
          </p:cNvPr>
          <p:cNvSpPr/>
          <p:nvPr/>
        </p:nvSpPr>
        <p:spPr>
          <a:xfrm rot="17670252">
            <a:off x="1437589" y="2477443"/>
            <a:ext cx="2829594" cy="2306422"/>
          </a:xfrm>
          <a:prstGeom prst="arc">
            <a:avLst>
              <a:gd name="adj1" fmla="val 17944712"/>
              <a:gd name="adj2" fmla="val 218149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2A901E0-DE1C-46C1-9704-6EEC03BF940F}"/>
              </a:ext>
            </a:extLst>
          </p:cNvPr>
          <p:cNvSpPr/>
          <p:nvPr/>
        </p:nvSpPr>
        <p:spPr>
          <a:xfrm rot="21268213">
            <a:off x="-458387" y="2915524"/>
            <a:ext cx="4120852" cy="3116310"/>
          </a:xfrm>
          <a:prstGeom prst="arc">
            <a:avLst>
              <a:gd name="adj1" fmla="val 17682795"/>
              <a:gd name="adj2" fmla="val 20905642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2497508C-DBFE-43EC-98C1-AB55DC186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41" y="1843583"/>
            <a:ext cx="370261" cy="370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0162A4-08A1-43D3-AEE4-B6E4FEFA0A73}"/>
              </a:ext>
            </a:extLst>
          </p:cNvPr>
          <p:cNvSpPr txBox="1"/>
          <p:nvPr/>
        </p:nvSpPr>
        <p:spPr>
          <a:xfrm>
            <a:off x="3375474" y="4587521"/>
            <a:ext cx="13006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– arabinose</a:t>
            </a:r>
          </a:p>
        </p:txBody>
      </p:sp>
      <p:pic>
        <p:nvPicPr>
          <p:cNvPr id="15" name="Picture 14" descr="A picture containing table, cup, sitting, computer&#10;&#10;Description automatically generated">
            <a:extLst>
              <a:ext uri="{FF2B5EF4-FFF2-40B4-BE49-F238E27FC236}">
                <a16:creationId xmlns:a16="http://schemas.microsoft.com/office/drawing/2014/main" id="{810373A8-0546-4993-97F4-30C5BD9FE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474" y="3795108"/>
            <a:ext cx="1221609" cy="8512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97539A7-1F9F-4909-985F-989FABE43135}"/>
              </a:ext>
            </a:extLst>
          </p:cNvPr>
          <p:cNvSpPr txBox="1"/>
          <p:nvPr/>
        </p:nvSpPr>
        <p:spPr>
          <a:xfrm>
            <a:off x="3375474" y="3021653"/>
            <a:ext cx="13006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+ arabinose</a:t>
            </a:r>
          </a:p>
        </p:txBody>
      </p:sp>
      <p:pic>
        <p:nvPicPr>
          <p:cNvPr id="38" name="Picture 37" descr="A picture containing table, cup, sitting, computer&#10;&#10;Description automatically generated">
            <a:extLst>
              <a:ext uri="{FF2B5EF4-FFF2-40B4-BE49-F238E27FC236}">
                <a16:creationId xmlns:a16="http://schemas.microsoft.com/office/drawing/2014/main" id="{7583A8AB-A258-49A5-A304-F78A5012D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474" y="2229240"/>
            <a:ext cx="1221609" cy="85123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67A1656-C0D2-4639-88CC-432022D76E4D}"/>
              </a:ext>
            </a:extLst>
          </p:cNvPr>
          <p:cNvSpPr txBox="1"/>
          <p:nvPr/>
        </p:nvSpPr>
        <p:spPr>
          <a:xfrm>
            <a:off x="4946536" y="1859437"/>
            <a:ext cx="33973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/>
              <a:t>Repair machinery 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0BC7254-5C28-4248-946B-217D546B5AD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240182" y="2147318"/>
            <a:ext cx="674274" cy="67427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EA16280-B390-46D6-9F29-C97354364650}"/>
              </a:ext>
            </a:extLst>
          </p:cNvPr>
          <p:cNvGrpSpPr/>
          <p:nvPr/>
        </p:nvGrpSpPr>
        <p:grpSpPr>
          <a:xfrm>
            <a:off x="3909775" y="1803312"/>
            <a:ext cx="1328008" cy="1020032"/>
            <a:chOff x="1274594" y="1994323"/>
            <a:chExt cx="3602590" cy="276711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C3B7EC-FF37-4AE1-A8D2-4B01CDD6EF02}"/>
                </a:ext>
              </a:extLst>
            </p:cNvPr>
            <p:cNvGrpSpPr/>
            <p:nvPr/>
          </p:nvGrpSpPr>
          <p:grpSpPr>
            <a:xfrm rot="19279733" flipH="1">
              <a:off x="1274594" y="2385048"/>
              <a:ext cx="3539304" cy="2376394"/>
              <a:chOff x="4145702" y="1645725"/>
              <a:chExt cx="5143502" cy="34535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2B2D630-2D24-4639-87A8-AC301E27B9A8}"/>
                  </a:ext>
                </a:extLst>
              </p:cNvPr>
              <p:cNvSpPr/>
              <p:nvPr/>
            </p:nvSpPr>
            <p:spPr>
              <a:xfrm>
                <a:off x="4145702" y="1645725"/>
                <a:ext cx="3453500" cy="34535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B1A81AC-EAFC-4C1F-B13C-521E7C47E5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70054" y="1840150"/>
                <a:ext cx="2619150" cy="1166829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DC24C7A-E044-4347-AC57-E693DE2157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7144" y="3006978"/>
                <a:ext cx="2302059" cy="1689313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44" descr="A close up of a logo&#10;&#10;Description automatically generated">
              <a:extLst>
                <a:ext uri="{FF2B5EF4-FFF2-40B4-BE49-F238E27FC236}">
                  <a16:creationId xmlns:a16="http://schemas.microsoft.com/office/drawing/2014/main" id="{1AAD1CD1-C96D-4E83-A1BE-E8E2C9D6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067671">
              <a:off x="2193360" y="1994323"/>
              <a:ext cx="2683824" cy="2671514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0B8A67D-491C-4A33-8A8D-08D11E624CB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88529" y="1985464"/>
            <a:ext cx="217107" cy="2171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C4A3788-9B07-4EEB-BFD4-4EACDA0E8D6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693267" y="2235094"/>
            <a:ext cx="217107" cy="2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2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1E08BC2-7924-491C-A8B8-E7D43BD3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8499900" cy="4862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latin typeface="Arial Black" panose="020B0A04020102020204" pitchFamily="34" charset="0"/>
              </a:rPr>
              <a:t>Arabinose Control of Repair Machinery </a:t>
            </a:r>
          </a:p>
        </p:txBody>
      </p:sp>
      <p:pic>
        <p:nvPicPr>
          <p:cNvPr id="13" name="Picture 12" descr="A picture containing mirror&#10;&#10;Description automatically generated">
            <a:extLst>
              <a:ext uri="{FF2B5EF4-FFF2-40B4-BE49-F238E27FC236}">
                <a16:creationId xmlns:a16="http://schemas.microsoft.com/office/drawing/2014/main" id="{349BF12A-319E-4294-8DDE-3D358226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2290">
            <a:off x="915458" y="2446550"/>
            <a:ext cx="777140" cy="1957509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0D7E742E-1FFD-465E-946C-C0D215359D18}"/>
              </a:ext>
            </a:extLst>
          </p:cNvPr>
          <p:cNvSpPr/>
          <p:nvPr/>
        </p:nvSpPr>
        <p:spPr>
          <a:xfrm rot="17670252">
            <a:off x="1437589" y="2477443"/>
            <a:ext cx="2829594" cy="2306422"/>
          </a:xfrm>
          <a:prstGeom prst="arc">
            <a:avLst>
              <a:gd name="adj1" fmla="val 17944712"/>
              <a:gd name="adj2" fmla="val 218149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2A901E0-DE1C-46C1-9704-6EEC03BF940F}"/>
              </a:ext>
            </a:extLst>
          </p:cNvPr>
          <p:cNvSpPr/>
          <p:nvPr/>
        </p:nvSpPr>
        <p:spPr>
          <a:xfrm rot="21268213">
            <a:off x="-458387" y="2915524"/>
            <a:ext cx="4120852" cy="3116310"/>
          </a:xfrm>
          <a:prstGeom prst="arc">
            <a:avLst>
              <a:gd name="adj1" fmla="val 17682795"/>
              <a:gd name="adj2" fmla="val 20905642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2497508C-DBFE-43EC-98C1-AB55DC186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41" y="1843583"/>
            <a:ext cx="370261" cy="370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0162A4-08A1-43D3-AEE4-B6E4FEFA0A73}"/>
              </a:ext>
            </a:extLst>
          </p:cNvPr>
          <p:cNvSpPr txBox="1"/>
          <p:nvPr/>
        </p:nvSpPr>
        <p:spPr>
          <a:xfrm>
            <a:off x="3375474" y="4587521"/>
            <a:ext cx="13006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– arabinose</a:t>
            </a:r>
          </a:p>
        </p:txBody>
      </p:sp>
      <p:pic>
        <p:nvPicPr>
          <p:cNvPr id="15" name="Picture 14" descr="A picture containing table, cup, sitting, computer&#10;&#10;Description automatically generated">
            <a:extLst>
              <a:ext uri="{FF2B5EF4-FFF2-40B4-BE49-F238E27FC236}">
                <a16:creationId xmlns:a16="http://schemas.microsoft.com/office/drawing/2014/main" id="{810373A8-0546-4993-97F4-30C5BD9FE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474" y="3795108"/>
            <a:ext cx="1221609" cy="8512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E5738E-BC62-4240-9E8E-91BF4990B2BA}"/>
              </a:ext>
            </a:extLst>
          </p:cNvPr>
          <p:cNvSpPr txBox="1"/>
          <p:nvPr/>
        </p:nvSpPr>
        <p:spPr>
          <a:xfrm>
            <a:off x="4946536" y="3425305"/>
            <a:ext cx="33973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/>
              <a:t>Repair machinery OFF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827DE1-E65F-4573-B357-796C23DDE6A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240182" y="3713186"/>
            <a:ext cx="674274" cy="674274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1CA9D4F8-1EB7-4B58-8521-E12A34F50C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1242" y="3409451"/>
            <a:ext cx="370261" cy="370261"/>
          </a:xfrm>
          <a:prstGeom prst="rect">
            <a:avLst/>
          </a:prstGeom>
        </p:spPr>
      </p:pic>
      <p:pic>
        <p:nvPicPr>
          <p:cNvPr id="29" name="Picture 28" descr="A picture containing flower, clock&#10;&#10;Description automatically generated">
            <a:extLst>
              <a:ext uri="{FF2B5EF4-FFF2-40B4-BE49-F238E27FC236}">
                <a16:creationId xmlns:a16="http://schemas.microsoft.com/office/drawing/2014/main" id="{F8543C88-6422-4A50-A25A-21CD5DFCB42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14386" y="3712727"/>
            <a:ext cx="725866" cy="725866"/>
          </a:xfrm>
          <a:prstGeom prst="rect">
            <a:avLst/>
          </a:prstGeom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6A2CA5A-FD57-476C-BC33-F9DEE8CEBB0A}"/>
              </a:ext>
            </a:extLst>
          </p:cNvPr>
          <p:cNvGrpSpPr/>
          <p:nvPr/>
        </p:nvGrpSpPr>
        <p:grpSpPr>
          <a:xfrm>
            <a:off x="3909775" y="3369180"/>
            <a:ext cx="1328008" cy="1020032"/>
            <a:chOff x="1274594" y="1994323"/>
            <a:chExt cx="3602590" cy="276711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755625-61EF-4783-9C7A-E87E4CB8E8CA}"/>
                </a:ext>
              </a:extLst>
            </p:cNvPr>
            <p:cNvGrpSpPr/>
            <p:nvPr/>
          </p:nvGrpSpPr>
          <p:grpSpPr>
            <a:xfrm rot="19279733" flipH="1">
              <a:off x="1274594" y="2385048"/>
              <a:ext cx="3539304" cy="2376394"/>
              <a:chOff x="4145702" y="1645725"/>
              <a:chExt cx="5143502" cy="34535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F0DBFE7-B908-4439-AC10-167D952310C2}"/>
                  </a:ext>
                </a:extLst>
              </p:cNvPr>
              <p:cNvSpPr/>
              <p:nvPr/>
            </p:nvSpPr>
            <p:spPr>
              <a:xfrm>
                <a:off x="4145702" y="1645725"/>
                <a:ext cx="3453500" cy="34535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07643BE-E728-4F44-9F4E-504E2E9F07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70054" y="1840150"/>
                <a:ext cx="2619150" cy="1166829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31C688B-1DEE-48D7-85C6-16067A6DF9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7144" y="3006978"/>
                <a:ext cx="2302059" cy="1689313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E80E989A-974A-4094-83C3-119EABA2F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067671">
              <a:off x="2193360" y="1994323"/>
              <a:ext cx="2683824" cy="2671514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97539A7-1F9F-4909-985F-989FABE43135}"/>
              </a:ext>
            </a:extLst>
          </p:cNvPr>
          <p:cNvSpPr txBox="1"/>
          <p:nvPr/>
        </p:nvSpPr>
        <p:spPr>
          <a:xfrm>
            <a:off x="3375474" y="3021653"/>
            <a:ext cx="13006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+ arabinose</a:t>
            </a:r>
          </a:p>
        </p:txBody>
      </p:sp>
      <p:pic>
        <p:nvPicPr>
          <p:cNvPr id="38" name="Picture 37" descr="A picture containing table, cup, sitting, computer&#10;&#10;Description automatically generated">
            <a:extLst>
              <a:ext uri="{FF2B5EF4-FFF2-40B4-BE49-F238E27FC236}">
                <a16:creationId xmlns:a16="http://schemas.microsoft.com/office/drawing/2014/main" id="{7583A8AB-A258-49A5-A304-F78A5012D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474" y="2229240"/>
            <a:ext cx="1221609" cy="85123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67A1656-C0D2-4639-88CC-432022D76E4D}"/>
              </a:ext>
            </a:extLst>
          </p:cNvPr>
          <p:cNvSpPr txBox="1"/>
          <p:nvPr/>
        </p:nvSpPr>
        <p:spPr>
          <a:xfrm>
            <a:off x="4946536" y="1859437"/>
            <a:ext cx="33973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/>
              <a:t>Repair machinery 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0BC7254-5C28-4248-946B-217D546B5AD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240182" y="2147318"/>
            <a:ext cx="674274" cy="67427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EA16280-B390-46D6-9F29-C97354364650}"/>
              </a:ext>
            </a:extLst>
          </p:cNvPr>
          <p:cNvGrpSpPr/>
          <p:nvPr/>
        </p:nvGrpSpPr>
        <p:grpSpPr>
          <a:xfrm>
            <a:off x="3909775" y="1803312"/>
            <a:ext cx="1328008" cy="1020032"/>
            <a:chOff x="1274594" y="1994323"/>
            <a:chExt cx="3602590" cy="276711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C3B7EC-FF37-4AE1-A8D2-4B01CDD6EF02}"/>
                </a:ext>
              </a:extLst>
            </p:cNvPr>
            <p:cNvGrpSpPr/>
            <p:nvPr/>
          </p:nvGrpSpPr>
          <p:grpSpPr>
            <a:xfrm rot="19279733" flipH="1">
              <a:off x="1274594" y="2385048"/>
              <a:ext cx="3539304" cy="2376394"/>
              <a:chOff x="4145702" y="1645725"/>
              <a:chExt cx="5143502" cy="34535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2B2D630-2D24-4639-87A8-AC301E27B9A8}"/>
                  </a:ext>
                </a:extLst>
              </p:cNvPr>
              <p:cNvSpPr/>
              <p:nvPr/>
            </p:nvSpPr>
            <p:spPr>
              <a:xfrm>
                <a:off x="4145702" y="1645725"/>
                <a:ext cx="3453500" cy="34535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B1A81AC-EAFC-4C1F-B13C-521E7C47E5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70054" y="1840150"/>
                <a:ext cx="2619150" cy="1166829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DC24C7A-E044-4347-AC57-E693DE2157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7144" y="3006978"/>
                <a:ext cx="2302059" cy="1689313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44" descr="A close up of a logo&#10;&#10;Description automatically generated">
              <a:extLst>
                <a:ext uri="{FF2B5EF4-FFF2-40B4-BE49-F238E27FC236}">
                  <a16:creationId xmlns:a16="http://schemas.microsoft.com/office/drawing/2014/main" id="{1AAD1CD1-C96D-4E83-A1BE-E8E2C9D6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067671">
              <a:off x="2193360" y="1994323"/>
              <a:ext cx="2683824" cy="2671514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0B8A67D-491C-4A33-8A8D-08D11E624CB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88529" y="1985464"/>
            <a:ext cx="217107" cy="2171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C4A3788-9B07-4EEB-BFD4-4EACDA0E8D6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693267" y="2235094"/>
            <a:ext cx="217107" cy="2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9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1E08BC2-7924-491C-A8B8-E7D43BD3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8086774" cy="7419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>
                <a:latin typeface="Arial Black" panose="020B0A04020102020204" pitchFamily="34" charset="0"/>
              </a:rPr>
              <a:t>Available Plasmids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3F457-95B9-4E71-BF1D-F3CFADA2AF39}"/>
              </a:ext>
            </a:extLst>
          </p:cNvPr>
          <p:cNvSpPr txBox="1"/>
          <p:nvPr/>
        </p:nvSpPr>
        <p:spPr>
          <a:xfrm>
            <a:off x="762000" y="2829702"/>
            <a:ext cx="18832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pLZDonorGuide</a:t>
            </a:r>
          </a:p>
          <a:p>
            <a:pPr algn="ctr"/>
            <a:r>
              <a:rPr lang="en-US" b="1" i="1"/>
              <a:t>(pDG)</a:t>
            </a:r>
          </a:p>
        </p:txBody>
      </p:sp>
      <p:pic>
        <p:nvPicPr>
          <p:cNvPr id="22" name="Picture 21" descr="A picture containing cup, table, sitting, coffee&#10;&#10;Description automatically generated">
            <a:extLst>
              <a:ext uri="{FF2B5EF4-FFF2-40B4-BE49-F238E27FC236}">
                <a16:creationId xmlns:a16="http://schemas.microsoft.com/office/drawing/2014/main" id="{029283AA-1966-40C6-8831-574584ED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661" y="2746143"/>
            <a:ext cx="514973" cy="6006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6A10DC4-C0B5-438D-AC80-5EB24DEAFC87}"/>
              </a:ext>
            </a:extLst>
          </p:cNvPr>
          <p:cNvSpPr txBox="1"/>
          <p:nvPr/>
        </p:nvSpPr>
        <p:spPr>
          <a:xfrm>
            <a:off x="762001" y="4018242"/>
            <a:ext cx="19593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pLZDonor</a:t>
            </a:r>
          </a:p>
          <a:p>
            <a:pPr algn="ctr"/>
            <a:r>
              <a:rPr lang="en-US" b="1" i="1"/>
              <a:t>(</a:t>
            </a:r>
            <a:r>
              <a:rPr lang="en-US" b="1" i="1" err="1"/>
              <a:t>pD</a:t>
            </a:r>
            <a:r>
              <a:rPr lang="en-US" b="1" i="1"/>
              <a:t>)</a:t>
            </a:r>
          </a:p>
        </p:txBody>
      </p:sp>
      <p:pic>
        <p:nvPicPr>
          <p:cNvPr id="28" name="Picture 27" descr="A picture containing cup, table, sitting, coffee&#10;&#10;Description automatically generated">
            <a:extLst>
              <a:ext uri="{FF2B5EF4-FFF2-40B4-BE49-F238E27FC236}">
                <a16:creationId xmlns:a16="http://schemas.microsoft.com/office/drawing/2014/main" id="{175549FE-4AF3-4BA4-9E9F-0D10B0134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05" y="3924083"/>
            <a:ext cx="514973" cy="60060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C84C09-A2D7-40DB-96D0-A8BD7F4A98D0}"/>
              </a:ext>
            </a:extLst>
          </p:cNvPr>
          <p:cNvCxnSpPr>
            <a:cxnSpLocks/>
          </p:cNvCxnSpPr>
          <p:nvPr/>
        </p:nvCxnSpPr>
        <p:spPr>
          <a:xfrm>
            <a:off x="8343900" y="1819347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F2127D-76CE-4124-8DDC-3AE23F5D298A}"/>
              </a:ext>
            </a:extLst>
          </p:cNvPr>
          <p:cNvCxnSpPr>
            <a:cxnSpLocks/>
          </p:cNvCxnSpPr>
          <p:nvPr/>
        </p:nvCxnSpPr>
        <p:spPr>
          <a:xfrm>
            <a:off x="3560699" y="1819347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1A8BEF-5B44-40DA-8FD1-BC4906646FF0}"/>
              </a:ext>
            </a:extLst>
          </p:cNvPr>
          <p:cNvCxnSpPr>
            <a:cxnSpLocks/>
          </p:cNvCxnSpPr>
          <p:nvPr/>
        </p:nvCxnSpPr>
        <p:spPr>
          <a:xfrm>
            <a:off x="5952299" y="1809750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05B5627E-E9DC-4DC1-A4E7-86CDE20EF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117" y="2060735"/>
            <a:ext cx="1990581" cy="7273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465F021-5374-4E9D-A4AC-FC31639D3399}"/>
              </a:ext>
            </a:extLst>
          </p:cNvPr>
          <p:cNvGrpSpPr/>
          <p:nvPr/>
        </p:nvGrpSpPr>
        <p:grpSpPr>
          <a:xfrm>
            <a:off x="3761587" y="2191638"/>
            <a:ext cx="1832527" cy="250266"/>
            <a:chOff x="6371981" y="1533658"/>
            <a:chExt cx="1564002" cy="213594"/>
          </a:xfrm>
        </p:grpSpPr>
        <p:pic>
          <p:nvPicPr>
            <p:cNvPr id="27" name="Picture 26" descr="A picture containing object, clock, drawing&#10;&#10;Description automatically generated">
              <a:extLst>
                <a:ext uri="{FF2B5EF4-FFF2-40B4-BE49-F238E27FC236}">
                  <a16:creationId xmlns:a16="http://schemas.microsoft.com/office/drawing/2014/main" id="{640C7EF1-7589-46AF-AACD-CA98B6D9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266"/>
            <a:stretch/>
          </p:blipFill>
          <p:spPr>
            <a:xfrm>
              <a:off x="6878938" y="1587815"/>
              <a:ext cx="550182" cy="134723"/>
            </a:xfrm>
            <a:prstGeom prst="rect">
              <a:avLst/>
            </a:prstGeom>
          </p:spPr>
        </p:pic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E46C346-A368-4C18-AB76-676487A2C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234" r="36153"/>
            <a:stretch/>
          </p:blipFill>
          <p:spPr>
            <a:xfrm>
              <a:off x="7423985" y="1584990"/>
              <a:ext cx="511998" cy="136457"/>
            </a:xfrm>
            <a:prstGeom prst="rect">
              <a:avLst/>
            </a:prstGeom>
          </p:spPr>
        </p:pic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11E89-5D91-4F16-B72A-B153C66C6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998" r="1640"/>
            <a:stretch/>
          </p:blipFill>
          <p:spPr>
            <a:xfrm>
              <a:off x="6371981" y="1587746"/>
              <a:ext cx="509242" cy="136457"/>
            </a:xfrm>
            <a:prstGeom prst="rect">
              <a:avLst/>
            </a:prstGeom>
          </p:spPr>
        </p:pic>
        <p:sp>
          <p:nvSpPr>
            <p:cNvPr id="39" name="Octagon 38">
              <a:extLst>
                <a:ext uri="{FF2B5EF4-FFF2-40B4-BE49-F238E27FC236}">
                  <a16:creationId xmlns:a16="http://schemas.microsoft.com/office/drawing/2014/main" id="{56927A2D-AA7B-4EFE-9FE6-209068B39DD0}"/>
                </a:ext>
              </a:extLst>
            </p:cNvPr>
            <p:cNvSpPr/>
            <p:nvPr/>
          </p:nvSpPr>
          <p:spPr>
            <a:xfrm>
              <a:off x="7044476" y="1533658"/>
              <a:ext cx="213594" cy="213594"/>
            </a:xfrm>
            <a:prstGeom prst="octagon">
              <a:avLst/>
            </a:prstGeom>
            <a:solidFill>
              <a:srgbClr val="D9312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Bef>
                  <a:spcPts val="1000"/>
                </a:spcBef>
              </a:pPr>
              <a:endParaRPr lang="en-US" sz="900" b="1">
                <a:latin typeface="Arial Narrow" panose="020B0606020202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46D1D71-FEC4-4DBE-AAEF-5FDEF59FA73D}"/>
              </a:ext>
            </a:extLst>
          </p:cNvPr>
          <p:cNvSpPr txBox="1"/>
          <p:nvPr/>
        </p:nvSpPr>
        <p:spPr>
          <a:xfrm>
            <a:off x="3565054" y="1809750"/>
            <a:ext cx="2387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Donor DNA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866723-237A-4D6E-8A10-862D7F19B24B}"/>
              </a:ext>
            </a:extLst>
          </p:cNvPr>
          <p:cNvSpPr txBox="1"/>
          <p:nvPr/>
        </p:nvSpPr>
        <p:spPr>
          <a:xfrm>
            <a:off x="5952298" y="1809749"/>
            <a:ext cx="23915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sgRNA</a:t>
            </a:r>
          </a:p>
        </p:txBody>
      </p:sp>
    </p:spTree>
    <p:extLst>
      <p:ext uri="{BB962C8B-B14F-4D97-AF65-F5344CB8AC3E}">
        <p14:creationId xmlns:p14="http://schemas.microsoft.com/office/powerpoint/2010/main" val="140192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1E08BC2-7924-491C-A8B8-E7D43BD3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8086774" cy="7419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>
                <a:latin typeface="Arial Black" panose="020B0A04020102020204" pitchFamily="34" charset="0"/>
              </a:rPr>
              <a:t>Available Plasmids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3F457-95B9-4E71-BF1D-F3CFADA2AF39}"/>
              </a:ext>
            </a:extLst>
          </p:cNvPr>
          <p:cNvSpPr txBox="1"/>
          <p:nvPr/>
        </p:nvSpPr>
        <p:spPr>
          <a:xfrm>
            <a:off x="762000" y="2829702"/>
            <a:ext cx="18832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pLZDonorGuide</a:t>
            </a:r>
          </a:p>
          <a:p>
            <a:pPr algn="ctr"/>
            <a:r>
              <a:rPr lang="en-US" b="1" i="1"/>
              <a:t>(pDG)</a:t>
            </a:r>
          </a:p>
        </p:txBody>
      </p:sp>
      <p:pic>
        <p:nvPicPr>
          <p:cNvPr id="22" name="Picture 21" descr="A picture containing cup, table, sitting, coffee&#10;&#10;Description automatically generated">
            <a:extLst>
              <a:ext uri="{FF2B5EF4-FFF2-40B4-BE49-F238E27FC236}">
                <a16:creationId xmlns:a16="http://schemas.microsoft.com/office/drawing/2014/main" id="{029283AA-1966-40C6-8831-574584ED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661" y="2746143"/>
            <a:ext cx="514973" cy="6006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6A10DC4-C0B5-438D-AC80-5EB24DEAFC87}"/>
              </a:ext>
            </a:extLst>
          </p:cNvPr>
          <p:cNvSpPr txBox="1"/>
          <p:nvPr/>
        </p:nvSpPr>
        <p:spPr>
          <a:xfrm>
            <a:off x="762001" y="4018242"/>
            <a:ext cx="19593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pLZDonor</a:t>
            </a:r>
          </a:p>
          <a:p>
            <a:pPr algn="ctr"/>
            <a:r>
              <a:rPr lang="en-US" b="1" i="1"/>
              <a:t>(</a:t>
            </a:r>
            <a:r>
              <a:rPr lang="en-US" b="1" i="1" err="1"/>
              <a:t>pD</a:t>
            </a:r>
            <a:r>
              <a:rPr lang="en-US" b="1" i="1"/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2F29D6-3753-4123-A12E-B9090607E1AE}"/>
              </a:ext>
            </a:extLst>
          </p:cNvPr>
          <p:cNvGrpSpPr/>
          <p:nvPr/>
        </p:nvGrpSpPr>
        <p:grpSpPr>
          <a:xfrm>
            <a:off x="3761587" y="2191638"/>
            <a:ext cx="1832527" cy="250266"/>
            <a:chOff x="6371981" y="1533658"/>
            <a:chExt cx="1564002" cy="213594"/>
          </a:xfrm>
        </p:grpSpPr>
        <p:pic>
          <p:nvPicPr>
            <p:cNvPr id="14" name="Picture 13" descr="A picture containing object, clock, drawing&#10;&#10;Description automatically generated">
              <a:extLst>
                <a:ext uri="{FF2B5EF4-FFF2-40B4-BE49-F238E27FC236}">
                  <a16:creationId xmlns:a16="http://schemas.microsoft.com/office/drawing/2014/main" id="{BB01D8DD-856A-4BC0-A6A8-7AAD47BCA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266"/>
            <a:stretch/>
          </p:blipFill>
          <p:spPr>
            <a:xfrm>
              <a:off x="6878938" y="1587815"/>
              <a:ext cx="550182" cy="134723"/>
            </a:xfrm>
            <a:prstGeom prst="rect">
              <a:avLst/>
            </a:prstGeom>
          </p:spPr>
        </p:pic>
        <p:pic>
          <p:nvPicPr>
            <p:cNvPr id="15" name="Picture 1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0C9B20-8DB3-4505-875B-AC78560ED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34" r="36153"/>
            <a:stretch/>
          </p:blipFill>
          <p:spPr>
            <a:xfrm>
              <a:off x="7423985" y="1584990"/>
              <a:ext cx="511998" cy="136457"/>
            </a:xfrm>
            <a:prstGeom prst="rect">
              <a:avLst/>
            </a:prstGeom>
          </p:spPr>
        </p:pic>
        <p:pic>
          <p:nvPicPr>
            <p:cNvPr id="18" name="Picture 1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CDA5020-F731-44C2-A007-B709C6CE9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998" r="1640"/>
            <a:stretch/>
          </p:blipFill>
          <p:spPr>
            <a:xfrm>
              <a:off x="6371981" y="1587746"/>
              <a:ext cx="509242" cy="136457"/>
            </a:xfrm>
            <a:prstGeom prst="rect">
              <a:avLst/>
            </a:prstGeom>
          </p:spPr>
        </p:pic>
        <p:sp>
          <p:nvSpPr>
            <p:cNvPr id="21" name="Octagon 20">
              <a:extLst>
                <a:ext uri="{FF2B5EF4-FFF2-40B4-BE49-F238E27FC236}">
                  <a16:creationId xmlns:a16="http://schemas.microsoft.com/office/drawing/2014/main" id="{DBB698D4-3512-4176-9F3D-31B9499C2885}"/>
                </a:ext>
              </a:extLst>
            </p:cNvPr>
            <p:cNvSpPr/>
            <p:nvPr/>
          </p:nvSpPr>
          <p:spPr>
            <a:xfrm>
              <a:off x="7044476" y="1533658"/>
              <a:ext cx="213594" cy="213594"/>
            </a:xfrm>
            <a:prstGeom prst="octagon">
              <a:avLst/>
            </a:prstGeom>
            <a:solidFill>
              <a:srgbClr val="D9312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Bef>
                  <a:spcPts val="1000"/>
                </a:spcBef>
              </a:pPr>
              <a:endParaRPr lang="en-US" sz="9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28" name="Picture 27" descr="A picture containing cup, table, sitting, coffee&#10;&#10;Description automatically generated">
            <a:extLst>
              <a:ext uri="{FF2B5EF4-FFF2-40B4-BE49-F238E27FC236}">
                <a16:creationId xmlns:a16="http://schemas.microsoft.com/office/drawing/2014/main" id="{175549FE-4AF3-4BA4-9E9F-0D10B0134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05" y="3924083"/>
            <a:ext cx="514973" cy="60060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C84C09-A2D7-40DB-96D0-A8BD7F4A98D0}"/>
              </a:ext>
            </a:extLst>
          </p:cNvPr>
          <p:cNvCxnSpPr>
            <a:cxnSpLocks/>
          </p:cNvCxnSpPr>
          <p:nvPr/>
        </p:nvCxnSpPr>
        <p:spPr>
          <a:xfrm>
            <a:off x="8343900" y="1819347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F2127D-76CE-4124-8DDC-3AE23F5D298A}"/>
              </a:ext>
            </a:extLst>
          </p:cNvPr>
          <p:cNvCxnSpPr>
            <a:cxnSpLocks/>
          </p:cNvCxnSpPr>
          <p:nvPr/>
        </p:nvCxnSpPr>
        <p:spPr>
          <a:xfrm>
            <a:off x="3560699" y="1819347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1A8BEF-5B44-40DA-8FD1-BC4906646FF0}"/>
              </a:ext>
            </a:extLst>
          </p:cNvPr>
          <p:cNvCxnSpPr>
            <a:cxnSpLocks/>
          </p:cNvCxnSpPr>
          <p:nvPr/>
        </p:nvCxnSpPr>
        <p:spPr>
          <a:xfrm>
            <a:off x="5952299" y="1809750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BF26FBB-2CA1-4362-9B6D-2C88C7ED9976}"/>
              </a:ext>
            </a:extLst>
          </p:cNvPr>
          <p:cNvSpPr txBox="1"/>
          <p:nvPr/>
        </p:nvSpPr>
        <p:spPr>
          <a:xfrm>
            <a:off x="3565054" y="1809750"/>
            <a:ext cx="2387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Donor DNA</a:t>
            </a: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FDE1433-AC20-447C-83BB-545455187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537" y="2755531"/>
            <a:ext cx="560630" cy="560626"/>
          </a:xfrm>
          <a:prstGeom prst="rect">
            <a:avLst/>
          </a:prstGeom>
        </p:spPr>
      </p:pic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08640897-FE59-43A1-8D12-14130E2E6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536" y="3975314"/>
            <a:ext cx="560630" cy="560626"/>
          </a:xfrm>
          <a:prstGeom prst="rect">
            <a:avLst/>
          </a:prstGeom>
        </p:spPr>
      </p:pic>
      <p:pic>
        <p:nvPicPr>
          <p:cNvPr id="23" name="Picture 22" descr="A picture containing clock&#10;&#10;Description automatically generated">
            <a:extLst>
              <a:ext uri="{FF2B5EF4-FFF2-40B4-BE49-F238E27FC236}">
                <a16:creationId xmlns:a16="http://schemas.microsoft.com/office/drawing/2014/main" id="{73EFC2EC-5C78-44BD-85B9-5A61D016C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117" y="2060735"/>
            <a:ext cx="1990581" cy="7273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DD73DF-7394-4389-9602-C4C367FD8A9B}"/>
              </a:ext>
            </a:extLst>
          </p:cNvPr>
          <p:cNvSpPr txBox="1"/>
          <p:nvPr/>
        </p:nvSpPr>
        <p:spPr>
          <a:xfrm>
            <a:off x="5952298" y="1809749"/>
            <a:ext cx="23915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sgRNA</a:t>
            </a:r>
          </a:p>
        </p:txBody>
      </p:sp>
    </p:spTree>
    <p:extLst>
      <p:ext uri="{BB962C8B-B14F-4D97-AF65-F5344CB8AC3E}">
        <p14:creationId xmlns:p14="http://schemas.microsoft.com/office/powerpoint/2010/main" val="6906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1E08BC2-7924-491C-A8B8-E7D43BD3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8086774" cy="7419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>
                <a:latin typeface="Arial Black" panose="020B0A04020102020204" pitchFamily="34" charset="0"/>
              </a:rPr>
              <a:t>Available Plasmids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3F457-95B9-4E71-BF1D-F3CFADA2AF39}"/>
              </a:ext>
            </a:extLst>
          </p:cNvPr>
          <p:cNvSpPr txBox="1"/>
          <p:nvPr/>
        </p:nvSpPr>
        <p:spPr>
          <a:xfrm>
            <a:off x="762000" y="2829702"/>
            <a:ext cx="18832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pLZDonorGuide</a:t>
            </a:r>
          </a:p>
          <a:p>
            <a:pPr algn="ctr"/>
            <a:r>
              <a:rPr lang="en-US" b="1" i="1"/>
              <a:t>(pDG)</a:t>
            </a:r>
          </a:p>
        </p:txBody>
      </p:sp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5209BB9B-5301-4335-BAB7-FD6B6FB4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17" y="2060735"/>
            <a:ext cx="1990581" cy="727304"/>
          </a:xfrm>
          <a:prstGeom prst="rect">
            <a:avLst/>
          </a:prstGeom>
        </p:spPr>
      </p:pic>
      <p:pic>
        <p:nvPicPr>
          <p:cNvPr id="22" name="Picture 21" descr="A picture containing cup, table, sitting, coffee&#10;&#10;Description automatically generated">
            <a:extLst>
              <a:ext uri="{FF2B5EF4-FFF2-40B4-BE49-F238E27FC236}">
                <a16:creationId xmlns:a16="http://schemas.microsoft.com/office/drawing/2014/main" id="{029283AA-1966-40C6-8831-574584EDF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661" y="2746143"/>
            <a:ext cx="514973" cy="6006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6A10DC4-C0B5-438D-AC80-5EB24DEAFC87}"/>
              </a:ext>
            </a:extLst>
          </p:cNvPr>
          <p:cNvSpPr txBox="1"/>
          <p:nvPr/>
        </p:nvSpPr>
        <p:spPr>
          <a:xfrm>
            <a:off x="762001" y="4018242"/>
            <a:ext cx="19593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pLZDonor</a:t>
            </a:r>
          </a:p>
          <a:p>
            <a:pPr algn="ctr"/>
            <a:r>
              <a:rPr lang="en-US" b="1" i="1"/>
              <a:t>(</a:t>
            </a:r>
            <a:r>
              <a:rPr lang="en-US" b="1" i="1" err="1"/>
              <a:t>pD</a:t>
            </a:r>
            <a:r>
              <a:rPr lang="en-US" b="1" i="1"/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2F29D6-3753-4123-A12E-B9090607E1AE}"/>
              </a:ext>
            </a:extLst>
          </p:cNvPr>
          <p:cNvGrpSpPr/>
          <p:nvPr/>
        </p:nvGrpSpPr>
        <p:grpSpPr>
          <a:xfrm>
            <a:off x="3761587" y="2191638"/>
            <a:ext cx="1832527" cy="250266"/>
            <a:chOff x="6371981" y="1533658"/>
            <a:chExt cx="1564002" cy="213594"/>
          </a:xfrm>
        </p:grpSpPr>
        <p:pic>
          <p:nvPicPr>
            <p:cNvPr id="14" name="Picture 13" descr="A picture containing object, clock, drawing&#10;&#10;Description automatically generated">
              <a:extLst>
                <a:ext uri="{FF2B5EF4-FFF2-40B4-BE49-F238E27FC236}">
                  <a16:creationId xmlns:a16="http://schemas.microsoft.com/office/drawing/2014/main" id="{BB01D8DD-856A-4BC0-A6A8-7AAD47BCA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266"/>
            <a:stretch/>
          </p:blipFill>
          <p:spPr>
            <a:xfrm>
              <a:off x="6878938" y="1587815"/>
              <a:ext cx="550182" cy="134723"/>
            </a:xfrm>
            <a:prstGeom prst="rect">
              <a:avLst/>
            </a:prstGeom>
          </p:spPr>
        </p:pic>
        <p:pic>
          <p:nvPicPr>
            <p:cNvPr id="15" name="Picture 1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0C9B20-8DB3-4505-875B-AC78560ED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234" r="36153"/>
            <a:stretch/>
          </p:blipFill>
          <p:spPr>
            <a:xfrm>
              <a:off x="7423985" y="1584990"/>
              <a:ext cx="511998" cy="136457"/>
            </a:xfrm>
            <a:prstGeom prst="rect">
              <a:avLst/>
            </a:prstGeom>
          </p:spPr>
        </p:pic>
        <p:pic>
          <p:nvPicPr>
            <p:cNvPr id="18" name="Picture 1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CDA5020-F731-44C2-A007-B709C6CE9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998" r="1640"/>
            <a:stretch/>
          </p:blipFill>
          <p:spPr>
            <a:xfrm>
              <a:off x="6371981" y="1587746"/>
              <a:ext cx="509242" cy="136457"/>
            </a:xfrm>
            <a:prstGeom prst="rect">
              <a:avLst/>
            </a:prstGeom>
          </p:spPr>
        </p:pic>
        <p:sp>
          <p:nvSpPr>
            <p:cNvPr id="21" name="Octagon 20">
              <a:extLst>
                <a:ext uri="{FF2B5EF4-FFF2-40B4-BE49-F238E27FC236}">
                  <a16:creationId xmlns:a16="http://schemas.microsoft.com/office/drawing/2014/main" id="{DBB698D4-3512-4176-9F3D-31B9499C2885}"/>
                </a:ext>
              </a:extLst>
            </p:cNvPr>
            <p:cNvSpPr/>
            <p:nvPr/>
          </p:nvSpPr>
          <p:spPr>
            <a:xfrm>
              <a:off x="7044476" y="1533658"/>
              <a:ext cx="213594" cy="213594"/>
            </a:xfrm>
            <a:prstGeom prst="octagon">
              <a:avLst/>
            </a:prstGeom>
            <a:solidFill>
              <a:srgbClr val="D9312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Bef>
                  <a:spcPts val="1000"/>
                </a:spcBef>
              </a:pPr>
              <a:endParaRPr lang="en-US" sz="9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28" name="Picture 27" descr="A picture containing cup, table, sitting, coffee&#10;&#10;Description automatically generated">
            <a:extLst>
              <a:ext uri="{FF2B5EF4-FFF2-40B4-BE49-F238E27FC236}">
                <a16:creationId xmlns:a16="http://schemas.microsoft.com/office/drawing/2014/main" id="{175549FE-4AF3-4BA4-9E9F-0D10B0134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05" y="3924083"/>
            <a:ext cx="514973" cy="60060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C84C09-A2D7-40DB-96D0-A8BD7F4A98D0}"/>
              </a:ext>
            </a:extLst>
          </p:cNvPr>
          <p:cNvCxnSpPr>
            <a:cxnSpLocks/>
          </p:cNvCxnSpPr>
          <p:nvPr/>
        </p:nvCxnSpPr>
        <p:spPr>
          <a:xfrm>
            <a:off x="8343900" y="1819347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F2127D-76CE-4124-8DDC-3AE23F5D298A}"/>
              </a:ext>
            </a:extLst>
          </p:cNvPr>
          <p:cNvCxnSpPr>
            <a:cxnSpLocks/>
          </p:cNvCxnSpPr>
          <p:nvPr/>
        </p:nvCxnSpPr>
        <p:spPr>
          <a:xfrm>
            <a:off x="3560699" y="1819347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1A8BEF-5B44-40DA-8FD1-BC4906646FF0}"/>
              </a:ext>
            </a:extLst>
          </p:cNvPr>
          <p:cNvCxnSpPr>
            <a:cxnSpLocks/>
          </p:cNvCxnSpPr>
          <p:nvPr/>
        </p:nvCxnSpPr>
        <p:spPr>
          <a:xfrm>
            <a:off x="5952299" y="1809750"/>
            <a:ext cx="0" cy="27053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BF26FBB-2CA1-4362-9B6D-2C88C7ED9976}"/>
              </a:ext>
            </a:extLst>
          </p:cNvPr>
          <p:cNvSpPr txBox="1"/>
          <p:nvPr/>
        </p:nvSpPr>
        <p:spPr>
          <a:xfrm>
            <a:off x="3565054" y="1809750"/>
            <a:ext cx="2387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Donor DNA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E41DDD-F303-4739-B7D4-ACCFCCB6A85D}"/>
              </a:ext>
            </a:extLst>
          </p:cNvPr>
          <p:cNvSpPr txBox="1"/>
          <p:nvPr/>
        </p:nvSpPr>
        <p:spPr>
          <a:xfrm>
            <a:off x="5952298" y="1809749"/>
            <a:ext cx="23915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sgRNA</a:t>
            </a: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FDE1433-AC20-447C-83BB-545455187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537" y="2755531"/>
            <a:ext cx="560630" cy="560626"/>
          </a:xfrm>
          <a:prstGeom prst="rect">
            <a:avLst/>
          </a:prstGeom>
        </p:spPr>
      </p:pic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AE000182-8184-41D5-AC1F-D2A06D37B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7782" y="2754487"/>
            <a:ext cx="560630" cy="560626"/>
          </a:xfrm>
          <a:prstGeom prst="rect">
            <a:avLst/>
          </a:prstGeom>
        </p:spPr>
      </p:pic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08640897-FE59-43A1-8D12-14130E2E6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536" y="3975314"/>
            <a:ext cx="560630" cy="560626"/>
          </a:xfrm>
          <a:prstGeom prst="rect">
            <a:avLst/>
          </a:prstGeom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403693B6-6589-4B80-90C8-97E4717CD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7781" y="3975313"/>
            <a:ext cx="560630" cy="5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6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body" idx="1"/>
          </p:nvPr>
        </p:nvSpPr>
        <p:spPr>
          <a:xfrm>
            <a:off x="566575" y="996550"/>
            <a:ext cx="80514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/>
              <a:t>Hands-On:</a:t>
            </a:r>
            <a:endParaRPr sz="32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/>
              <a:t>Out of the Blue CRISPR Kit</a:t>
            </a:r>
            <a:endParaRPr sz="3200" b="0"/>
          </a:p>
        </p:txBody>
      </p:sp>
      <p:sp>
        <p:nvSpPr>
          <p:cNvPr id="163" name="Google Shape;163;p20"/>
          <p:cNvSpPr txBox="1"/>
          <p:nvPr/>
        </p:nvSpPr>
        <p:spPr>
          <a:xfrm>
            <a:off x="566575" y="4070425"/>
            <a:ext cx="161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Plasmid</a:t>
            </a:r>
            <a:endParaRPr sz="1400" b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(+/- guide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RNA)</a:t>
            </a:r>
            <a:endParaRPr b="1"/>
          </a:p>
        </p:txBody>
      </p:sp>
      <p:sp>
        <p:nvSpPr>
          <p:cNvPr id="164" name="Google Shape;164;p20"/>
          <p:cNvSpPr txBox="1"/>
          <p:nvPr/>
        </p:nvSpPr>
        <p:spPr>
          <a:xfrm>
            <a:off x="566575" y="2310150"/>
            <a:ext cx="154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Starter bacteria</a:t>
            </a:r>
            <a:endParaRPr sz="1400" b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(+/- DNA repair)</a:t>
            </a:r>
            <a:endParaRPr b="1"/>
          </a:p>
        </p:txBody>
      </p:sp>
      <p:pic>
        <p:nvPicPr>
          <p:cNvPr id="165" name="Google Shape;165;p20" descr="A picture containing table, cup, sitting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3257" y="2830573"/>
            <a:ext cx="986284" cy="68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876447" y="2123620"/>
            <a:ext cx="1007882" cy="127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 descr="A picture containing cup, table, sitting, coffe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9230" y="3838400"/>
            <a:ext cx="615906" cy="71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7183" y="3517834"/>
            <a:ext cx="291467" cy="291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20"/>
          <p:cNvGrpSpPr/>
          <p:nvPr/>
        </p:nvGrpSpPr>
        <p:grpSpPr>
          <a:xfrm>
            <a:off x="7367947" y="1895618"/>
            <a:ext cx="1951907" cy="2191189"/>
            <a:chOff x="6855497" y="1739743"/>
            <a:chExt cx="1951907" cy="2191189"/>
          </a:xfrm>
        </p:grpSpPr>
        <p:pic>
          <p:nvPicPr>
            <p:cNvPr id="170" name="Google Shape;170;p20" descr="A picture containing indoor, table, sitting, black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89859" y="3104736"/>
              <a:ext cx="1314691" cy="826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0" descr="A close up of a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812132">
              <a:off x="7212059" y="1860802"/>
              <a:ext cx="1238784" cy="1563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20" descr="A close up of a 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28000" y="3328375"/>
            <a:ext cx="2499498" cy="640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0"/>
          <p:cNvGrpSpPr/>
          <p:nvPr/>
        </p:nvGrpSpPr>
        <p:grpSpPr>
          <a:xfrm>
            <a:off x="3519725" y="2830564"/>
            <a:ext cx="2932549" cy="1304461"/>
            <a:chOff x="3519725" y="2830564"/>
            <a:chExt cx="2932549" cy="1304461"/>
          </a:xfrm>
        </p:grpSpPr>
        <p:pic>
          <p:nvPicPr>
            <p:cNvPr id="174" name="Google Shape;174;p20"/>
            <p:cNvPicPr preferRelativeResize="0"/>
            <p:nvPr/>
          </p:nvPicPr>
          <p:blipFill rotWithShape="1">
            <a:blip r:embed="rId9">
              <a:alphaModFix/>
            </a:blip>
            <a:srcRect b="18447"/>
            <a:stretch/>
          </p:blipFill>
          <p:spPr>
            <a:xfrm>
              <a:off x="3519725" y="2830564"/>
              <a:ext cx="2932549" cy="1195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20"/>
            <p:cNvSpPr/>
            <p:nvPr/>
          </p:nvSpPr>
          <p:spPr>
            <a:xfrm>
              <a:off x="5766950" y="3859925"/>
              <a:ext cx="284100" cy="275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" name="Google Shape;176;p20" descr="A close up of a 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6050" y="3328375"/>
            <a:ext cx="2499498" cy="6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4419199" y="4070425"/>
            <a:ext cx="12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Transform</a:t>
            </a:r>
            <a:endParaRPr/>
          </a:p>
        </p:txBody>
      </p:sp>
      <p:sp>
        <p:nvSpPr>
          <p:cNvPr id="178" name="Google Shape;178;p20"/>
          <p:cNvSpPr txBox="1"/>
          <p:nvPr/>
        </p:nvSpPr>
        <p:spPr>
          <a:xfrm>
            <a:off x="7463124" y="4070425"/>
            <a:ext cx="12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151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5D817E8-EB46-4995-8B4F-C554D8B645B2}"/>
              </a:ext>
            </a:extLst>
          </p:cNvPr>
          <p:cNvGraphicFramePr>
            <a:graphicFrameLocks noGrp="1"/>
          </p:cNvGraphicFramePr>
          <p:nvPr/>
        </p:nvGraphicFramePr>
        <p:xfrm>
          <a:off x="515055" y="1580444"/>
          <a:ext cx="8271593" cy="3106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2985">
                  <a:extLst>
                    <a:ext uri="{9D8B030D-6E8A-4147-A177-3AD203B41FA5}">
                      <a16:colId xmlns:a16="http://schemas.microsoft.com/office/drawing/2014/main" val="1814916656"/>
                    </a:ext>
                  </a:extLst>
                </a:gridCol>
                <a:gridCol w="2892777">
                  <a:extLst>
                    <a:ext uri="{9D8B030D-6E8A-4147-A177-3AD203B41FA5}">
                      <a16:colId xmlns:a16="http://schemas.microsoft.com/office/drawing/2014/main" val="2298615227"/>
                    </a:ext>
                  </a:extLst>
                </a:gridCol>
                <a:gridCol w="2935831">
                  <a:extLst>
                    <a:ext uri="{9D8B030D-6E8A-4147-A177-3AD203B41FA5}">
                      <a16:colId xmlns:a16="http://schemas.microsoft.com/office/drawing/2014/main" val="168181948"/>
                    </a:ext>
                  </a:extLst>
                </a:gridCol>
              </a:tblGrid>
              <a:tr h="10353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040802"/>
                  </a:ext>
                </a:extLst>
              </a:tr>
              <a:tr h="10353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410522"/>
                  </a:ext>
                </a:extLst>
              </a:tr>
              <a:tr h="10353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725615"/>
                  </a:ext>
                </a:extLst>
              </a:tr>
            </a:tbl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61E08BC2-7924-491C-A8B8-E7D43BD3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8086774" cy="7419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>
                <a:latin typeface="Arial Black"/>
              </a:rPr>
              <a:t>Anticipated Results?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F530AE-42E1-4BBA-B011-171367A10540}"/>
              </a:ext>
            </a:extLst>
          </p:cNvPr>
          <p:cNvSpPr txBox="1"/>
          <p:nvPr/>
        </p:nvSpPr>
        <p:spPr>
          <a:xfrm>
            <a:off x="3108678" y="4036483"/>
            <a:ext cx="344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/>
              <a:t>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B98AED5-112A-4A62-8750-7B9D62DE1130}"/>
              </a:ext>
            </a:extLst>
          </p:cNvPr>
          <p:cNvSpPr txBox="1"/>
          <p:nvPr/>
        </p:nvSpPr>
        <p:spPr>
          <a:xfrm>
            <a:off x="5895622" y="4001205"/>
            <a:ext cx="344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/>
              <a:t>D</a:t>
            </a:r>
          </a:p>
        </p:txBody>
      </p:sp>
      <p:pic>
        <p:nvPicPr>
          <p:cNvPr id="6" name="Picture 6" descr="A picture containing bottle, table&#10;&#10;Description automatically generated">
            <a:extLst>
              <a:ext uri="{FF2B5EF4-FFF2-40B4-BE49-F238E27FC236}">
                <a16:creationId xmlns:a16="http://schemas.microsoft.com/office/drawing/2014/main" id="{CEC70376-0A5A-4B65-A16B-6FADB186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408" y="1901823"/>
            <a:ext cx="359130" cy="66957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1E34578-4DC0-449F-BB5D-4328C44F6BF3}"/>
              </a:ext>
            </a:extLst>
          </p:cNvPr>
          <p:cNvSpPr txBox="1"/>
          <p:nvPr/>
        </p:nvSpPr>
        <p:spPr>
          <a:xfrm>
            <a:off x="5923844" y="3013428"/>
            <a:ext cx="344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/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93C61-DC7A-46AC-8AFA-0D1B17526279}"/>
              </a:ext>
            </a:extLst>
          </p:cNvPr>
          <p:cNvSpPr txBox="1"/>
          <p:nvPr/>
        </p:nvSpPr>
        <p:spPr>
          <a:xfrm>
            <a:off x="3024012" y="1559982"/>
            <a:ext cx="513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err="1"/>
              <a:t>pD</a:t>
            </a:r>
          </a:p>
        </p:txBody>
      </p:sp>
      <p:pic>
        <p:nvPicPr>
          <p:cNvPr id="61" name="Picture 6" descr="A picture containing bottle, table&#10;&#10;Description automatically generated">
            <a:extLst>
              <a:ext uri="{FF2B5EF4-FFF2-40B4-BE49-F238E27FC236}">
                <a16:creationId xmlns:a16="http://schemas.microsoft.com/office/drawing/2014/main" id="{CB9C0E82-802A-4EB2-AD6B-FE4BE3137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019" y="1901823"/>
            <a:ext cx="359130" cy="66957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05BCB3D-41E4-46F8-8BB5-CADAD6339DEF}"/>
              </a:ext>
            </a:extLst>
          </p:cNvPr>
          <p:cNvSpPr txBox="1"/>
          <p:nvPr/>
        </p:nvSpPr>
        <p:spPr>
          <a:xfrm>
            <a:off x="5867401" y="1574093"/>
            <a:ext cx="6547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err="1"/>
              <a:t>pDG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777547-3EB7-42F7-878F-DB6104CF38CE}"/>
              </a:ext>
            </a:extLst>
          </p:cNvPr>
          <p:cNvSpPr txBox="1"/>
          <p:nvPr/>
        </p:nvSpPr>
        <p:spPr>
          <a:xfrm>
            <a:off x="3136900" y="2992261"/>
            <a:ext cx="344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/>
              <a:t>A</a:t>
            </a:r>
          </a:p>
        </p:txBody>
      </p:sp>
      <p:pic>
        <p:nvPicPr>
          <p:cNvPr id="7" name="Picture 4" descr="A picture containing glass, strainer, cup&#10;&#10;Description automatically generated">
            <a:extLst>
              <a:ext uri="{FF2B5EF4-FFF2-40B4-BE49-F238E27FC236}">
                <a16:creationId xmlns:a16="http://schemas.microsoft.com/office/drawing/2014/main" id="{7CD0E6ED-771A-4A2C-94C8-4C9A5484B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22210" y="2630527"/>
            <a:ext cx="918632" cy="61622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7FDC50D-5B22-439B-A5DF-F4B3121AC738}"/>
              </a:ext>
            </a:extLst>
          </p:cNvPr>
          <p:cNvSpPr txBox="1"/>
          <p:nvPr/>
        </p:nvSpPr>
        <p:spPr>
          <a:xfrm>
            <a:off x="977901" y="2695927"/>
            <a:ext cx="513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/>
              <a:t>IX</a:t>
            </a:r>
          </a:p>
        </p:txBody>
      </p:sp>
      <p:pic>
        <p:nvPicPr>
          <p:cNvPr id="75" name="Picture 4" descr="A picture containing glass, strainer, cup&#10;&#10;Description automatically generated">
            <a:extLst>
              <a:ext uri="{FF2B5EF4-FFF2-40B4-BE49-F238E27FC236}">
                <a16:creationId xmlns:a16="http://schemas.microsoft.com/office/drawing/2014/main" id="{0B198823-406F-420F-B51D-0CFAC0975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29266" y="3695916"/>
            <a:ext cx="918632" cy="616223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909D570-051C-46BA-9EBF-968FC74A54DB}"/>
              </a:ext>
            </a:extLst>
          </p:cNvPr>
          <p:cNvSpPr txBox="1"/>
          <p:nvPr/>
        </p:nvSpPr>
        <p:spPr>
          <a:xfrm>
            <a:off x="695680" y="3768372"/>
            <a:ext cx="7535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/>
              <a:t>IX-Ara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8E6DD-42C4-45B1-8143-DF9C73E0D99A}"/>
              </a:ext>
            </a:extLst>
          </p:cNvPr>
          <p:cNvSpPr txBox="1"/>
          <p:nvPr/>
        </p:nvSpPr>
        <p:spPr>
          <a:xfrm>
            <a:off x="595320" y="3212826"/>
            <a:ext cx="18047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– repair machinery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2E521C-CFE3-45AB-AE6A-EB515539C4EF}"/>
              </a:ext>
            </a:extLst>
          </p:cNvPr>
          <p:cNvGrpSpPr/>
          <p:nvPr/>
        </p:nvGrpSpPr>
        <p:grpSpPr>
          <a:xfrm>
            <a:off x="2402110" y="3147612"/>
            <a:ext cx="468842" cy="460027"/>
            <a:chOff x="2402110" y="3147612"/>
            <a:chExt cx="468842" cy="460027"/>
          </a:xfrm>
        </p:grpSpPr>
        <p:pic>
          <p:nvPicPr>
            <p:cNvPr id="4" name="Picture 3" descr="A star in the background&#10;&#10;Description automatically generated">
              <a:extLst>
                <a:ext uri="{FF2B5EF4-FFF2-40B4-BE49-F238E27FC236}">
                  <a16:creationId xmlns:a16="http://schemas.microsoft.com/office/drawing/2014/main" id="{9AF66B79-0777-4E45-9CD4-65F00F9EE3E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2110" y="3147612"/>
              <a:ext cx="414085" cy="414085"/>
            </a:xfrm>
            <a:prstGeom prst="rect">
              <a:avLst/>
            </a:prstGeom>
          </p:spPr>
        </p:pic>
        <p:pic>
          <p:nvPicPr>
            <p:cNvPr id="8" name="Picture 7" descr="A picture containing flower, clock&#10;&#10;Description automatically generated">
              <a:extLst>
                <a:ext uri="{FF2B5EF4-FFF2-40B4-BE49-F238E27FC236}">
                  <a16:creationId xmlns:a16="http://schemas.microsoft.com/office/drawing/2014/main" id="{BEB369D1-EF0F-44AE-A267-FFE03151A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7692" y="3154379"/>
              <a:ext cx="453260" cy="4532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794832-E705-48AC-AA7F-956B9150383D}"/>
              </a:ext>
            </a:extLst>
          </p:cNvPr>
          <p:cNvSpPr txBox="1"/>
          <p:nvPr/>
        </p:nvSpPr>
        <p:spPr>
          <a:xfrm>
            <a:off x="602376" y="4278215"/>
            <a:ext cx="18047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+ repair machinery</a:t>
            </a:r>
            <a:endParaRPr lang="en-US"/>
          </a:p>
        </p:txBody>
      </p:sp>
      <p:pic>
        <p:nvPicPr>
          <p:cNvPr id="11" name="Picture 10" descr="A star in the background&#10;&#10;Description automatically generated">
            <a:extLst>
              <a:ext uri="{FF2B5EF4-FFF2-40B4-BE49-F238E27FC236}">
                <a16:creationId xmlns:a16="http://schemas.microsoft.com/office/drawing/2014/main" id="{E5E207B3-B2BD-44A7-B46B-6AD55F9F51B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380943" y="4198889"/>
            <a:ext cx="414085" cy="4140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554CF6-4420-4EA9-AA8C-33AF5BB5435E}"/>
              </a:ext>
            </a:extLst>
          </p:cNvPr>
          <p:cNvSpPr txBox="1"/>
          <p:nvPr/>
        </p:nvSpPr>
        <p:spPr>
          <a:xfrm>
            <a:off x="3473341" y="1769959"/>
            <a:ext cx="2387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+ Donor DNA</a:t>
            </a:r>
          </a:p>
        </p:txBody>
      </p:sp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BD4E5B18-9783-43F8-9F43-3416CCD8D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5177" y="2181528"/>
            <a:ext cx="1219851" cy="4457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15136A5-435B-4A4A-B744-A73FF6826BF4}"/>
              </a:ext>
            </a:extLst>
          </p:cNvPr>
          <p:cNvGrpSpPr/>
          <p:nvPr/>
        </p:nvGrpSpPr>
        <p:grpSpPr>
          <a:xfrm>
            <a:off x="3794480" y="2287939"/>
            <a:ext cx="910992" cy="124413"/>
            <a:chOff x="6371981" y="1533658"/>
            <a:chExt cx="1564002" cy="213594"/>
          </a:xfrm>
        </p:grpSpPr>
        <p:pic>
          <p:nvPicPr>
            <p:cNvPr id="33" name="Picture 32" descr="A picture containing object, clock, drawing&#10;&#10;Description automatically generated">
              <a:extLst>
                <a:ext uri="{FF2B5EF4-FFF2-40B4-BE49-F238E27FC236}">
                  <a16:creationId xmlns:a16="http://schemas.microsoft.com/office/drawing/2014/main" id="{41F258A9-D8A1-43F0-9F84-09A8D4FD5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266"/>
            <a:stretch/>
          </p:blipFill>
          <p:spPr>
            <a:xfrm>
              <a:off x="6878938" y="1587815"/>
              <a:ext cx="550182" cy="134723"/>
            </a:xfrm>
            <a:prstGeom prst="rect">
              <a:avLst/>
            </a:prstGeom>
          </p:spPr>
        </p:pic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256C9B5-18CE-4BC2-B1B8-B4142DAC6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7234" r="36153"/>
            <a:stretch/>
          </p:blipFill>
          <p:spPr>
            <a:xfrm>
              <a:off x="7423985" y="1584990"/>
              <a:ext cx="511998" cy="136457"/>
            </a:xfrm>
            <a:prstGeom prst="rect">
              <a:avLst/>
            </a:prstGeom>
          </p:spPr>
        </p:pic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75D1CCB-CD86-4DA5-A395-CF76E8793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1998" r="1640"/>
            <a:stretch/>
          </p:blipFill>
          <p:spPr>
            <a:xfrm>
              <a:off x="6371981" y="1587746"/>
              <a:ext cx="509242" cy="136457"/>
            </a:xfrm>
            <a:prstGeom prst="rect">
              <a:avLst/>
            </a:prstGeom>
          </p:spPr>
        </p:pic>
        <p:sp>
          <p:nvSpPr>
            <p:cNvPr id="36" name="Octagon 35">
              <a:extLst>
                <a:ext uri="{FF2B5EF4-FFF2-40B4-BE49-F238E27FC236}">
                  <a16:creationId xmlns:a16="http://schemas.microsoft.com/office/drawing/2014/main" id="{2CB3CA77-7055-45B5-A798-BB944AE690D6}"/>
                </a:ext>
              </a:extLst>
            </p:cNvPr>
            <p:cNvSpPr/>
            <p:nvPr/>
          </p:nvSpPr>
          <p:spPr>
            <a:xfrm>
              <a:off x="7044476" y="1533658"/>
              <a:ext cx="213594" cy="213594"/>
            </a:xfrm>
            <a:prstGeom prst="octagon">
              <a:avLst/>
            </a:prstGeom>
            <a:solidFill>
              <a:srgbClr val="D9312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Bef>
                  <a:spcPts val="1000"/>
                </a:spcBef>
              </a:pPr>
              <a:endParaRPr lang="en-US" sz="9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16" name="Picture 15" descr="A picture containing flower, clock&#10;&#10;Description automatically generated">
            <a:extLst>
              <a:ext uri="{FF2B5EF4-FFF2-40B4-BE49-F238E27FC236}">
                <a16:creationId xmlns:a16="http://schemas.microsoft.com/office/drawing/2014/main" id="{FA3B66BA-3C70-49A1-B074-F437A41E7A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15852" y="2130572"/>
            <a:ext cx="453260" cy="453260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6D05ED-EB52-4E06-B9C3-DE5B260170EC}"/>
              </a:ext>
            </a:extLst>
          </p:cNvPr>
          <p:cNvSpPr txBox="1"/>
          <p:nvPr/>
        </p:nvSpPr>
        <p:spPr>
          <a:xfrm>
            <a:off x="6481465" y="1671181"/>
            <a:ext cx="240571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/>
              <a:t>+ Donor DNA</a:t>
            </a:r>
          </a:p>
          <a:p>
            <a:pPr algn="ctr"/>
            <a:r>
              <a:rPr lang="en-US" b="1" i="1"/>
              <a:t>+ sgRNA</a:t>
            </a:r>
            <a:endParaRPr lang="en-US"/>
          </a:p>
          <a:p>
            <a:pPr algn="ctr"/>
            <a:endParaRPr lang="en-US" b="1" i="1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F049B2-823F-4F9F-A51F-82242D8F7AEF}"/>
              </a:ext>
            </a:extLst>
          </p:cNvPr>
          <p:cNvGrpSpPr/>
          <p:nvPr/>
        </p:nvGrpSpPr>
        <p:grpSpPr>
          <a:xfrm>
            <a:off x="6638668" y="2297560"/>
            <a:ext cx="910992" cy="124413"/>
            <a:chOff x="6371981" y="1533658"/>
            <a:chExt cx="1564002" cy="213594"/>
          </a:xfrm>
        </p:grpSpPr>
        <p:pic>
          <p:nvPicPr>
            <p:cNvPr id="42" name="Picture 41" descr="A picture containing object, clock, drawing&#10;&#10;Description automatically generated">
              <a:extLst>
                <a:ext uri="{FF2B5EF4-FFF2-40B4-BE49-F238E27FC236}">
                  <a16:creationId xmlns:a16="http://schemas.microsoft.com/office/drawing/2014/main" id="{FF67F6C5-ADDB-4A2C-8537-A5912F794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266"/>
            <a:stretch/>
          </p:blipFill>
          <p:spPr>
            <a:xfrm>
              <a:off x="6878938" y="1587815"/>
              <a:ext cx="550182" cy="134723"/>
            </a:xfrm>
            <a:prstGeom prst="rect">
              <a:avLst/>
            </a:prstGeom>
          </p:spPr>
        </p:pic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F2FD9C2-73A4-4A83-98A1-4253D3381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7234" r="36153"/>
            <a:stretch/>
          </p:blipFill>
          <p:spPr>
            <a:xfrm>
              <a:off x="7423985" y="1584990"/>
              <a:ext cx="511998" cy="136457"/>
            </a:xfrm>
            <a:prstGeom prst="rect">
              <a:avLst/>
            </a:prstGeom>
          </p:spPr>
        </p:pic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70BCC98-C956-42F1-88A4-7E38A284D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1998" r="1640"/>
            <a:stretch/>
          </p:blipFill>
          <p:spPr>
            <a:xfrm>
              <a:off x="6371981" y="1587746"/>
              <a:ext cx="509242" cy="136457"/>
            </a:xfrm>
            <a:prstGeom prst="rect">
              <a:avLst/>
            </a:prstGeom>
          </p:spPr>
        </p:pic>
        <p:sp>
          <p:nvSpPr>
            <p:cNvPr id="45" name="Octagon 44">
              <a:extLst>
                <a:ext uri="{FF2B5EF4-FFF2-40B4-BE49-F238E27FC236}">
                  <a16:creationId xmlns:a16="http://schemas.microsoft.com/office/drawing/2014/main" id="{3DBE6C0E-2D11-42D6-851D-9BFCE26FE311}"/>
                </a:ext>
              </a:extLst>
            </p:cNvPr>
            <p:cNvSpPr/>
            <p:nvPr/>
          </p:nvSpPr>
          <p:spPr>
            <a:xfrm>
              <a:off x="7044476" y="1533658"/>
              <a:ext cx="213594" cy="213594"/>
            </a:xfrm>
            <a:prstGeom prst="octagon">
              <a:avLst/>
            </a:prstGeom>
            <a:solidFill>
              <a:srgbClr val="D9312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Bef>
                  <a:spcPts val="1000"/>
                </a:spcBef>
              </a:pPr>
              <a:endParaRPr lang="en-US" sz="9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19" name="Picture 18" descr="A picture containing clock&#10;&#10;Description automatically generated">
            <a:extLst>
              <a:ext uri="{FF2B5EF4-FFF2-40B4-BE49-F238E27FC236}">
                <a16:creationId xmlns:a16="http://schemas.microsoft.com/office/drawing/2014/main" id="{63300189-D943-49C0-AB2A-2ED8BA05B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875" y="2178240"/>
            <a:ext cx="1219851" cy="4457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42F2C7-9DCF-4DF3-B773-5862503BDF0E}"/>
              </a:ext>
            </a:extLst>
          </p:cNvPr>
          <p:cNvSpPr txBox="1"/>
          <p:nvPr/>
        </p:nvSpPr>
        <p:spPr>
          <a:xfrm>
            <a:off x="4152270" y="2710554"/>
            <a:ext cx="6194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Cut?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11D9C4-88DA-4AC8-8F46-16D60FF917B1}"/>
              </a:ext>
            </a:extLst>
          </p:cNvPr>
          <p:cNvSpPr txBox="1"/>
          <p:nvPr/>
        </p:nvSpPr>
        <p:spPr>
          <a:xfrm>
            <a:off x="4027138" y="3181906"/>
            <a:ext cx="86642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Repair?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81C890-2294-4E09-A508-128CEEAFCC90}"/>
              </a:ext>
            </a:extLst>
          </p:cNvPr>
          <p:cNvSpPr txBox="1"/>
          <p:nvPr/>
        </p:nvSpPr>
        <p:spPr>
          <a:xfrm>
            <a:off x="4152270" y="3776787"/>
            <a:ext cx="6194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Cut?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891149-6A32-4412-A0EB-8DF289D2FB02}"/>
              </a:ext>
            </a:extLst>
          </p:cNvPr>
          <p:cNvSpPr txBox="1"/>
          <p:nvPr/>
        </p:nvSpPr>
        <p:spPr>
          <a:xfrm>
            <a:off x="4027138" y="4248139"/>
            <a:ext cx="86642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Repair?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54B72E-AEA9-45A8-856F-D2F7BDC921A4}"/>
              </a:ext>
            </a:extLst>
          </p:cNvPr>
          <p:cNvSpPr txBox="1"/>
          <p:nvPr/>
        </p:nvSpPr>
        <p:spPr>
          <a:xfrm>
            <a:off x="7112172" y="2710554"/>
            <a:ext cx="6194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Cut?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79844FA-0E63-4FF1-9D81-EA1B37752B27}"/>
              </a:ext>
            </a:extLst>
          </p:cNvPr>
          <p:cNvSpPr txBox="1"/>
          <p:nvPr/>
        </p:nvSpPr>
        <p:spPr>
          <a:xfrm>
            <a:off x="6987040" y="3181906"/>
            <a:ext cx="86642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Repair?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CF63A4-0D47-414E-89B5-43F62F2B5A0C}"/>
              </a:ext>
            </a:extLst>
          </p:cNvPr>
          <p:cNvSpPr txBox="1"/>
          <p:nvPr/>
        </p:nvSpPr>
        <p:spPr>
          <a:xfrm>
            <a:off x="7112172" y="3776787"/>
            <a:ext cx="6194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Cut?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9AD4AD-CD54-479B-B672-A22B66EC858D}"/>
              </a:ext>
            </a:extLst>
          </p:cNvPr>
          <p:cNvSpPr txBox="1"/>
          <p:nvPr/>
        </p:nvSpPr>
        <p:spPr>
          <a:xfrm>
            <a:off x="6987040" y="4248139"/>
            <a:ext cx="86642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Repair?</a:t>
            </a:r>
          </a:p>
        </p:txBody>
      </p:sp>
    </p:spTree>
    <p:extLst>
      <p:ext uri="{BB962C8B-B14F-4D97-AF65-F5344CB8AC3E}">
        <p14:creationId xmlns:p14="http://schemas.microsoft.com/office/powerpoint/2010/main" val="346542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7"/>
          <p:cNvGrpSpPr/>
          <p:nvPr/>
        </p:nvGrpSpPr>
        <p:grpSpPr>
          <a:xfrm>
            <a:off x="5184200" y="685776"/>
            <a:ext cx="3959802" cy="3501745"/>
            <a:chOff x="5563366" y="1517814"/>
            <a:chExt cx="3580614" cy="3166421"/>
          </a:xfrm>
        </p:grpSpPr>
        <p:pic>
          <p:nvPicPr>
            <p:cNvPr id="126" name="Google Shape;126;p17"/>
            <p:cNvPicPr preferRelativeResize="0"/>
            <p:nvPr/>
          </p:nvPicPr>
          <p:blipFill rotWithShape="1">
            <a:blip r:embed="rId3">
              <a:alphaModFix/>
            </a:blip>
            <a:srcRect l="32118" t="9406" r="29235" b="834"/>
            <a:stretch/>
          </p:blipFill>
          <p:spPr>
            <a:xfrm>
              <a:off x="5563366" y="1517814"/>
              <a:ext cx="3580614" cy="304229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" name="Google Shape;127;p17"/>
            <p:cNvGrpSpPr/>
            <p:nvPr/>
          </p:nvGrpSpPr>
          <p:grpSpPr>
            <a:xfrm>
              <a:off x="5563375" y="1542635"/>
              <a:ext cx="3580500" cy="3141600"/>
              <a:chOff x="5563375" y="1542635"/>
              <a:chExt cx="3580500" cy="3141600"/>
            </a:xfrm>
          </p:grpSpPr>
          <p:sp>
            <p:nvSpPr>
              <p:cNvPr id="128" name="Google Shape;128;p17"/>
              <p:cNvSpPr/>
              <p:nvPr/>
            </p:nvSpPr>
            <p:spPr>
              <a:xfrm>
                <a:off x="5563375" y="3863815"/>
                <a:ext cx="3580500" cy="696300"/>
              </a:xfrm>
              <a:prstGeom prst="rect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 rot="5400000">
                <a:off x="4340727" y="2765285"/>
                <a:ext cx="3141600" cy="696300"/>
              </a:xfrm>
              <a:prstGeom prst="rect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566575" y="996550"/>
            <a:ext cx="6399600" cy="4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0" dirty="0"/>
              <a:t>Why Teach CRISPR?</a:t>
            </a:r>
            <a:endParaRPr sz="3200" b="0" dirty="0"/>
          </a:p>
          <a:p>
            <a:pPr marL="228600" lvl="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sz="2800" b="0" dirty="0">
                <a:latin typeface="Arial"/>
                <a:cs typeface="Arial"/>
                <a:sym typeface="Arial"/>
              </a:rPr>
              <a:t>Microbial immune system</a:t>
            </a:r>
            <a:endParaRPr sz="2800" b="0" dirty="0">
              <a:latin typeface="Arial"/>
              <a:cs typeface="Arial"/>
              <a:sym typeface="Arial"/>
            </a:endParaRPr>
          </a:p>
          <a:p>
            <a:pPr marL="228600" lvl="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sz="2800" b="0" dirty="0">
                <a:latin typeface="Arial"/>
                <a:cs typeface="Arial"/>
                <a:sym typeface="Arial"/>
              </a:rPr>
              <a:t>Discovery to technology</a:t>
            </a:r>
            <a:endParaRPr sz="2800" b="0" dirty="0">
              <a:latin typeface="Arial"/>
              <a:cs typeface="Arial"/>
              <a:sym typeface="Arial"/>
            </a:endParaRPr>
          </a:p>
          <a:p>
            <a:pPr marL="228600" lvl="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sz="2800" b="0" dirty="0">
                <a:latin typeface="Arial"/>
                <a:cs typeface="Arial"/>
                <a:sym typeface="Arial"/>
              </a:rPr>
              <a:t>Applications</a:t>
            </a:r>
          </a:p>
          <a:p>
            <a:pPr marL="228600" lvl="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sz="2800" b="0" dirty="0">
                <a:latin typeface="Arial"/>
                <a:cs typeface="Arial"/>
                <a:sym typeface="Arial"/>
              </a:rPr>
              <a:t>2020 Nobel Prize in</a:t>
            </a:r>
            <a:br>
              <a:rPr lang="en-US" sz="2800" b="0" dirty="0">
                <a:latin typeface="Arial"/>
                <a:cs typeface="Arial"/>
                <a:sym typeface="Arial"/>
              </a:rPr>
            </a:br>
            <a:r>
              <a:rPr lang="en-US" sz="2800" b="0" dirty="0">
                <a:latin typeface="Arial"/>
                <a:cs typeface="Arial"/>
                <a:sym typeface="Arial"/>
              </a:rPr>
              <a:t>Chemistry</a:t>
            </a:r>
            <a:endParaRPr lang="en-US" sz="2800" b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4">
            <a:alphaModFix/>
          </a:blip>
          <a:srcRect l="2227" t="3363" r="52313" b="10607"/>
          <a:stretch/>
        </p:blipFill>
        <p:spPr>
          <a:xfrm>
            <a:off x="4323194" y="3185725"/>
            <a:ext cx="1392300" cy="1421400"/>
          </a:xfrm>
          <a:prstGeom prst="ellipse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0" dir="2760000" algn="bl" rotWithShape="0">
              <a:srgbClr val="666666">
                <a:alpha val="50000"/>
              </a:srgbClr>
            </a:outerShdw>
          </a:effectLst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4">
            <a:alphaModFix/>
          </a:blip>
          <a:srcRect l="53268" t="3363" r="1272" b="10607"/>
          <a:stretch/>
        </p:blipFill>
        <p:spPr>
          <a:xfrm>
            <a:off x="5334818" y="3462250"/>
            <a:ext cx="1392300" cy="1421700"/>
          </a:xfrm>
          <a:prstGeom prst="ellipse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0" dir="2760000" algn="bl" rotWithShape="0">
              <a:srgbClr val="666666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2"/>
          <p:cNvSpPr txBox="1">
            <a:spLocks noGrp="1"/>
          </p:cNvSpPr>
          <p:nvPr>
            <p:ph type="title"/>
          </p:nvPr>
        </p:nvSpPr>
        <p:spPr>
          <a:xfrm>
            <a:off x="761999" y="1009650"/>
            <a:ext cx="8086775" cy="73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rgbClr val="000000"/>
                </a:solidFill>
                <a:latin typeface="Arial Black" panose="020B0A04020102020204" pitchFamily="34" charset="0"/>
              </a:rPr>
              <a:t>Example Results</a:t>
            </a:r>
            <a:endParaRPr sz="240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33" name="Google Shape;5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1797" y="2193460"/>
            <a:ext cx="1879429" cy="166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9408" y="2193467"/>
            <a:ext cx="1879432" cy="166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8" y="2193467"/>
            <a:ext cx="1879433" cy="1666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69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2"/>
          <p:cNvSpPr txBox="1">
            <a:spLocks noGrp="1"/>
          </p:cNvSpPr>
          <p:nvPr>
            <p:ph type="title"/>
          </p:nvPr>
        </p:nvSpPr>
        <p:spPr>
          <a:xfrm>
            <a:off x="761999" y="1009650"/>
            <a:ext cx="8086775" cy="73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rgbClr val="000000"/>
                </a:solidFill>
                <a:latin typeface="Arial Black" panose="020B0A04020102020204" pitchFamily="34" charset="0"/>
              </a:rPr>
              <a:t>Example Results</a:t>
            </a:r>
            <a:endParaRPr sz="240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33" name="Google Shape;5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1797" y="2193460"/>
            <a:ext cx="1879429" cy="166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9408" y="2193467"/>
            <a:ext cx="1879432" cy="166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8" y="2193467"/>
            <a:ext cx="1879433" cy="16660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949DBC-DD4F-43D5-88E1-A5744C3176E5}"/>
              </a:ext>
            </a:extLst>
          </p:cNvPr>
          <p:cNvSpPr/>
          <p:nvPr/>
        </p:nvSpPr>
        <p:spPr>
          <a:xfrm flipV="1">
            <a:off x="1089764" y="2193454"/>
            <a:ext cx="1879429" cy="16660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2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2"/>
          <p:cNvSpPr txBox="1">
            <a:spLocks noGrp="1"/>
          </p:cNvSpPr>
          <p:nvPr>
            <p:ph type="title"/>
          </p:nvPr>
        </p:nvSpPr>
        <p:spPr>
          <a:xfrm>
            <a:off x="761999" y="1009650"/>
            <a:ext cx="8086775" cy="73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rgbClr val="000000"/>
                </a:solidFill>
                <a:latin typeface="Arial Black" panose="020B0A04020102020204" pitchFamily="34" charset="0"/>
              </a:rPr>
              <a:t>Example Results</a:t>
            </a:r>
            <a:endParaRPr sz="240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33" name="Google Shape;5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1797" y="2193460"/>
            <a:ext cx="1879429" cy="166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9408" y="2193467"/>
            <a:ext cx="1879432" cy="166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8" y="2193467"/>
            <a:ext cx="1879433" cy="16660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7C201D-4085-4620-B735-607CBE69E9E4}"/>
              </a:ext>
            </a:extLst>
          </p:cNvPr>
          <p:cNvSpPr/>
          <p:nvPr/>
        </p:nvSpPr>
        <p:spPr>
          <a:xfrm flipV="1">
            <a:off x="3499408" y="2193454"/>
            <a:ext cx="1879429" cy="16660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2"/>
          <p:cNvSpPr txBox="1">
            <a:spLocks noGrp="1"/>
          </p:cNvSpPr>
          <p:nvPr>
            <p:ph type="title"/>
          </p:nvPr>
        </p:nvSpPr>
        <p:spPr>
          <a:xfrm>
            <a:off x="761999" y="1009650"/>
            <a:ext cx="8086775" cy="73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rgbClr val="000000"/>
                </a:solidFill>
                <a:latin typeface="Arial Black" panose="020B0A04020102020204" pitchFamily="34" charset="0"/>
              </a:rPr>
              <a:t>Example Results</a:t>
            </a:r>
            <a:endParaRPr sz="240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33" name="Google Shape;5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1797" y="2193460"/>
            <a:ext cx="1879429" cy="166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9408" y="2193467"/>
            <a:ext cx="1879432" cy="166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208" y="2193467"/>
            <a:ext cx="1879433" cy="16660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D9FACC-095A-428A-ABE7-B7F612456182}"/>
              </a:ext>
            </a:extLst>
          </p:cNvPr>
          <p:cNvSpPr/>
          <p:nvPr/>
        </p:nvSpPr>
        <p:spPr>
          <a:xfrm flipV="1">
            <a:off x="5981794" y="2193454"/>
            <a:ext cx="1879429" cy="16660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F89AEA-3579-4CF7-AB81-98AB8936BC3F}"/>
              </a:ext>
            </a:extLst>
          </p:cNvPr>
          <p:cNvSpPr/>
          <p:nvPr/>
        </p:nvSpPr>
        <p:spPr>
          <a:xfrm>
            <a:off x="157297" y="1099782"/>
            <a:ext cx="651568" cy="39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crispr for cows">
            <a:extLst>
              <a:ext uri="{FF2B5EF4-FFF2-40B4-BE49-F238E27FC236}">
                <a16:creationId xmlns:a16="http://schemas.microsoft.com/office/drawing/2014/main" id="{98C36C59-AD41-4B92-AF76-3E4D0B4E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2" y="1673942"/>
            <a:ext cx="4605867" cy="307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5311ED-780D-4A61-9444-69C565371F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1009650"/>
            <a:ext cx="8086774" cy="66429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latin typeface="Arial Black" panose="020B0A04020102020204" pitchFamily="34" charset="0"/>
              </a:rPr>
              <a:t>Gene-Edited Hornless Cattle and Genotyping</a:t>
            </a:r>
          </a:p>
        </p:txBody>
      </p:sp>
    </p:spTree>
    <p:extLst>
      <p:ext uri="{BB962C8B-B14F-4D97-AF65-F5344CB8AC3E}">
        <p14:creationId xmlns:p14="http://schemas.microsoft.com/office/powerpoint/2010/main" val="56229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D74BFC-30CA-4C2B-862B-FF25071A0FF5}"/>
              </a:ext>
            </a:extLst>
          </p:cNvPr>
          <p:cNvSpPr/>
          <p:nvPr/>
        </p:nvSpPr>
        <p:spPr>
          <a:xfrm>
            <a:off x="0" y="206391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>
                <a:solidFill>
                  <a:schemeClr val="dk1"/>
                </a:solidFill>
                <a:latin typeface="Arial Black"/>
                <a:sym typeface="Arial Black"/>
              </a:rPr>
              <a:t>Check!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656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249B9-FF5C-470C-9B2C-179ECB7731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875" y="800100"/>
            <a:ext cx="84999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Explaining Results </a:t>
            </a:r>
          </a:p>
        </p:txBody>
      </p:sp>
      <p:pic>
        <p:nvPicPr>
          <p:cNvPr id="4" name="Google Shape;148;p22">
            <a:extLst>
              <a:ext uri="{FF2B5EF4-FFF2-40B4-BE49-F238E27FC236}">
                <a16:creationId xmlns:a16="http://schemas.microsoft.com/office/drawing/2014/main" id="{9F510B06-1B42-49DF-A257-6C8408BBE8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433" y="2119900"/>
            <a:ext cx="1987876" cy="201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9;p22">
            <a:extLst>
              <a:ext uri="{FF2B5EF4-FFF2-40B4-BE49-F238E27FC236}">
                <a16:creationId xmlns:a16="http://schemas.microsoft.com/office/drawing/2014/main" id="{CA573E90-3A47-428B-91C0-86B6FE2BB8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7827" y="2131959"/>
            <a:ext cx="2022036" cy="194995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AE42615-D310-4FFE-8D41-D5364B98A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445" y="2724294"/>
            <a:ext cx="4017684" cy="745222"/>
          </a:xfrm>
          <a:prstGeom prst="rect">
            <a:avLst/>
          </a:prstGeom>
        </p:spPr>
      </p:pic>
      <p:pic>
        <p:nvPicPr>
          <p:cNvPr id="8" name="Picture 7" descr="A picture containing computer, light, flower&#10;&#10;Description automatically generated">
            <a:extLst>
              <a:ext uri="{FF2B5EF4-FFF2-40B4-BE49-F238E27FC236}">
                <a16:creationId xmlns:a16="http://schemas.microsoft.com/office/drawing/2014/main" id="{663B429C-63BF-4F45-9595-12522F498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946" y="1760672"/>
            <a:ext cx="1478474" cy="14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4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1"/>
          <p:cNvSpPr txBox="1">
            <a:spLocks noGrp="1"/>
          </p:cNvSpPr>
          <p:nvPr>
            <p:ph type="title"/>
          </p:nvPr>
        </p:nvSpPr>
        <p:spPr>
          <a:xfrm>
            <a:off x="762000" y="1028700"/>
            <a:ext cx="7581900" cy="800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>
                <a:latin typeface="Arial Black" panose="020B0A04020102020204" pitchFamily="34" charset="0"/>
              </a:rPr>
              <a:t>Out of the Blue Genotyping Extension</a:t>
            </a:r>
            <a:endParaRPr sz="2400" b="0">
              <a:latin typeface="Arial Black" panose="020B0A04020102020204" pitchFamily="34" charset="0"/>
            </a:endParaRPr>
          </a:p>
        </p:txBody>
      </p:sp>
      <p:pic>
        <p:nvPicPr>
          <p:cNvPr id="560" name="Google Shape;56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89" y="1963642"/>
            <a:ext cx="7581900" cy="215115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1"/>
          <p:cNvSpPr txBox="1"/>
          <p:nvPr/>
        </p:nvSpPr>
        <p:spPr>
          <a:xfrm>
            <a:off x="1024011" y="3284213"/>
            <a:ext cx="2552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Extract chromosomal DNA</a:t>
            </a:r>
            <a:endParaRPr b="1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2" name="Google Shape;562;p61"/>
          <p:cNvSpPr txBox="1"/>
          <p:nvPr/>
        </p:nvSpPr>
        <p:spPr>
          <a:xfrm>
            <a:off x="4326411" y="4114800"/>
            <a:ext cx="1970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Amplify DNA by PCR</a:t>
            </a:r>
            <a:endParaRPr b="1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3" name="Google Shape;563;p61"/>
          <p:cNvSpPr txBox="1"/>
          <p:nvPr/>
        </p:nvSpPr>
        <p:spPr>
          <a:xfrm>
            <a:off x="6629118" y="4114800"/>
            <a:ext cx="1923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Electrophorese DNA</a:t>
            </a:r>
            <a:endParaRPr b="1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399458"/>
            <a:ext cx="6858000" cy="32877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843ED-6362-459A-8154-3C36F2CD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75" y="800100"/>
            <a:ext cx="8499900" cy="457200"/>
          </a:xfrm>
        </p:spPr>
        <p:txBody>
          <a:bodyPr/>
          <a:lstStyle/>
          <a:p>
            <a:r>
              <a:rPr lang="en-US"/>
              <a:t>PCR Primers</a:t>
            </a:r>
          </a:p>
        </p:txBody>
      </p:sp>
    </p:spTree>
    <p:extLst>
      <p:ext uri="{BB962C8B-B14F-4D97-AF65-F5344CB8AC3E}">
        <p14:creationId xmlns:p14="http://schemas.microsoft.com/office/powerpoint/2010/main" val="344357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1999" y="1009650"/>
            <a:ext cx="7912217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>
                <a:latin typeface="Arial Black" panose="020B0A04020102020204" pitchFamily="34" charset="0"/>
              </a:rPr>
              <a:t>PCR Primer Set </a:t>
            </a:r>
            <a:r>
              <a:rPr lang="en-US" sz="2400" dirty="0">
                <a:solidFill>
                  <a:srgbClr val="862890"/>
                </a:solidFill>
                <a:latin typeface="Arial Black" panose="020B0A04020102020204" pitchFamily="34" charset="0"/>
              </a:rPr>
              <a:t>1 – amplifies unmodified lacZ</a:t>
            </a:r>
            <a:endParaRPr sz="2400" dirty="0">
              <a:solidFill>
                <a:srgbClr val="862890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ogle Shape;42;p5">
            <a:extLst>
              <a:ext uri="{FF2B5EF4-FFF2-40B4-BE49-F238E27FC236}">
                <a16:creationId xmlns:a16="http://schemas.microsoft.com/office/drawing/2014/main" id="{E978A519-FCFB-4C57-B175-7D27B86D6060}"/>
              </a:ext>
            </a:extLst>
          </p:cNvPr>
          <p:cNvSpPr txBox="1">
            <a:spLocks/>
          </p:cNvSpPr>
          <p:nvPr/>
        </p:nvSpPr>
        <p:spPr>
          <a:xfrm>
            <a:off x="762000" y="1676429"/>
            <a:ext cx="8125728" cy="2675135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750"/>
              </a:spcAft>
            </a:pPr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54060E-A475-485D-B6F2-DC0A425BE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44" y="1843960"/>
            <a:ext cx="6386206" cy="2340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3FF942-9B42-4526-BA34-0864FAD628A1}"/>
              </a:ext>
            </a:extLst>
          </p:cNvPr>
          <p:cNvSpPr txBox="1"/>
          <p:nvPr/>
        </p:nvSpPr>
        <p:spPr>
          <a:xfrm>
            <a:off x="3342308" y="2129083"/>
            <a:ext cx="21898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/>
              <a:t>target gene editing site</a:t>
            </a:r>
          </a:p>
        </p:txBody>
      </p:sp>
    </p:spTree>
    <p:extLst>
      <p:ext uri="{BB962C8B-B14F-4D97-AF65-F5344CB8AC3E}">
        <p14:creationId xmlns:p14="http://schemas.microsoft.com/office/powerpoint/2010/main" val="357016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/>
          </a:blip>
          <a:srcRect l="22127" t="26004" r="21981" b="33828"/>
          <a:stretch/>
        </p:blipFill>
        <p:spPr>
          <a:xfrm>
            <a:off x="6332908" y="1466974"/>
            <a:ext cx="2044207" cy="187115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body" idx="1"/>
          </p:nvPr>
        </p:nvSpPr>
        <p:spPr>
          <a:xfrm>
            <a:off x="566575" y="996550"/>
            <a:ext cx="7731300" cy="4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/>
              <a:t>Topics, Skills, and Activities</a:t>
            </a:r>
            <a:endParaRPr sz="3200" b="0" dirty="0"/>
          </a:p>
          <a:p>
            <a:pPr marL="457200" lvl="0" indent="-406400" algn="l" rtl="0">
              <a:spcBef>
                <a:spcPts val="1800"/>
              </a:spcBef>
              <a:buSzPts val="2800"/>
              <a:buFont typeface="Arial"/>
              <a:buChar char="●"/>
            </a:pPr>
            <a:r>
              <a:rPr lang="en-US" sz="2800" b="0" dirty="0">
                <a:latin typeface="Arial"/>
                <a:ea typeface="Arial"/>
                <a:cs typeface="Arial"/>
                <a:sym typeface="Arial"/>
              </a:rPr>
              <a:t>Model</a:t>
            </a:r>
            <a:endParaRPr sz="2800" b="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spcBef>
                <a:spcPts val="1800"/>
              </a:spcBef>
              <a:buSzPts val="2800"/>
              <a:buFont typeface="Arial"/>
              <a:buChar char="●"/>
            </a:pPr>
            <a:r>
              <a:rPr lang="en-US" sz="2800" b="0" dirty="0">
                <a:latin typeface="Arial"/>
                <a:ea typeface="Arial"/>
                <a:cs typeface="Arial"/>
                <a:sym typeface="Arial"/>
              </a:rPr>
              <a:t>Calculate</a:t>
            </a:r>
            <a:endParaRPr sz="2800" b="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spcBef>
                <a:spcPts val="1800"/>
              </a:spcBef>
              <a:buSzPts val="2800"/>
              <a:buFont typeface="Arial"/>
              <a:buChar char="●"/>
            </a:pPr>
            <a:r>
              <a:rPr lang="en-US" sz="2800" b="0" dirty="0">
                <a:latin typeface="Arial"/>
                <a:ea typeface="Arial"/>
                <a:cs typeface="Arial"/>
                <a:sym typeface="Arial"/>
              </a:rPr>
              <a:t>Controls</a:t>
            </a:r>
          </a:p>
          <a:p>
            <a:pPr marL="457200" lvl="0" indent="-406400" algn="l" rtl="0">
              <a:spcBef>
                <a:spcPts val="1800"/>
              </a:spcBef>
              <a:buSzPts val="2800"/>
              <a:buFont typeface="Arial"/>
              <a:buChar char="●"/>
            </a:pPr>
            <a:r>
              <a:rPr lang="en-US" sz="2800" b="0" dirty="0">
                <a:latin typeface="Arial"/>
                <a:ea typeface="Arial"/>
                <a:cs typeface="Arial"/>
                <a:sym typeface="Arial"/>
              </a:rPr>
              <a:t>Check</a:t>
            </a:r>
            <a:endParaRPr sz="2800" b="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spcBef>
                <a:spcPts val="1800"/>
              </a:spcBef>
              <a:buSzPts val="2800"/>
              <a:buFont typeface="Arial"/>
              <a:buChar char="●"/>
            </a:pPr>
            <a:r>
              <a:rPr lang="en-US" sz="2800" b="0" dirty="0">
                <a:latin typeface="Arial"/>
                <a:ea typeface="Arial"/>
                <a:cs typeface="Arial"/>
                <a:sym typeface="Arial"/>
              </a:rPr>
              <a:t>Create</a:t>
            </a:r>
          </a:p>
        </p:txBody>
      </p:sp>
      <p:pic>
        <p:nvPicPr>
          <p:cNvPr id="205" name="Google Shape;205;p23"/>
          <p:cNvPicPr preferRelativeResize="0"/>
          <p:nvPr/>
        </p:nvPicPr>
        <p:blipFill rotWithShape="1">
          <a:blip r:embed="rId4">
            <a:alphaModFix/>
          </a:blip>
          <a:srcRect l="15363" t="1651" r="73534" b="1175"/>
          <a:stretch/>
        </p:blipFill>
        <p:spPr>
          <a:xfrm rot="4136295">
            <a:off x="4688105" y="409830"/>
            <a:ext cx="393372" cy="449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 rotWithShape="1">
          <a:blip r:embed="rId5">
            <a:alphaModFix/>
          </a:blip>
          <a:srcRect l="14733" t="18904" b="7652"/>
          <a:stretch/>
        </p:blipFill>
        <p:spPr>
          <a:xfrm>
            <a:off x="4594303" y="3256053"/>
            <a:ext cx="2364098" cy="1467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23"/>
          <p:cNvGrpSpPr/>
          <p:nvPr/>
        </p:nvGrpSpPr>
        <p:grpSpPr>
          <a:xfrm>
            <a:off x="2795358" y="2278529"/>
            <a:ext cx="2503746" cy="2119201"/>
            <a:chOff x="4039767" y="2010398"/>
            <a:chExt cx="2503746" cy="2119201"/>
          </a:xfrm>
        </p:grpSpPr>
        <p:pic>
          <p:nvPicPr>
            <p:cNvPr id="208" name="Google Shape;208;p23"/>
            <p:cNvPicPr preferRelativeResize="0"/>
            <p:nvPr/>
          </p:nvPicPr>
          <p:blipFill rotWithShape="1">
            <a:blip r:embed="rId6">
              <a:alphaModFix/>
            </a:blip>
            <a:srcRect t="69202" r="30881"/>
            <a:stretch/>
          </p:blipFill>
          <p:spPr>
            <a:xfrm rot="1421018">
              <a:off x="4227402" y="2379752"/>
              <a:ext cx="2128477" cy="1380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23"/>
            <p:cNvSpPr/>
            <p:nvPr/>
          </p:nvSpPr>
          <p:spPr>
            <a:xfrm rot="-1484612">
              <a:off x="5149840" y="3184652"/>
              <a:ext cx="37988" cy="558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3"/>
            <p:cNvSpPr/>
            <p:nvPr/>
          </p:nvSpPr>
          <p:spPr>
            <a:xfrm rot="-1492449">
              <a:off x="6213415" y="3027336"/>
              <a:ext cx="36374" cy="2380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3"/>
            <p:cNvSpPr/>
            <p:nvPr/>
          </p:nvSpPr>
          <p:spPr>
            <a:xfrm rot="-6955848">
              <a:off x="5745413" y="2911651"/>
              <a:ext cx="36361" cy="11046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3"/>
            <p:cNvSpPr/>
            <p:nvPr/>
          </p:nvSpPr>
          <p:spPr>
            <a:xfrm rot="-3610083">
              <a:off x="5322215" y="3213218"/>
              <a:ext cx="122422" cy="329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267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FE7DD-75FB-4294-9C5D-505238D300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144" y="1861698"/>
            <a:ext cx="6386878" cy="2353363"/>
          </a:xfrm>
          <a:prstGeom prst="rect">
            <a:avLst/>
          </a:prstGeom>
        </p:spPr>
      </p:pic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1999" y="1009650"/>
            <a:ext cx="7308209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>
                <a:latin typeface="Arial Black" panose="020B0A04020102020204" pitchFamily="34" charset="0"/>
              </a:rPr>
              <a:t>PCR Primer Set </a:t>
            </a:r>
            <a:r>
              <a:rPr lang="en-US" sz="2400" dirty="0">
                <a:solidFill>
                  <a:srgbClr val="069F47"/>
                </a:solidFill>
                <a:latin typeface="Arial Black" panose="020B0A04020102020204" pitchFamily="34" charset="0"/>
              </a:rPr>
              <a:t>2 – amplifies edited lacZ</a:t>
            </a:r>
            <a:endParaRPr sz="2400" dirty="0">
              <a:solidFill>
                <a:srgbClr val="069F47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ogle Shape;42;p5">
            <a:extLst>
              <a:ext uri="{FF2B5EF4-FFF2-40B4-BE49-F238E27FC236}">
                <a16:creationId xmlns:a16="http://schemas.microsoft.com/office/drawing/2014/main" id="{E978A519-FCFB-4C57-B175-7D27B86D6060}"/>
              </a:ext>
            </a:extLst>
          </p:cNvPr>
          <p:cNvSpPr txBox="1">
            <a:spLocks/>
          </p:cNvSpPr>
          <p:nvPr/>
        </p:nvSpPr>
        <p:spPr>
          <a:xfrm>
            <a:off x="762000" y="1676429"/>
            <a:ext cx="8125728" cy="2675135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750"/>
              </a:spcAft>
            </a:pPr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FF942-9B42-4526-BA34-0864FAD628A1}"/>
              </a:ext>
            </a:extLst>
          </p:cNvPr>
          <p:cNvSpPr txBox="1"/>
          <p:nvPr/>
        </p:nvSpPr>
        <p:spPr>
          <a:xfrm>
            <a:off x="2535685" y="2006324"/>
            <a:ext cx="21898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/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294696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>
            <a:spLocks noGrp="1"/>
          </p:cNvSpPr>
          <p:nvPr>
            <p:ph type="title" idx="4294967295"/>
          </p:nvPr>
        </p:nvSpPr>
        <p:spPr>
          <a:xfrm>
            <a:off x="761999" y="1009650"/>
            <a:ext cx="7937383" cy="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>
                <a:latin typeface="Arial Black" panose="020B0A04020102020204" pitchFamily="34" charset="0"/>
              </a:rPr>
              <a:t>PCR Primer Set </a:t>
            </a:r>
            <a:r>
              <a:rPr lang="en-US" sz="2400" dirty="0">
                <a:solidFill>
                  <a:schemeClr val="accent3"/>
                </a:solidFill>
                <a:latin typeface="Arial Black" panose="020B0A04020102020204" pitchFamily="34" charset="0"/>
              </a:rPr>
              <a:t>3 – amplifies control DNA</a:t>
            </a:r>
            <a:endParaRPr sz="2400" dirty="0">
              <a:solidFill>
                <a:schemeClr val="accent3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ogle Shape;42;p5">
            <a:extLst>
              <a:ext uri="{FF2B5EF4-FFF2-40B4-BE49-F238E27FC236}">
                <a16:creationId xmlns:a16="http://schemas.microsoft.com/office/drawing/2014/main" id="{E978A519-FCFB-4C57-B175-7D27B86D6060}"/>
              </a:ext>
            </a:extLst>
          </p:cNvPr>
          <p:cNvSpPr txBox="1">
            <a:spLocks/>
          </p:cNvSpPr>
          <p:nvPr/>
        </p:nvSpPr>
        <p:spPr>
          <a:xfrm>
            <a:off x="762000" y="1676429"/>
            <a:ext cx="8125728" cy="2675135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750"/>
              </a:spcAft>
            </a:pPr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34A4C-FCAD-4E71-A884-E26E42518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62" y="2240945"/>
            <a:ext cx="8019875" cy="13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9CF7D-F9F7-46A8-9063-BF8C58C7F5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548CA3-D5CF-4839-8A28-7E4870BEFD0F}"/>
              </a:ext>
            </a:extLst>
          </p:cNvPr>
          <p:cNvSpPr txBox="1">
            <a:spLocks/>
          </p:cNvSpPr>
          <p:nvPr/>
        </p:nvSpPr>
        <p:spPr>
          <a:xfrm>
            <a:off x="762000" y="1028700"/>
            <a:ext cx="769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Arial Black" panose="020B0A04020102020204" pitchFamily="34" charset="0"/>
                <a:sym typeface="Arial Black"/>
              </a:rPr>
              <a:t>Sample results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169C23-D143-44C6-A6E0-E74570C07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530094"/>
              </p:ext>
            </p:extLst>
          </p:nvPr>
        </p:nvGraphicFramePr>
        <p:xfrm>
          <a:off x="5344633" y="1812818"/>
          <a:ext cx="3449961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4567">
                  <a:extLst>
                    <a:ext uri="{9D8B030D-6E8A-4147-A177-3AD203B41FA5}">
                      <a16:colId xmlns:a16="http://schemas.microsoft.com/office/drawing/2014/main" val="3776078758"/>
                    </a:ext>
                  </a:extLst>
                </a:gridCol>
                <a:gridCol w="2775394">
                  <a:extLst>
                    <a:ext uri="{9D8B030D-6E8A-4147-A177-3AD203B41FA5}">
                      <a16:colId xmlns:a16="http://schemas.microsoft.com/office/drawing/2014/main" val="1634365325"/>
                    </a:ext>
                  </a:extLst>
                </a:gridCol>
              </a:tblGrid>
              <a:tr h="281242">
                <a:tc>
                  <a:txBody>
                    <a:bodyPr/>
                    <a:lstStyle/>
                    <a:p>
                      <a:r>
                        <a:rPr lang="en-US" b="1"/>
                        <a:t>Lane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Sample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008547"/>
                  </a:ext>
                </a:extLst>
              </a:tr>
              <a:tr h="281242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Molecular weight ruler (</a:t>
                      </a:r>
                      <a:r>
                        <a:rPr lang="en-US" b="1"/>
                        <a:t>MWR</a:t>
                      </a:r>
                      <a:r>
                        <a:rPr lang="en-US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996626"/>
                  </a:ext>
                </a:extLst>
              </a:tr>
              <a:tr h="281242"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Positive PCR Control </a:t>
                      </a:r>
                      <a:r>
                        <a:rPr lang="en-US"/>
                        <a:t>(</a:t>
                      </a:r>
                      <a:r>
                        <a:rPr lang="en-US" b="1"/>
                        <a:t>+</a:t>
                      </a:r>
                      <a:r>
                        <a:rPr lang="en-US"/>
                        <a:t>)</a:t>
                      </a:r>
                      <a:endParaRPr 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256305"/>
                  </a:ext>
                </a:extLst>
              </a:tr>
              <a:tr h="281242"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PCR Sample</a:t>
                      </a:r>
                      <a:r>
                        <a:rPr lang="en-US" b="1" dirty="0"/>
                        <a:t> Stater Plate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6632101"/>
                  </a:ext>
                </a:extLst>
              </a:tr>
              <a:tr h="281242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PCR Sample </a:t>
                      </a:r>
                      <a:r>
                        <a:rPr lang="en-US" b="1" dirty="0"/>
                        <a:t>Plate C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0328478"/>
                  </a:ext>
                </a:extLst>
              </a:tr>
              <a:tr h="281242"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PCR Sample </a:t>
                      </a:r>
                      <a:r>
                        <a:rPr lang="en-US" b="1" dirty="0"/>
                        <a:t>Plate D Colony 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058259"/>
                  </a:ext>
                </a:extLst>
              </a:tr>
              <a:tr h="281242"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PCR Sample </a:t>
                      </a:r>
                      <a:r>
                        <a:rPr lang="en-US" b="1" dirty="0"/>
                        <a:t>Plate D Colony 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63120"/>
                  </a:ext>
                </a:extLst>
              </a:tr>
              <a:tr h="281242">
                <a:tc>
                  <a:txBody>
                    <a:bodyPr/>
                    <a:lstStyle/>
                    <a:p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PCR Sample </a:t>
                      </a:r>
                      <a:r>
                        <a:rPr lang="en-US" b="1" dirty="0"/>
                        <a:t>Plate D Colony 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5065482"/>
                  </a:ext>
                </a:extLst>
              </a:tr>
              <a:tr h="2812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Negative PCR Control </a:t>
                      </a:r>
                      <a:r>
                        <a:rPr lang="en-US" b="0" dirty="0"/>
                        <a:t>(</a:t>
                      </a:r>
                      <a:r>
                        <a:rPr lang="en-US" sz="1100" b="1" i="0" u="none" strike="noStrike" noProof="0" dirty="0">
                          <a:latin typeface="Arial Black"/>
                        </a:rPr>
                        <a:t>–</a:t>
                      </a:r>
                      <a:r>
                        <a:rPr lang="en-US" b="0" dirty="0"/>
                        <a:t>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396769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66FDDBF0-4204-4749-A474-E2B1F9DC8BFF}"/>
              </a:ext>
            </a:extLst>
          </p:cNvPr>
          <p:cNvGrpSpPr/>
          <p:nvPr/>
        </p:nvGrpSpPr>
        <p:grpSpPr>
          <a:xfrm>
            <a:off x="230011" y="1494069"/>
            <a:ext cx="4972755" cy="3270139"/>
            <a:chOff x="230011" y="1494069"/>
            <a:chExt cx="4972755" cy="3270139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114C362-32A8-4B45-97B0-A5ED4F0F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011" y="1494069"/>
              <a:ext cx="4972755" cy="3270139"/>
            </a:xfrm>
            <a:prstGeom prst="rect">
              <a:avLst/>
            </a:prstGeom>
          </p:spPr>
        </p:pic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BF86B34-8F83-4012-B60E-3095E0D2E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525" t="75481" r="66637" b="20292"/>
            <a:stretch/>
          </p:blipFill>
          <p:spPr>
            <a:xfrm flipH="1">
              <a:off x="4026193" y="3962402"/>
              <a:ext cx="439480" cy="138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0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D74BFC-30CA-4C2B-862B-FF25071A0FF5}"/>
              </a:ext>
            </a:extLst>
          </p:cNvPr>
          <p:cNvSpPr/>
          <p:nvPr/>
        </p:nvSpPr>
        <p:spPr>
          <a:xfrm>
            <a:off x="0" y="206391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chemeClr val="dk1"/>
                </a:solidFill>
                <a:latin typeface="Arial Black"/>
                <a:sym typeface="Arial Black"/>
              </a:rPr>
              <a:t>Create!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960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2"/>
          <p:cNvSpPr txBox="1">
            <a:spLocks noGrp="1"/>
          </p:cNvSpPr>
          <p:nvPr>
            <p:ph type="title"/>
          </p:nvPr>
        </p:nvSpPr>
        <p:spPr>
          <a:xfrm>
            <a:off x="762000" y="1009650"/>
            <a:ext cx="8086774" cy="73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 Black"/>
              </a:rPr>
              <a:t>Capstone Project – Bioinformatics of Cas9 Target sites</a:t>
            </a:r>
            <a:endParaRPr lang="en-US"/>
          </a:p>
        </p:txBody>
      </p:sp>
      <p:pic>
        <p:nvPicPr>
          <p:cNvPr id="2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ACB926-E973-4C66-88A8-C4A72B7C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361" y="1899282"/>
            <a:ext cx="4796626" cy="30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9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>
            <a:spLocks noGrp="1"/>
          </p:cNvSpPr>
          <p:nvPr>
            <p:ph type="body" idx="1"/>
          </p:nvPr>
        </p:nvSpPr>
        <p:spPr>
          <a:xfrm>
            <a:off x="566575" y="996550"/>
            <a:ext cx="8357400" cy="3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/>
              <a:t>FREE Resources and Activities</a:t>
            </a:r>
            <a:endParaRPr sz="32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b="0">
                <a:solidFill>
                  <a:schemeClr val="accent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bio-rad.com/outoftheblue</a:t>
            </a:r>
            <a:r>
              <a:rPr lang="en-US" sz="2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725" y="2186250"/>
            <a:ext cx="1843291" cy="2389199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0" dir="2760000" algn="bl" rotWithShape="0">
              <a:srgbClr val="666666">
                <a:alpha val="50000"/>
              </a:srgbClr>
            </a:outerShdw>
          </a:effectLst>
        </p:spPr>
      </p:pic>
      <p:pic>
        <p:nvPicPr>
          <p:cNvPr id="219" name="Google Shape;219;p24">
            <a:hlinkClick r:id="rId3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8819" y="2188353"/>
            <a:ext cx="1842455" cy="23850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0" dir="2760000" algn="bl" rotWithShape="0">
              <a:srgbClr val="666666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>
            <a:spLocks noGrp="1"/>
          </p:cNvSpPr>
          <p:nvPr>
            <p:ph type="body" idx="1"/>
          </p:nvPr>
        </p:nvSpPr>
        <p:spPr>
          <a:xfrm>
            <a:off x="566575" y="996550"/>
            <a:ext cx="8357400" cy="4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/>
              <a:t>FREE Resources and Activities</a:t>
            </a:r>
            <a:endParaRPr sz="3200" b="0"/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b="0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bio-rad.com/teachcrispr</a:t>
            </a:r>
            <a:endParaRPr sz="2800" b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015" y="2097110"/>
            <a:ext cx="4089572" cy="2368651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0" dir="2760000" algn="bl" rotWithShape="0">
              <a:srgbClr val="666666">
                <a:alpha val="50000"/>
              </a:srgbClr>
            </a:outerShdw>
          </a:effectLst>
        </p:spPr>
      </p:pic>
      <p:pic>
        <p:nvPicPr>
          <p:cNvPr id="226" name="Google Shape;226;p25">
            <a:hlinkClick r:id="rId3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5279" y="2557837"/>
            <a:ext cx="1845043" cy="19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>
            <a:hlinkClick r:id="rId3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950" y="2097100"/>
            <a:ext cx="3322619" cy="27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566575" y="996550"/>
            <a:ext cx="8357400" cy="4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/>
              <a:t>FREE Lab Technique Videos</a:t>
            </a:r>
            <a:endParaRPr sz="3200" b="0"/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b="0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bio-rad.com/explorervideos</a:t>
            </a:r>
            <a:endParaRPr sz="28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3271187" y="4442391"/>
            <a:ext cx="2672063" cy="33943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4198" y="2110995"/>
            <a:ext cx="2795610" cy="2861787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0" dir="2760000" algn="bl" rotWithShape="0">
              <a:srgbClr val="666666">
                <a:alpha val="50000"/>
              </a:srgbClr>
            </a:outerShdw>
          </a:effectLst>
        </p:spPr>
      </p:pic>
      <p:pic>
        <p:nvPicPr>
          <p:cNvPr id="235" name="Google Shape;235;p26">
            <a:hlinkClick r:id="rId3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5144" y="2878977"/>
            <a:ext cx="466322" cy="6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>
            <a:hlinkClick r:id="rId3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8872" y="2916521"/>
            <a:ext cx="1956721" cy="195677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6">
            <a:hlinkClick r:id="rId3"/>
          </p:cNvPr>
          <p:cNvSpPr/>
          <p:nvPr/>
        </p:nvSpPr>
        <p:spPr>
          <a:xfrm>
            <a:off x="5561847" y="2114352"/>
            <a:ext cx="407904" cy="173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04D3A-B9FD-4150-A0C4-DDE7AD9B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DNA Staining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969B7-DCAF-4846-8786-144449B9FC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D052F2-A112-43C0-8DD9-176229108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7" y="2053660"/>
            <a:ext cx="652731" cy="99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1A55E64-DDB8-42F7-AA22-E4BBE2C01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82" y="1904650"/>
            <a:ext cx="1441419" cy="14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0519DA-3382-4BAF-BF32-93000330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544517"/>
            <a:ext cx="23812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23E6BDCD-83C2-49A4-8B92-8E8DB05A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819" y="3628196"/>
            <a:ext cx="23907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DDCA8-5CFE-4C38-80B7-9E1ABCCD12BB}"/>
              </a:ext>
            </a:extLst>
          </p:cNvPr>
          <p:cNvSpPr txBox="1"/>
          <p:nvPr/>
        </p:nvSpPr>
        <p:spPr>
          <a:xfrm>
            <a:off x="725385" y="1755890"/>
            <a:ext cx="2084522" cy="15901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 dirty="0" err="1"/>
              <a:t>UView</a:t>
            </a:r>
            <a:endParaRPr lang="en-US" sz="1800" b="1" baseline="30000" dirty="0" err="1"/>
          </a:p>
          <a:p>
            <a:endParaRPr lang="en-US" b="1" baseline="30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Nontoxic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Loading dye + Stain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 with 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Instant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sensitive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E1853E-A310-4F76-96AE-658FC245B6AB}"/>
              </a:ext>
            </a:extLst>
          </p:cNvPr>
          <p:cNvSpPr txBox="1"/>
          <p:nvPr/>
        </p:nvSpPr>
        <p:spPr>
          <a:xfrm>
            <a:off x="5002806" y="1755890"/>
            <a:ext cx="2323068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Fast Blast</a:t>
            </a:r>
            <a:endParaRPr lang="en-US" sz="1800" b="1" baseline="30000"/>
          </a:p>
          <a:p>
            <a:endParaRPr lang="en-US" b="1" baseline="30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Nontoxic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Stain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Requires wait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(5 min – overnight)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 UV needed (visible)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Less sensitive</a:t>
            </a:r>
          </a:p>
        </p:txBody>
      </p:sp>
    </p:spTree>
    <p:extLst>
      <p:ext uri="{BB962C8B-B14F-4D97-AF65-F5344CB8AC3E}">
        <p14:creationId xmlns:p14="http://schemas.microsoft.com/office/powerpoint/2010/main" val="263956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>
            <a:spLocks noGrp="1"/>
          </p:cNvSpPr>
          <p:nvPr>
            <p:ph type="body" idx="1"/>
          </p:nvPr>
        </p:nvSpPr>
        <p:spPr>
          <a:xfrm>
            <a:off x="368668" y="4365353"/>
            <a:ext cx="6423010" cy="72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Discounted bundles available w/ both kits and/or with electrophoresis reagents</a:t>
            </a:r>
            <a:endParaRPr sz="2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40;p53">
            <a:extLst>
              <a:ext uri="{FF2B5EF4-FFF2-40B4-BE49-F238E27FC236}">
                <a16:creationId xmlns:a16="http://schemas.microsoft.com/office/drawing/2014/main" id="{CA663FCB-C44E-4D92-B0AF-3A35E3CA5999}"/>
              </a:ext>
            </a:extLst>
          </p:cNvPr>
          <p:cNvSpPr txBox="1">
            <a:spLocks/>
          </p:cNvSpPr>
          <p:nvPr/>
        </p:nvSpPr>
        <p:spPr>
          <a:xfrm>
            <a:off x="762000" y="1009649"/>
            <a:ext cx="8086774" cy="1019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Arial Black"/>
              </a:rPr>
              <a:t>Ordering Information   </a:t>
            </a:r>
            <a:r>
              <a:rPr lang="en-US" sz="2400" dirty="0">
                <a:solidFill>
                  <a:schemeClr val="accent2"/>
                </a:solidFill>
              </a:rPr>
              <a:t>bio-rad.com/</a:t>
            </a:r>
            <a:r>
              <a:rPr lang="en-US" sz="2400" dirty="0" err="1">
                <a:solidFill>
                  <a:schemeClr val="accent2"/>
                </a:solidFill>
              </a:rPr>
              <a:t>outoftheblue</a:t>
            </a:r>
            <a:endParaRPr lang="en-US" sz="2400" dirty="0">
              <a:solidFill>
                <a:schemeClr val="accent2"/>
              </a:solidFill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A24355-0B5A-4CAE-B5B4-9DB8B2EC6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314" y="1519372"/>
            <a:ext cx="2098364" cy="1190174"/>
          </a:xfrm>
          <a:prstGeom prst="rect">
            <a:avLst/>
          </a:prstGeom>
        </p:spPr>
      </p:pic>
      <p:pic>
        <p:nvPicPr>
          <p:cNvPr id="10" name="Picture 4" descr="A bottle of items on a table&#10;&#10;Description automatically generated">
            <a:extLst>
              <a:ext uri="{FF2B5EF4-FFF2-40B4-BE49-F238E27FC236}">
                <a16:creationId xmlns:a16="http://schemas.microsoft.com/office/drawing/2014/main" id="{2E9DDA1D-FBED-46A7-9F98-352369794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4" b="10224"/>
          <a:stretch/>
        </p:blipFill>
        <p:spPr>
          <a:xfrm>
            <a:off x="6791678" y="3063901"/>
            <a:ext cx="1833041" cy="1079752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B1B5D1BB-89C5-4AF7-AFA5-CEE6B6667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379607"/>
              </p:ext>
            </p:extLst>
          </p:nvPr>
        </p:nvGraphicFramePr>
        <p:xfrm>
          <a:off x="444499" y="1564732"/>
          <a:ext cx="5854415" cy="290427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34583">
                  <a:extLst>
                    <a:ext uri="{9D8B030D-6E8A-4147-A177-3AD203B41FA5}">
                      <a16:colId xmlns:a16="http://schemas.microsoft.com/office/drawing/2014/main" val="899949797"/>
                    </a:ext>
                  </a:extLst>
                </a:gridCol>
                <a:gridCol w="1392620">
                  <a:extLst>
                    <a:ext uri="{9D8B030D-6E8A-4147-A177-3AD203B41FA5}">
                      <a16:colId xmlns:a16="http://schemas.microsoft.com/office/drawing/2014/main" val="4203599808"/>
                    </a:ext>
                  </a:extLst>
                </a:gridCol>
                <a:gridCol w="2198044">
                  <a:extLst>
                    <a:ext uri="{9D8B030D-6E8A-4147-A177-3AD203B41FA5}">
                      <a16:colId xmlns:a16="http://schemas.microsoft.com/office/drawing/2014/main" val="454482937"/>
                    </a:ext>
                  </a:extLst>
                </a:gridCol>
                <a:gridCol w="729168">
                  <a:extLst>
                    <a:ext uri="{9D8B030D-6E8A-4147-A177-3AD203B41FA5}">
                      <a16:colId xmlns:a16="http://schemas.microsoft.com/office/drawing/2014/main" val="4128502228"/>
                    </a:ext>
                  </a:extLst>
                </a:gridCol>
              </a:tblGrid>
              <a:tr h="373401">
                <a:tc>
                  <a:txBody>
                    <a:bodyPr/>
                    <a:lstStyle/>
                    <a:p>
                      <a:pPr algn="l"/>
                      <a:r>
                        <a:rPr lang="en-US" sz="1600" i="1"/>
                        <a:t>Item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1"/>
                        <a:t>SKU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1"/>
                        <a:t>Contents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1"/>
                        <a:t>Price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517010"/>
                  </a:ext>
                </a:extLst>
              </a:tr>
              <a:tr h="470811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Out of the Blue </a:t>
                      </a:r>
                    </a:p>
                    <a:p>
                      <a:pPr lvl="0" algn="l">
                        <a:buNone/>
                      </a:pPr>
                      <a:r>
                        <a:rPr lang="en-US" b="1"/>
                        <a:t>CRISPR Kit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12012608EDU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reagents, growth media, plastics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$235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226280"/>
                  </a:ext>
                </a:extLst>
              </a:tr>
              <a:tr h="470811"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Out of the Blue </a:t>
                      </a:r>
                    </a:p>
                    <a:p>
                      <a:pPr lvl="0" algn="l">
                        <a:buNone/>
                      </a:pPr>
                      <a:r>
                        <a:rPr lang="en-US" b="1"/>
                        <a:t>CRISPR Refill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12012620EDU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reagents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$199</a:t>
                      </a:r>
                    </a:p>
                    <a:p>
                      <a:pPr lvl="0" algn="l"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598807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Out of the Blue Genotyping Extension Kit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12012607EDU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reagents, plastics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$199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841357"/>
                  </a:ext>
                </a:extLst>
              </a:tr>
              <a:tr h="76303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/>
                        <a:t>Out of the Blue Genotyping Refill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/>
                        <a:t>12012708EDU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/>
                        <a:t>reagents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dirty="0"/>
                        <a:t>$169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416208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"/>
          <p:cNvSpPr txBox="1"/>
          <p:nvPr/>
        </p:nvSpPr>
        <p:spPr>
          <a:xfrm>
            <a:off x="762000" y="1600200"/>
            <a:ext cx="3419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57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1" name="Google Shape;371;p40"/>
          <p:cNvSpPr txBox="1">
            <a:spLocks noGrp="1"/>
          </p:cNvSpPr>
          <p:nvPr>
            <p:ph type="title"/>
          </p:nvPr>
        </p:nvSpPr>
        <p:spPr>
          <a:xfrm>
            <a:off x="772750" y="1028700"/>
            <a:ext cx="3981600" cy="354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/>
              <a:t>Bacterial Adaptive Immunity</a:t>
            </a:r>
            <a:endParaRPr sz="3000" b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b="0">
                <a:latin typeface="Arial"/>
                <a:ea typeface="Arial"/>
                <a:cs typeface="Arial"/>
                <a:sym typeface="Arial"/>
              </a:rPr>
              <a:t>Learn, Monitor, and Defend</a:t>
            </a:r>
            <a:endParaRPr sz="3000" b="0"/>
          </a:p>
        </p:txBody>
      </p:sp>
      <p:pic>
        <p:nvPicPr>
          <p:cNvPr id="372" name="Google Shape;3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329" y="1028700"/>
            <a:ext cx="3665822" cy="36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474900" y="786323"/>
            <a:ext cx="4668600" cy="3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Remember: many Bio-Rad products are discounted for K-12 and undergrad classes!</a:t>
            </a:r>
            <a:endParaRPr lang="en-US" sz="2400" b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-US" sz="24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free resources:</a:t>
            </a:r>
            <a:endParaRPr sz="2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</a:pPr>
            <a:r>
              <a:rPr lang="en-US" sz="2400" b="0" dirty="0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bio-rad.com/classroomresources</a:t>
            </a:r>
            <a:endParaRPr lang="en-US" sz="2400" b="0" dirty="0">
              <a:solidFill>
                <a:schemeClr val="hlink"/>
              </a:solidFill>
              <a:latin typeface="Arial"/>
              <a:ea typeface="Arial"/>
              <a:cs typeface="Arial"/>
            </a:endParaRPr>
          </a:p>
          <a:p>
            <a:pPr marL="0" indent="0">
              <a:spcBef>
                <a:spcPts val="0"/>
              </a:spcBef>
            </a:pPr>
            <a:endParaRPr lang="en-US" sz="2400" b="0" dirty="0">
              <a:solidFill>
                <a:schemeClr val="hlink"/>
              </a:solidFill>
              <a:uFill>
                <a:noFill/>
              </a:uFill>
              <a:latin typeface="Arial"/>
              <a:ea typeface="Arial"/>
              <a:cs typeface="Arial"/>
            </a:endParaRPr>
          </a:p>
          <a:p>
            <a:pPr marL="0" indent="0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uFill>
                  <a:noFill/>
                </a:uFill>
                <a:latin typeface="Arial"/>
                <a:cs typeface="Arial"/>
              </a:rPr>
              <a:t>For help visit</a:t>
            </a:r>
            <a:br>
              <a:rPr lang="en-US" sz="2400" b="0" dirty="0">
                <a:solidFill>
                  <a:srgbClr val="000000"/>
                </a:solidFill>
                <a:uFill>
                  <a:noFill/>
                </a:uFill>
                <a:latin typeface="Arial"/>
                <a:cs typeface="Arial"/>
              </a:rPr>
            </a:br>
            <a:r>
              <a:rPr lang="en-US" sz="2400" b="0" dirty="0">
                <a:solidFill>
                  <a:srgbClr val="000000"/>
                </a:solidFill>
                <a:uFill>
                  <a:noFill/>
                </a:uFill>
                <a:latin typeface="Arial"/>
                <a:cs typeface="Arial"/>
                <a:hlinkClick r:id="rId4"/>
              </a:rPr>
              <a:t>bio-rad.com/explorerhelp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0"/>
              </a:spcBef>
            </a:pPr>
            <a:endParaRPr lang="en-US" sz="2400" b="0" dirty="0">
              <a:latin typeface="Arial"/>
              <a:cs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>
                <a:latin typeface="Arial"/>
                <a:ea typeface="Arial"/>
                <a:cs typeface="Arial"/>
                <a:sym typeface="Arial"/>
              </a:rPr>
              <a:t>Thank you!</a:t>
            </a:r>
            <a:endParaRPr sz="2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3" name="Google Shape;263;p29"/>
          <p:cNvGrpSpPr/>
          <p:nvPr/>
        </p:nvGrpSpPr>
        <p:grpSpPr>
          <a:xfrm>
            <a:off x="5268217" y="686617"/>
            <a:ext cx="3875575" cy="3634735"/>
            <a:chOff x="5480951" y="1544082"/>
            <a:chExt cx="3413100" cy="3201563"/>
          </a:xfrm>
        </p:grpSpPr>
        <p:pic>
          <p:nvPicPr>
            <p:cNvPr id="264" name="Google Shape;264;p29"/>
            <p:cNvPicPr preferRelativeResize="0"/>
            <p:nvPr/>
          </p:nvPicPr>
          <p:blipFill rotWithShape="1">
            <a:blip r:embed="rId5">
              <a:alphaModFix/>
            </a:blip>
            <a:srcRect t="18743" r="6829" b="15695"/>
            <a:stretch/>
          </p:blipFill>
          <p:spPr>
            <a:xfrm>
              <a:off x="5480951" y="1544082"/>
              <a:ext cx="3413012" cy="3019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29"/>
            <p:cNvSpPr/>
            <p:nvPr/>
          </p:nvSpPr>
          <p:spPr>
            <a:xfrm>
              <a:off x="5480952" y="3975546"/>
              <a:ext cx="3413100" cy="7701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9"/>
          <p:cNvSpPr txBox="1"/>
          <p:nvPr/>
        </p:nvSpPr>
        <p:spPr>
          <a:xfrm>
            <a:off x="5143591" y="4008489"/>
            <a:ext cx="40002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"/>
          <p:cNvSpPr txBox="1"/>
          <p:nvPr/>
        </p:nvSpPr>
        <p:spPr>
          <a:xfrm>
            <a:off x="762000" y="1600200"/>
            <a:ext cx="3419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57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9" name="Google Shape;379;p41"/>
          <p:cNvSpPr txBox="1">
            <a:spLocks noGrp="1"/>
          </p:cNvSpPr>
          <p:nvPr>
            <p:ph type="title"/>
          </p:nvPr>
        </p:nvSpPr>
        <p:spPr>
          <a:xfrm>
            <a:off x="772750" y="1028700"/>
            <a:ext cx="3981600" cy="354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dirty="0"/>
              <a:t>Bacterial Adaptive Immunity</a:t>
            </a:r>
            <a:endParaRPr sz="3000" b="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b="0" dirty="0">
                <a:latin typeface="Arial"/>
                <a:ea typeface="Arial"/>
                <a:cs typeface="Arial"/>
                <a:sym typeface="Arial"/>
              </a:rPr>
              <a:t>Learn, Monitor, and Defend</a:t>
            </a:r>
            <a:endParaRPr sz="3000" b="0" dirty="0"/>
          </a:p>
        </p:txBody>
      </p:sp>
      <p:pic>
        <p:nvPicPr>
          <p:cNvPr id="380" name="Google Shape;3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308" y="1028701"/>
            <a:ext cx="3572641" cy="360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092" y="971544"/>
            <a:ext cx="5258525" cy="380732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2"/>
          <p:cNvSpPr txBox="1"/>
          <p:nvPr/>
        </p:nvSpPr>
        <p:spPr>
          <a:xfrm>
            <a:off x="1172225" y="3512575"/>
            <a:ext cx="14472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chemeClr val="dk1"/>
                </a:solidFill>
              </a:rPr>
              <a:t>20 nucleotide sequence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2"/>
          <p:cNvSpPr/>
          <p:nvPr/>
        </p:nvSpPr>
        <p:spPr>
          <a:xfrm>
            <a:off x="6605975" y="3201275"/>
            <a:ext cx="423300" cy="1033200"/>
          </a:xfrm>
          <a:prstGeom prst="rightBrace">
            <a:avLst>
              <a:gd name="adj1" fmla="val 18557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2"/>
          <p:cNvSpPr txBox="1">
            <a:spLocks noGrp="1"/>
          </p:cNvSpPr>
          <p:nvPr>
            <p:ph type="body" idx="1"/>
          </p:nvPr>
        </p:nvSpPr>
        <p:spPr>
          <a:xfrm>
            <a:off x="7038976" y="3460700"/>
            <a:ext cx="1758000" cy="74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Single guide RNA</a:t>
            </a:r>
            <a:endParaRPr/>
          </a:p>
        </p:txBody>
      </p:sp>
      <p:sp>
        <p:nvSpPr>
          <p:cNvPr id="390" name="Google Shape;390;p42"/>
          <p:cNvSpPr txBox="1">
            <a:spLocks noGrp="1"/>
          </p:cNvSpPr>
          <p:nvPr>
            <p:ph type="body" idx="3"/>
          </p:nvPr>
        </p:nvSpPr>
        <p:spPr>
          <a:xfrm>
            <a:off x="5457899" y="1688022"/>
            <a:ext cx="714300" cy="531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PAM</a:t>
            </a:r>
            <a:endParaRPr/>
          </a:p>
        </p:txBody>
      </p:sp>
      <p:cxnSp>
        <p:nvCxnSpPr>
          <p:cNvPr id="391" name="Google Shape;391;p42"/>
          <p:cNvCxnSpPr/>
          <p:nvPr/>
        </p:nvCxnSpPr>
        <p:spPr>
          <a:xfrm flipH="1">
            <a:off x="5400600" y="2124075"/>
            <a:ext cx="200100" cy="419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2" name="Google Shape;392;p42"/>
          <p:cNvCxnSpPr/>
          <p:nvPr/>
        </p:nvCxnSpPr>
        <p:spPr>
          <a:xfrm flipH="1">
            <a:off x="2448000" y="3062875"/>
            <a:ext cx="714300" cy="504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Promotional Presentation">
  <a:themeElements>
    <a:clrScheme name="Custom 2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AAD412"/>
      </a:accent1>
      <a:accent2>
        <a:srgbClr val="E36C09"/>
      </a:accent2>
      <a:accent3>
        <a:srgbClr val="FF3300"/>
      </a:accent3>
      <a:accent4>
        <a:srgbClr val="00CCFF"/>
      </a:accent4>
      <a:accent5>
        <a:srgbClr val="B2B2B2"/>
      </a:accent5>
      <a:accent6>
        <a:srgbClr val="9933FF"/>
      </a:accent6>
      <a:hlink>
        <a:srgbClr val="E36C09"/>
      </a:hlink>
      <a:folHlink>
        <a:srgbClr val="548D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622A1955C5C941A4D8067D05612462" ma:contentTypeVersion="12" ma:contentTypeDescription="Create a new document." ma:contentTypeScope="" ma:versionID="233fb14bd3d8b7a7c849d16373410728">
  <xsd:schema xmlns:xsd="http://www.w3.org/2001/XMLSchema" xmlns:xs="http://www.w3.org/2001/XMLSchema" xmlns:p="http://schemas.microsoft.com/office/2006/metadata/properties" xmlns:ns2="44a6adae-710a-497a-97c4-0257354cdd3a" xmlns:ns3="c40de90d-4278-400a-af15-1293ad0d11ce" targetNamespace="http://schemas.microsoft.com/office/2006/metadata/properties" ma:root="true" ma:fieldsID="fcf778b03300263626172bc05057baf9" ns2:_="" ns3:_="">
    <xsd:import namespace="44a6adae-710a-497a-97c4-0257354cdd3a"/>
    <xsd:import namespace="c40de90d-4278-400a-af15-1293ad0d11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6adae-710a-497a-97c4-0257354cd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de90d-4278-400a-af15-1293ad0d1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5E2FAD-8FDB-4869-B171-E4D68316E274}"/>
</file>

<file path=customXml/itemProps2.xml><?xml version="1.0" encoding="utf-8"?>
<ds:datastoreItem xmlns:ds="http://schemas.openxmlformats.org/officeDocument/2006/customXml" ds:itemID="{A3420A04-A598-4F53-8151-76F085B28532}"/>
</file>

<file path=customXml/itemProps3.xml><?xml version="1.0" encoding="utf-8"?>
<ds:datastoreItem xmlns:ds="http://schemas.openxmlformats.org/officeDocument/2006/customXml" ds:itemID="{FF2FE5AD-7527-48D4-9383-54C76808EEE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795</Words>
  <Application>Microsoft Office PowerPoint</Application>
  <PresentationFormat>On-screen Show (16:9)</PresentationFormat>
  <Paragraphs>325</Paragraphs>
  <Slides>70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Helvetica Neue Light</vt:lpstr>
      <vt:lpstr>Arial</vt:lpstr>
      <vt:lpstr>Arial Black</vt:lpstr>
      <vt:lpstr>Arial Narrow</vt:lpstr>
      <vt:lpstr>Noto Sans Symbols</vt:lpstr>
      <vt:lpstr>Times</vt:lpstr>
      <vt:lpstr>Calibri</vt:lpstr>
      <vt:lpstr>Promotional Presentation</vt:lpstr>
      <vt:lpstr>New Kits to Teach CRISPR: Both Hands-On and Online  explorer.bio-rad.com | explorer@bio-rad.com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Bacterial Adaptive Immunity Learn, Monitor, and Defend</vt:lpstr>
      <vt:lpstr>Bacterial Adaptive Immunity Learn, Monitor, and Defend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— Mathematical Modeling </vt:lpstr>
      <vt:lpstr>Activity — Mathematical Modeling </vt:lpstr>
      <vt:lpstr>PowerPoint Presentation</vt:lpstr>
      <vt:lpstr>CRISPR-Cas9 Cut and Repair </vt:lpstr>
      <vt:lpstr>CRISPR-Cas9 Gene Editing</vt:lpstr>
      <vt:lpstr>CRISPR-Cas9 Gene Editing</vt:lpstr>
      <vt:lpstr>CRISPR-Cas9 Gene Editing</vt:lpstr>
      <vt:lpstr>CRISPR-Cas9 Gene Editing</vt:lpstr>
      <vt:lpstr>CRISPR-Cas9 Gene Editing</vt:lpstr>
      <vt:lpstr>PowerPoint Presentation</vt:lpstr>
      <vt:lpstr>CRISPR-Cas9 Gene Editing</vt:lpstr>
      <vt:lpstr>CRISPR-Cas9 Gene Editing</vt:lpstr>
      <vt:lpstr>CRISPR-Cas9 Gene Editing</vt:lpstr>
      <vt:lpstr>CRISPR-Cas9 Gene Editing</vt:lpstr>
      <vt:lpstr>CRISPR-Cas9 Gene Editing</vt:lpstr>
      <vt:lpstr>CRISPR-Cas9 Gene Editing</vt:lpstr>
      <vt:lpstr>CRISPR-Cas9 Gene Editing</vt:lpstr>
      <vt:lpstr>CRISPR-Cas9 Gene Editing</vt:lpstr>
      <vt:lpstr>PowerPoint Presentation</vt:lpstr>
      <vt:lpstr>Cas9 expression</vt:lpstr>
      <vt:lpstr>Arabinose Control of Repair Machinery </vt:lpstr>
      <vt:lpstr>Arabinose Control of Repair Machinery </vt:lpstr>
      <vt:lpstr>Arabinose Control of Repair Machinery </vt:lpstr>
      <vt:lpstr>Available Plasmids</vt:lpstr>
      <vt:lpstr>Available Plasmids</vt:lpstr>
      <vt:lpstr>Available Plasmids</vt:lpstr>
      <vt:lpstr>PowerPoint Presentation</vt:lpstr>
      <vt:lpstr>Anticipated Results?</vt:lpstr>
      <vt:lpstr>Example Results</vt:lpstr>
      <vt:lpstr>Example Results</vt:lpstr>
      <vt:lpstr>Example Results</vt:lpstr>
      <vt:lpstr>Example Results</vt:lpstr>
      <vt:lpstr>Gene-Edited Hornless Cattle and Genotyping</vt:lpstr>
      <vt:lpstr>PowerPoint Presentation</vt:lpstr>
      <vt:lpstr>Explaining Results </vt:lpstr>
      <vt:lpstr>Out of the Blue Genotyping Extension</vt:lpstr>
      <vt:lpstr>PCR Primers</vt:lpstr>
      <vt:lpstr>PCR Primer Set 1 – amplifies unmodified lacZ</vt:lpstr>
      <vt:lpstr>PCR Primer Set 2 – amplifies edited lacZ</vt:lpstr>
      <vt:lpstr>PCR Primer Set 3 – amplifies control DNA</vt:lpstr>
      <vt:lpstr>PowerPoint Presentation</vt:lpstr>
      <vt:lpstr>PowerPoint Presentation</vt:lpstr>
      <vt:lpstr>Capstone Project – Bioinformatics of Cas9 Target sites</vt:lpstr>
      <vt:lpstr>PowerPoint Presentation</vt:lpstr>
      <vt:lpstr>PowerPoint Presentation</vt:lpstr>
      <vt:lpstr>PowerPoint Presentation</vt:lpstr>
      <vt:lpstr>DNA Staining Options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2020-10-26T17:05:48Z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0x01010064622A1955C5C941A4D8067D05612462</vt:lpwstr>
  </property>
</Properties>
</file>