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9" r:id="rId2"/>
    <p:sldId id="281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7" r:id="rId17"/>
    <p:sldId id="298" r:id="rId18"/>
    <p:sldId id="299" r:id="rId19"/>
    <p:sldId id="296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33CC"/>
    <a:srgbClr val="FF0000"/>
    <a:srgbClr val="FFFF00"/>
    <a:srgbClr val="079500"/>
    <a:srgbClr val="077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36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944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D32BAC-A1A1-46FA-BDA9-57AF2BA393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91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443E15-8DA2-494A-B3EB-49B8B879DD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61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183CC-AA9D-4860-ADAF-C1B86098A191}" type="slidenum">
              <a:rPr lang="en-US"/>
              <a:pPr/>
              <a:t>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295400"/>
            <a:ext cx="7772400" cy="1143000"/>
          </a:xfrm>
        </p:spPr>
        <p:txBody>
          <a:bodyPr/>
          <a:lstStyle>
            <a:lvl1pPr algn="r"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133600"/>
            <a:ext cx="7772400" cy="457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 b="1">
                <a:solidFill>
                  <a:srgbClr val="0795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048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048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33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6934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371600"/>
            <a:ext cx="7772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7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7645400" y="266700"/>
            <a:ext cx="107950" cy="825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16864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86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366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6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0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78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314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6511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693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838200" y="6400800"/>
            <a:ext cx="401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762000" y="6400800"/>
            <a:ext cx="5486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2"/>
                </a:solidFill>
              </a:rPr>
              <a:t>Biotechnology Explorer</a:t>
            </a:r>
            <a:r>
              <a:rPr lang="en-US" sz="1200">
                <a:solidFill>
                  <a:schemeClr val="bg2"/>
                </a:solidFill>
                <a:cs typeface="Arial" pitchFamily="34" charset="0"/>
              </a:rPr>
              <a:t>™</a:t>
            </a:r>
            <a:r>
              <a:rPr lang="en-US" sz="1200">
                <a:solidFill>
                  <a:schemeClr val="bg2"/>
                </a:solidFill>
              </a:rPr>
              <a:t> |   explorer.bio-rad.com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8001000" y="457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8077200" y="533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228600" y="6407150"/>
            <a:ext cx="369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591156B3-8C03-4572-B905-D178580B26D8}" type="slidenum">
              <a:rPr lang="en-US" sz="1200">
                <a:solidFill>
                  <a:schemeClr val="bg2"/>
                </a:solidFill>
              </a:rPr>
              <a:pPr/>
              <a:t>‹#›</a:t>
            </a:fld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795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028700"/>
            <a:ext cx="7772400" cy="1409700"/>
          </a:xfrm>
        </p:spPr>
        <p:txBody>
          <a:bodyPr/>
          <a:lstStyle/>
          <a:p>
            <a:pPr eaLnBrk="0" hangingPunct="0"/>
            <a:r>
              <a:rPr lang="en-US" sz="2000" dirty="0">
                <a:solidFill>
                  <a:srgbClr val="FF9900"/>
                </a:solidFill>
              </a:rPr>
              <a:t>Finding Funds for Biotechnology Studies</a:t>
            </a:r>
            <a:br>
              <a:rPr lang="en-US" sz="2000" dirty="0">
                <a:solidFill>
                  <a:srgbClr val="FF9900"/>
                </a:solidFill>
              </a:rPr>
            </a:br>
            <a:r>
              <a:rPr lang="en-US" sz="2000" dirty="0">
                <a:solidFill>
                  <a:srgbClr val="FF9900"/>
                </a:solidFill>
              </a:rPr>
              <a:t>Grant Writing Workshop </a:t>
            </a:r>
            <a:endParaRPr lang="en-US" sz="900" i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/>
              <a:t>Bio-Rad Biotechnology </a:t>
            </a:r>
            <a:r>
              <a:rPr lang="en-US" sz="1800" dirty="0" smtClean="0"/>
              <a:t>Explorer™ Program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3152437"/>
            <a:ext cx="4505325" cy="270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Arial" pitchFamily="34" charset="0"/>
              </a:rPr>
              <a:t>Identifying what you need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Scaling model:  “ Demo to Deluxe </a:t>
            </a:r>
            <a:r>
              <a:rPr lang="en-US" dirty="0" smtClean="0"/>
              <a:t>”</a:t>
            </a:r>
            <a:endParaRPr lang="en-US" dirty="0"/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Arial" pitchFamily="34" charset="0"/>
              </a:rPr>
              <a:t>Partnerships/</a:t>
            </a:r>
            <a:r>
              <a:rPr lang="en-US" b="1" dirty="0" err="1">
                <a:latin typeface="Arial" pitchFamily="34" charset="0"/>
              </a:rPr>
              <a:t>collaboratives</a:t>
            </a:r>
            <a:endParaRPr lang="en-US" b="1" dirty="0">
              <a:latin typeface="Arial" pitchFamily="34" charset="0"/>
            </a:endParaRP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Colleges &amp; University (incl. CC)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Business &amp; industry (incl. small business)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Service &amp; Non-profit Organizations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Other schools / district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Parents &amp; community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Your Program (Vision)</a:t>
            </a:r>
          </a:p>
        </p:txBody>
      </p:sp>
      <p:pic>
        <p:nvPicPr>
          <p:cNvPr id="5" name="Picture 4" descr="lse_bio_instru_start_p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09900"/>
            <a:ext cx="3048000" cy="195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se_dna_electro_class_labse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43100"/>
            <a:ext cx="1981200" cy="12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Pj043727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34025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989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sz="2000" b="1" dirty="0"/>
              <a:t>GENERAL INFORMATION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sz="2000" b="1" dirty="0"/>
              <a:t>Sources of Information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/>
              <a:t>School Accountability Reports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/>
              <a:t>District Reports 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/>
              <a:t>School </a:t>
            </a:r>
            <a:r>
              <a:rPr lang="en-US" dirty="0"/>
              <a:t>Plan 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/>
              <a:t>WASC</a:t>
            </a:r>
            <a:endParaRPr lang="en-US" dirty="0"/>
          </a:p>
          <a:p>
            <a:pPr lvl="1" eaLnBrk="1" hangingPunct="1">
              <a:spcBef>
                <a:spcPts val="0"/>
              </a:spcBef>
            </a:pPr>
            <a:r>
              <a:rPr lang="en-US" dirty="0"/>
              <a:t>National/State Assessments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/>
              <a:t>Counselors, Public Affairs Officers,</a:t>
            </a:r>
          </a:p>
          <a:p>
            <a:pPr lvl="1" eaLnBrk="1" hangingPunct="1">
              <a:spcBef>
                <a:spcPts val="0"/>
              </a:spcBef>
              <a:buFontTx/>
              <a:buNone/>
            </a:pPr>
            <a:r>
              <a:rPr lang="en-US" dirty="0"/>
              <a:t>   Assessment Coordinators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Proposal</a:t>
            </a:r>
          </a:p>
        </p:txBody>
      </p:sp>
      <p:pic>
        <p:nvPicPr>
          <p:cNvPr id="4" name="Picture 6" descr="MPj043727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550545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1943099"/>
            <a:ext cx="3409950" cy="272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06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b="1" dirty="0">
                <a:latin typeface="Arial" pitchFamily="34" charset="0"/>
              </a:rPr>
              <a:t>PROPOSAL OUTLINE </a:t>
            </a:r>
            <a:r>
              <a:rPr lang="en-US" sz="2000" b="1" dirty="0">
                <a:latin typeface="Arial" pitchFamily="34" charset="0"/>
              </a:rPr>
              <a:t>- </a:t>
            </a:r>
            <a:r>
              <a:rPr lang="en-US" sz="2000" b="1" i="1" dirty="0">
                <a:solidFill>
                  <a:srgbClr val="FF6600"/>
                </a:solidFill>
                <a:latin typeface="Arial" pitchFamily="34" charset="0"/>
              </a:rPr>
              <a:t>Sample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200" dirty="0"/>
              <a:t>Need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200" dirty="0"/>
              <a:t>Abstract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200" dirty="0"/>
              <a:t>Description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200" dirty="0"/>
              <a:t>Evaluation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200" dirty="0"/>
              <a:t>Budget &amp; Justification – </a:t>
            </a:r>
            <a:r>
              <a:rPr lang="en-US" sz="2200" i="1" dirty="0">
                <a:solidFill>
                  <a:srgbClr val="FF6600"/>
                </a:solidFill>
              </a:rPr>
              <a:t>Sample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200" dirty="0"/>
              <a:t>Letter of support - </a:t>
            </a:r>
            <a:r>
              <a:rPr lang="en-US" sz="2200" i="1" dirty="0">
                <a:solidFill>
                  <a:srgbClr val="FF6600"/>
                </a:solidFill>
              </a:rPr>
              <a:t>Sample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Proposal  -  cont’d</a:t>
            </a:r>
          </a:p>
        </p:txBody>
      </p:sp>
      <p:pic>
        <p:nvPicPr>
          <p:cNvPr id="4" name="Picture 4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2" y="1323975"/>
            <a:ext cx="3457575" cy="45262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563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800"/>
              </a:spcAft>
              <a:buFontTx/>
              <a:buNone/>
            </a:pPr>
            <a:r>
              <a:rPr lang="en-US" sz="3200" b="1" dirty="0" smtClean="0">
                <a:latin typeface="Arial" pitchFamily="34" charset="0"/>
              </a:rPr>
              <a:t>ABSTRACT</a:t>
            </a:r>
            <a:endParaRPr lang="en-US" sz="1400" b="1" dirty="0">
              <a:latin typeface="Arial" pitchFamily="34" charset="0"/>
            </a:endParaRPr>
          </a:p>
          <a:p>
            <a:pPr eaLnBrk="1" hangingPunct="1">
              <a:spcAft>
                <a:spcPts val="1800"/>
              </a:spcAft>
            </a:pPr>
            <a:r>
              <a:rPr lang="en-US" dirty="0">
                <a:latin typeface="Arial" pitchFamily="34" charset="0"/>
              </a:rPr>
              <a:t>Write after completing description</a:t>
            </a:r>
          </a:p>
          <a:p>
            <a:pPr eaLnBrk="1" hangingPunct="1">
              <a:spcAft>
                <a:spcPts val="1800"/>
              </a:spcAft>
            </a:pPr>
            <a:r>
              <a:rPr lang="en-US" dirty="0">
                <a:latin typeface="Arial" pitchFamily="34" charset="0"/>
              </a:rPr>
              <a:t>Provide complete, but generalized overview of program</a:t>
            </a:r>
          </a:p>
          <a:p>
            <a:pPr eaLnBrk="1" hangingPunct="1">
              <a:spcAft>
                <a:spcPts val="1800"/>
              </a:spcAft>
            </a:pPr>
            <a:r>
              <a:rPr lang="en-US" dirty="0">
                <a:latin typeface="Arial" pitchFamily="34" charset="0"/>
              </a:rPr>
              <a:t>Suitable for press-release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Proposal  -  cont’d</a:t>
            </a:r>
          </a:p>
        </p:txBody>
      </p:sp>
    </p:spTree>
    <p:extLst>
      <p:ext uri="{BB962C8B-B14F-4D97-AF65-F5344CB8AC3E}">
        <p14:creationId xmlns:p14="http://schemas.microsoft.com/office/powerpoint/2010/main" val="1059079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800"/>
              </a:spcAft>
              <a:buFontTx/>
              <a:buNone/>
            </a:pPr>
            <a:r>
              <a:rPr lang="en-US" sz="3200" b="1" dirty="0">
                <a:latin typeface="Arial" pitchFamily="34" charset="0"/>
              </a:rPr>
              <a:t>DESCRIPTION / NARRATIVE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Arial" pitchFamily="34" charset="0"/>
              </a:rPr>
              <a:t>What you will do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Arial" pitchFamily="34" charset="0"/>
              </a:rPr>
              <a:t>Who will do it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Arial" pitchFamily="34" charset="0"/>
              </a:rPr>
              <a:t>Timeline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Arial" pitchFamily="34" charset="0"/>
              </a:rPr>
              <a:t>Be explicit – particularly in regards to what students will be doing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Arial" pitchFamily="34" charset="0"/>
              </a:rPr>
              <a:t>Charts can help reduce wording, if space is a limitation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Arial" pitchFamily="34" charset="0"/>
              </a:rPr>
              <a:t>Sustainability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Proposal  -  cont’d</a:t>
            </a:r>
          </a:p>
        </p:txBody>
      </p:sp>
    </p:spTree>
    <p:extLst>
      <p:ext uri="{BB962C8B-B14F-4D97-AF65-F5344CB8AC3E}">
        <p14:creationId xmlns:p14="http://schemas.microsoft.com/office/powerpoint/2010/main" val="4135116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371600"/>
            <a:ext cx="6305550" cy="4114800"/>
          </a:xfrm>
        </p:spPr>
        <p:txBody>
          <a:bodyPr/>
          <a:lstStyle/>
          <a:p>
            <a:pPr eaLnBrk="1" hangingPunct="1">
              <a:spcAft>
                <a:spcPts val="1800"/>
              </a:spcAft>
              <a:buFontTx/>
              <a:buNone/>
            </a:pPr>
            <a:r>
              <a:rPr lang="en-US" sz="3200" b="1" dirty="0">
                <a:latin typeface="Arial" pitchFamily="34" charset="0"/>
              </a:rPr>
              <a:t>EVALUATION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Arial" pitchFamily="34" charset="0"/>
              </a:rPr>
              <a:t>How will you document whether the project met its goals?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Arial" pitchFamily="34" charset="0"/>
              </a:rPr>
              <a:t>Formative and summative evaluations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Arial" pitchFamily="34" charset="0"/>
              </a:rPr>
              <a:t>Web-based data management systems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Arial" pitchFamily="34" charset="0"/>
              </a:rPr>
              <a:t>Do not over-commit to a level of evaluation you cannot provide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Arial" pitchFamily="34" charset="0"/>
              </a:rPr>
              <a:t>Data should be used a part of a “cycle of inquiry” to provide for “continuous improvement”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Proposal  -  cont’d</a:t>
            </a:r>
          </a:p>
        </p:txBody>
      </p:sp>
      <p:pic>
        <p:nvPicPr>
          <p:cNvPr id="4" name="Picture 5" descr="Inquiry 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2654299"/>
            <a:ext cx="2532681" cy="18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228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371600"/>
            <a:ext cx="5583238" cy="4114800"/>
          </a:xfrm>
        </p:spPr>
        <p:txBody>
          <a:bodyPr/>
          <a:lstStyle/>
          <a:p>
            <a:pPr eaLnBrk="1" hangingPunct="1">
              <a:spcAft>
                <a:spcPts val="1800"/>
              </a:spcAft>
              <a:buFontTx/>
              <a:buNone/>
            </a:pPr>
            <a:r>
              <a:rPr lang="en-US" sz="3200" b="1" dirty="0">
                <a:latin typeface="Arial" pitchFamily="34" charset="0"/>
              </a:rPr>
              <a:t>BUDGET / JUSTIFICATION</a:t>
            </a:r>
          </a:p>
          <a:p>
            <a:pPr eaLnBrk="1" hangingPunct="1">
              <a:lnSpc>
                <a:spcPct val="85000"/>
              </a:lnSpc>
              <a:spcAft>
                <a:spcPts val="1800"/>
              </a:spcAft>
            </a:pPr>
            <a:r>
              <a:rPr lang="en-US" dirty="0">
                <a:latin typeface="Arial" pitchFamily="34" charset="0"/>
              </a:rPr>
              <a:t>Consult with vendors for quotes </a:t>
            </a:r>
          </a:p>
          <a:p>
            <a:pPr eaLnBrk="1" hangingPunct="1">
              <a:lnSpc>
                <a:spcPct val="85000"/>
              </a:lnSpc>
              <a:spcAft>
                <a:spcPts val="1800"/>
              </a:spcAft>
            </a:pPr>
            <a:r>
              <a:rPr lang="en-US" dirty="0">
                <a:latin typeface="Arial" pitchFamily="34" charset="0"/>
              </a:rPr>
              <a:t>Don’t stress, most grants will allow 10 – 15% in changes</a:t>
            </a:r>
          </a:p>
          <a:p>
            <a:pPr eaLnBrk="1" hangingPunct="1">
              <a:lnSpc>
                <a:spcPct val="85000"/>
              </a:lnSpc>
              <a:spcAft>
                <a:spcPts val="1800"/>
              </a:spcAft>
            </a:pPr>
            <a:r>
              <a:rPr lang="en-US" dirty="0">
                <a:latin typeface="Arial" pitchFamily="34" charset="0"/>
              </a:rPr>
              <a:t>Use your school accountant or district business services for important info such as school codes, tax ID, indirect rates, etc</a:t>
            </a:r>
            <a:r>
              <a:rPr lang="en-US" i="1" dirty="0">
                <a:latin typeface="Arial" pitchFamily="34" charset="0"/>
              </a:rPr>
              <a:t>.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endParaRPr lang="en-US" dirty="0">
              <a:latin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Proposal  -  cont’d</a:t>
            </a:r>
          </a:p>
        </p:txBody>
      </p:sp>
      <p:pic>
        <p:nvPicPr>
          <p:cNvPr id="4" name="Picture 4" descr="Image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1943100"/>
            <a:ext cx="2546350" cy="3352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MPj043727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95925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886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371600"/>
            <a:ext cx="5583238" cy="4114800"/>
          </a:xfrm>
        </p:spPr>
        <p:txBody>
          <a:bodyPr/>
          <a:lstStyle/>
          <a:p>
            <a:pPr eaLnBrk="1" hangingPunct="1">
              <a:spcAft>
                <a:spcPts val="1800"/>
              </a:spcAft>
              <a:buFontTx/>
              <a:buNone/>
            </a:pPr>
            <a:r>
              <a:rPr lang="en-US" b="1" dirty="0">
                <a:latin typeface="Arial" pitchFamily="34" charset="0"/>
              </a:rPr>
              <a:t>LETTER OF SUPPORT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z="2200" dirty="0">
                <a:latin typeface="Arial" pitchFamily="34" charset="0"/>
              </a:rPr>
              <a:t>Ask early (minimum 2-weeks) and always offer to provide a sample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z="2200" dirty="0">
                <a:latin typeface="Arial" pitchFamily="34" charset="0"/>
              </a:rPr>
              <a:t>Let them know if there are formatting requirements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z="2200" dirty="0">
                <a:latin typeface="Arial" pitchFamily="34" charset="0"/>
              </a:rPr>
              <a:t>Differentiate as to level of involvement:</a:t>
            </a:r>
          </a:p>
          <a:p>
            <a:pPr lvl="1"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z="2200" dirty="0"/>
              <a:t>Supporters vs. Partners</a:t>
            </a:r>
            <a:endParaRPr lang="en-US" i="1" dirty="0">
              <a:latin typeface="Arial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endParaRPr lang="en-US" dirty="0">
              <a:latin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Proposal  -  cont’d</a:t>
            </a:r>
          </a:p>
        </p:txBody>
      </p:sp>
      <p:pic>
        <p:nvPicPr>
          <p:cNvPr id="5" name="Picture 4" descr="Image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1800225"/>
            <a:ext cx="2654300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MPj043727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245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877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800"/>
              </a:spcAft>
              <a:buFontTx/>
              <a:buNone/>
            </a:pPr>
            <a:r>
              <a:rPr lang="en-US" sz="3200" b="1" i="1" dirty="0">
                <a:latin typeface="Arial" pitchFamily="34" charset="0"/>
              </a:rPr>
              <a:t>TIPS for a successful proposal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Arial" pitchFamily="34" charset="0"/>
              </a:rPr>
              <a:t>Follow format guidelines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Arial" pitchFamily="34" charset="0"/>
              </a:rPr>
              <a:t>Submit proposal on time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Arial" pitchFamily="34" charset="0"/>
              </a:rPr>
              <a:t>Stay focused, don’t overcommit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Arial" pitchFamily="34" charset="0"/>
              </a:rPr>
              <a:t>Stay within budget limits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Arial" pitchFamily="34" charset="0"/>
              </a:rPr>
              <a:t>Include in-kind contributions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  <a:buFontTx/>
              <a:buNone/>
            </a:pPr>
            <a:r>
              <a:rPr lang="en-US" dirty="0">
                <a:latin typeface="Arial" pitchFamily="34" charset="0"/>
              </a:rPr>
              <a:t>Remember, only grants that are submitted will be funded !!!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endParaRPr lang="en-US" dirty="0">
              <a:latin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Proposal  -  cont’d</a:t>
            </a:r>
          </a:p>
        </p:txBody>
      </p:sp>
    </p:spTree>
    <p:extLst>
      <p:ext uri="{BB962C8B-B14F-4D97-AF65-F5344CB8AC3E}">
        <p14:creationId xmlns:p14="http://schemas.microsoft.com/office/powerpoint/2010/main" val="644116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Design your program with flexibility in </a:t>
            </a:r>
            <a:r>
              <a:rPr lang="en-US" dirty="0" smtClean="0"/>
              <a:t>mind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Plan for </a:t>
            </a:r>
            <a:r>
              <a:rPr lang="en-US" dirty="0" smtClean="0"/>
              <a:t>growth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pic>
        <p:nvPicPr>
          <p:cNvPr id="4" name="Picture 6" descr="lse_bio_instru_start_p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3055144"/>
            <a:ext cx="28956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se_dna_electro_class_labse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201988"/>
            <a:ext cx="2438400" cy="156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lse_dna_electro_class_lab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3309938"/>
            <a:ext cx="2362200" cy="13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635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Instructors - Bio-Rad Curriculum and Training Specialists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Sherri Andrews, Ph.D., Eastern US</a:t>
            </a:r>
          </a:p>
          <a:p>
            <a:pPr>
              <a:buFontTx/>
              <a:buNone/>
            </a:pPr>
            <a:r>
              <a:rPr lang="en-US" b="1" dirty="0"/>
              <a:t>	sherri_andrews@bio-rad.com</a:t>
            </a:r>
          </a:p>
          <a:p>
            <a:pPr>
              <a:buFontTx/>
              <a:buNone/>
            </a:pPr>
            <a:endParaRPr lang="en-US" b="1" dirty="0"/>
          </a:p>
          <a:p>
            <a:pPr>
              <a:buNone/>
            </a:pPr>
            <a:r>
              <a:rPr lang="en-US" dirty="0"/>
              <a:t>Damon </a:t>
            </a:r>
            <a:r>
              <a:rPr lang="en-US" dirty="0" err="1"/>
              <a:t>Tighe</a:t>
            </a:r>
            <a:r>
              <a:rPr lang="en-US" dirty="0"/>
              <a:t>, Western US</a:t>
            </a:r>
          </a:p>
          <a:p>
            <a:pPr>
              <a:buNone/>
            </a:pPr>
            <a:r>
              <a:rPr lang="en-US" b="1" dirty="0"/>
              <a:t>	damon_tighe@bio-rad.com</a:t>
            </a:r>
          </a:p>
          <a:p>
            <a:pPr>
              <a:buFontTx/>
              <a:buNone/>
            </a:pPr>
            <a:endParaRPr lang="en-US" b="1" dirty="0"/>
          </a:p>
          <a:p>
            <a:pPr>
              <a:buNone/>
            </a:pPr>
            <a:r>
              <a:rPr lang="en-US" dirty="0"/>
              <a:t>Leigh Brown, M.A., Central US</a:t>
            </a:r>
          </a:p>
          <a:p>
            <a:pPr>
              <a:buFontTx/>
              <a:buNone/>
            </a:pPr>
            <a:r>
              <a:rPr lang="en-US" b="1" dirty="0"/>
              <a:t>	leigh_brown@bio-rad.com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State / National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Higher funding levels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Highly competitive / complex proposals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Higher level of accountability/evaluation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Local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Small / mini-grants ($200 - $5,000)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Short proposals 2-7 pages</a:t>
            </a:r>
          </a:p>
          <a:p>
            <a:pPr lvl="1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Local area (local-focus grants)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Build upon local relationships &amp; partners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Site-based, district, county, regional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Grants</a:t>
            </a:r>
          </a:p>
        </p:txBody>
      </p:sp>
    </p:spTree>
    <p:extLst>
      <p:ext uri="{BB962C8B-B14F-4D97-AF65-F5344CB8AC3E}">
        <p14:creationId xmlns:p14="http://schemas.microsoft.com/office/powerpoint/2010/main" val="2943450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Arial" pitchFamily="34" charset="0"/>
              </a:rPr>
              <a:t>District Office – directors / coordinators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Arial" pitchFamily="34" charset="0"/>
              </a:rPr>
              <a:t>County Office –newsletters / web sites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Arial" pitchFamily="34" charset="0"/>
              </a:rPr>
              <a:t>Professional Journals / web sites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Arial" pitchFamily="34" charset="0"/>
              </a:rPr>
              <a:t>Online: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6600"/>
                </a:solidFill>
              </a:rPr>
              <a:t>NSTA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6600"/>
                </a:solidFill>
              </a:rPr>
              <a:t>State Science Teachers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6600"/>
                </a:solidFill>
              </a:rPr>
              <a:t>County Office of Education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6600"/>
                </a:solidFill>
              </a:rPr>
              <a:t>GOOGLE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Strategies</a:t>
            </a:r>
          </a:p>
        </p:txBody>
      </p:sp>
    </p:spTree>
    <p:extLst>
      <p:ext uri="{BB962C8B-B14F-4D97-AF65-F5344CB8AC3E}">
        <p14:creationId xmlns:p14="http://schemas.microsoft.com/office/powerpoint/2010/main" val="1908206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itchFamily="34" charset="0"/>
              </a:rPr>
              <a:t>Grants Alert</a:t>
            </a:r>
            <a:r>
              <a:rPr lang="en-US" sz="2800" dirty="0">
                <a:latin typeface="Arial" pitchFamily="34" charset="0"/>
              </a:rPr>
              <a:t>    </a:t>
            </a:r>
          </a:p>
          <a:p>
            <a:pPr marL="265113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dirty="0"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www.grantsalert.com/education.cfm</a:t>
            </a:r>
            <a:endParaRPr lang="en-US" dirty="0">
              <a:latin typeface="Arial" pitchFamily="34" charset="0"/>
            </a:endParaRPr>
          </a:p>
          <a:p>
            <a:pPr marL="265113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sz="2800" b="1" dirty="0" err="1">
                <a:latin typeface="Arial" pitchFamily="34" charset="0"/>
              </a:rPr>
              <a:t>GrantWrangler</a:t>
            </a:r>
            <a:endParaRPr lang="en-US" sz="2800" b="1" dirty="0">
              <a:latin typeface="Arial" pitchFamily="34" charset="0"/>
            </a:endParaRPr>
          </a:p>
          <a:p>
            <a:pPr marL="265113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dirty="0" smtClean="0">
                <a:latin typeface="Arial" pitchFamily="34" charset="0"/>
              </a:rPr>
              <a:t>www.grantwrangler.com</a:t>
            </a:r>
            <a:endParaRPr lang="en-US" b="1" dirty="0">
              <a:latin typeface="Arial" pitchFamily="34" charset="0"/>
            </a:endParaRPr>
          </a:p>
          <a:p>
            <a:pPr marL="265113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itchFamily="34" charset="0"/>
              </a:rPr>
              <a:t>Teachers Network</a:t>
            </a:r>
            <a:endParaRPr lang="en-US" b="1" dirty="0">
              <a:latin typeface="Arial" pitchFamily="34" charset="0"/>
            </a:endParaRPr>
          </a:p>
          <a:p>
            <a:pPr marL="265113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dirty="0">
                <a:latin typeface="Arial" pitchFamily="34" charset="0"/>
              </a:rPr>
              <a:t>www.teachersnetwork.org/Grants</a:t>
            </a:r>
            <a:r>
              <a:rPr lang="en-US" dirty="0" smtClean="0">
                <a:latin typeface="Arial" pitchFamily="34" charset="0"/>
              </a:rPr>
              <a:t>/</a:t>
            </a:r>
            <a:endParaRPr lang="en-US" sz="2800" u="sng" dirty="0">
              <a:latin typeface="Arial" pitchFamily="34" charset="0"/>
            </a:endParaRPr>
          </a:p>
          <a:p>
            <a:pPr marL="265113" eaLnBrk="1" hangingPunct="1">
              <a:lnSpc>
                <a:spcPct val="114000"/>
              </a:lnSpc>
              <a:spcBef>
                <a:spcPts val="525"/>
              </a:spcBef>
              <a:spcAft>
                <a:spcPts val="1200"/>
              </a:spcAft>
              <a:buFontTx/>
              <a:buNone/>
            </a:pPr>
            <a:r>
              <a:rPr lang="en-US" sz="2800" b="1" u="sng" dirty="0">
                <a:latin typeface="Arial" pitchFamily="34" charset="0"/>
              </a:rPr>
              <a:t>WEB SEARCH (Google)</a:t>
            </a:r>
          </a:p>
          <a:p>
            <a:pPr marL="265113" eaLnBrk="1" hangingPunct="1">
              <a:lnSpc>
                <a:spcPct val="114000"/>
              </a:lnSpc>
              <a:spcBef>
                <a:spcPts val="525"/>
              </a:spcBef>
              <a:spcAft>
                <a:spcPts val="1200"/>
              </a:spcAft>
              <a:buFontTx/>
              <a:buNone/>
            </a:pPr>
            <a:r>
              <a:rPr lang="en-US" dirty="0">
                <a:latin typeface="Arial" pitchFamily="34" charset="0"/>
              </a:rPr>
              <a:t>Key words:  grants, education, foundation, science, __state, __city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Strategies – cont’d</a:t>
            </a:r>
          </a:p>
        </p:txBody>
      </p:sp>
    </p:spTree>
    <p:extLst>
      <p:ext uri="{BB962C8B-B14F-4D97-AF65-F5344CB8AC3E}">
        <p14:creationId xmlns:p14="http://schemas.microsoft.com/office/powerpoint/2010/main" val="3799848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1232712"/>
            <a:ext cx="5953125" cy="476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127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1232712"/>
            <a:ext cx="6029185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01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366" y="1152525"/>
            <a:ext cx="6189034" cy="495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733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366" y="1152525"/>
            <a:ext cx="6179509" cy="494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52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0" hangingPunct="0">
              <a:lnSpc>
                <a:spcPct val="75000"/>
              </a:lnSpc>
              <a:buNone/>
            </a:pPr>
            <a:r>
              <a:rPr lang="en-US" dirty="0">
                <a:solidFill>
                  <a:schemeClr val="tx2"/>
                </a:solidFill>
                <a:latin typeface="Arial Black" pitchFamily="34" charset="0"/>
              </a:rPr>
              <a:t>African </a:t>
            </a: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proverb</a:t>
            </a:r>
          </a:p>
          <a:p>
            <a:pPr marL="0" indent="0" eaLnBrk="0" hangingPunct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i="1" dirty="0">
                <a:latin typeface="Times" pitchFamily="18" charset="0"/>
              </a:rPr>
              <a:t>Every morning in Africa, a gazelle wakes </a:t>
            </a:r>
            <a:r>
              <a:rPr lang="en-US" i="1" dirty="0" smtClean="0">
                <a:latin typeface="Times" pitchFamily="18" charset="0"/>
              </a:rPr>
              <a:t>up. It </a:t>
            </a:r>
            <a:r>
              <a:rPr lang="en-US" i="1" dirty="0">
                <a:latin typeface="Times" pitchFamily="18" charset="0"/>
              </a:rPr>
              <a:t>knows it must run faster than the fastest lion or it will be killed</a:t>
            </a:r>
            <a:r>
              <a:rPr lang="en-US" i="1" dirty="0" smtClean="0">
                <a:latin typeface="Times" pitchFamily="18" charset="0"/>
              </a:rPr>
              <a:t>.</a:t>
            </a:r>
          </a:p>
          <a:p>
            <a:pPr marL="0" indent="0" eaLnBrk="0" hangingPunct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i="1" dirty="0">
                <a:latin typeface="Times" pitchFamily="18" charset="0"/>
              </a:rPr>
              <a:t>Every morning a lion wakes </a:t>
            </a:r>
            <a:r>
              <a:rPr lang="en-US" i="1" dirty="0" smtClean="0">
                <a:latin typeface="Times" pitchFamily="18" charset="0"/>
              </a:rPr>
              <a:t>up. It </a:t>
            </a:r>
            <a:r>
              <a:rPr lang="en-US" i="1" dirty="0">
                <a:latin typeface="Times" pitchFamily="18" charset="0"/>
              </a:rPr>
              <a:t>knows it must run outrun the slowest gazelle or it will starve to death</a:t>
            </a:r>
            <a:r>
              <a:rPr lang="en-US" i="1" dirty="0" smtClean="0">
                <a:latin typeface="Times" pitchFamily="18" charset="0"/>
              </a:rPr>
              <a:t>.</a:t>
            </a:r>
          </a:p>
          <a:p>
            <a:pPr marL="0" indent="0" eaLnBrk="0" hangingPunct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i="1" dirty="0">
                <a:latin typeface="Times" pitchFamily="18" charset="0"/>
              </a:rPr>
              <a:t>It doesn’t matter whether you are a lion or </a:t>
            </a:r>
            <a:r>
              <a:rPr lang="en-US" i="1" dirty="0" smtClean="0">
                <a:latin typeface="Times" pitchFamily="18" charset="0"/>
              </a:rPr>
              <a:t>gazelle. When </a:t>
            </a:r>
            <a:r>
              <a:rPr lang="en-US" i="1" dirty="0">
                <a:latin typeface="Times" pitchFamily="18" charset="0"/>
              </a:rPr>
              <a:t>the sun comes up, you better start running</a:t>
            </a:r>
          </a:p>
          <a:p>
            <a:pPr eaLnBrk="0" hangingPunct="0"/>
            <a:endParaRPr lang="en-US" i="1" dirty="0">
              <a:latin typeface="Times" pitchFamily="18" charset="0"/>
            </a:endParaRPr>
          </a:p>
          <a:p>
            <a:pPr eaLnBrk="0" hangingPunct="0">
              <a:lnSpc>
                <a:spcPct val="75000"/>
              </a:lnSpc>
            </a:pPr>
            <a:endParaRPr lang="en-U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going !</a:t>
            </a:r>
          </a:p>
        </p:txBody>
      </p:sp>
    </p:spTree>
    <p:extLst>
      <p:ext uri="{BB962C8B-B14F-4D97-AF65-F5344CB8AC3E}">
        <p14:creationId xmlns:p14="http://schemas.microsoft.com/office/powerpoint/2010/main" val="1999468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funding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Awards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Scholarships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/>
              <a:t>Grants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6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write a </a:t>
            </a:r>
            <a:r>
              <a:rPr lang="en-US" dirty="0" smtClean="0"/>
              <a:t>grant</a:t>
            </a:r>
            <a:endParaRPr lang="en-US" dirty="0"/>
          </a:p>
          <a:p>
            <a:r>
              <a:rPr lang="en-US" dirty="0"/>
              <a:t>How to design a </a:t>
            </a:r>
            <a:r>
              <a:rPr lang="en-US" dirty="0" smtClean="0"/>
              <a:t>program</a:t>
            </a:r>
            <a:endParaRPr lang="en-US" dirty="0"/>
          </a:p>
          <a:p>
            <a:r>
              <a:rPr lang="en-US" dirty="0"/>
              <a:t>How to search for funding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93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20000"/>
              </a:spcAft>
            </a:pPr>
            <a:r>
              <a:rPr lang="en-US" b="1" dirty="0"/>
              <a:t>All participants </a:t>
            </a:r>
            <a:r>
              <a:rPr lang="en-US" b="1" dirty="0" smtClean="0"/>
              <a:t>leave ready </a:t>
            </a:r>
            <a:r>
              <a:rPr lang="en-US" b="1" dirty="0"/>
              <a:t>to apply for a grant. </a:t>
            </a:r>
          </a:p>
          <a:p>
            <a:pPr>
              <a:spcAft>
                <a:spcPct val="20000"/>
              </a:spcAft>
            </a:pPr>
            <a:r>
              <a:rPr lang="en-US" b="1" dirty="0"/>
              <a:t>Workshop will focus </a:t>
            </a:r>
            <a:r>
              <a:rPr lang="en-US" b="1" dirty="0" smtClean="0"/>
              <a:t>on grants </a:t>
            </a:r>
            <a:r>
              <a:rPr lang="en-US" b="1" dirty="0"/>
              <a:t>in the $500 - $</a:t>
            </a:r>
            <a:r>
              <a:rPr lang="en-US" b="1" dirty="0" smtClean="0"/>
              <a:t>5,000 range</a:t>
            </a:r>
            <a:r>
              <a:rPr lang="en-US" b="1" dirty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Goal</a:t>
            </a:r>
            <a:endParaRPr lang="en-US" dirty="0"/>
          </a:p>
        </p:txBody>
      </p:sp>
      <p:pic>
        <p:nvPicPr>
          <p:cNvPr id="4" name="Picture 5" descr="LLNL Che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4" y="2771775"/>
            <a:ext cx="4314826" cy="333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191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spcAft>
                <a:spcPts val="1200"/>
              </a:spcAft>
              <a:buFontTx/>
              <a:buNone/>
            </a:pPr>
            <a:r>
              <a:rPr lang="en-US" sz="3200" b="1" dirty="0">
                <a:latin typeface="Arial" pitchFamily="34" charset="0"/>
              </a:rPr>
              <a:t>Grant Toolkit:</a:t>
            </a:r>
          </a:p>
          <a:p>
            <a:pPr eaLnBrk="1" hangingPunct="1">
              <a:spcBef>
                <a:spcPct val="50000"/>
              </a:spcBef>
              <a:spcAft>
                <a:spcPts val="1200"/>
              </a:spcAft>
            </a:pPr>
            <a:r>
              <a:rPr lang="en-US" b="1" dirty="0">
                <a:latin typeface="Arial" pitchFamily="34" charset="0"/>
              </a:rPr>
              <a:t>Sample Letter of Support</a:t>
            </a:r>
          </a:p>
          <a:p>
            <a:pPr eaLnBrk="1" hangingPunct="1">
              <a:spcBef>
                <a:spcPct val="50000"/>
              </a:spcBef>
              <a:spcAft>
                <a:spcPts val="1200"/>
              </a:spcAft>
            </a:pPr>
            <a:r>
              <a:rPr lang="en-US" b="1" dirty="0">
                <a:latin typeface="Arial" pitchFamily="34" charset="0"/>
              </a:rPr>
              <a:t>Sample Proposal</a:t>
            </a:r>
          </a:p>
          <a:p>
            <a:pPr eaLnBrk="1" hangingPunct="1">
              <a:spcBef>
                <a:spcPct val="50000"/>
              </a:spcBef>
              <a:spcAft>
                <a:spcPts val="1200"/>
              </a:spcAft>
            </a:pPr>
            <a:r>
              <a:rPr lang="en-US" b="1" dirty="0">
                <a:latin typeface="Arial" pitchFamily="34" charset="0"/>
              </a:rPr>
              <a:t>Sample Budget &amp; Narrative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3039302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spcAft>
                <a:spcPts val="1200"/>
              </a:spcAft>
            </a:pPr>
            <a:r>
              <a:rPr lang="en-US" b="1" dirty="0" smtClean="0"/>
              <a:t>Identify </a:t>
            </a:r>
            <a:r>
              <a:rPr lang="en-US" b="1" dirty="0"/>
              <a:t>and contact team</a:t>
            </a:r>
          </a:p>
          <a:p>
            <a:pPr eaLnBrk="1" hangingPunct="1">
              <a:spcBef>
                <a:spcPct val="50000"/>
              </a:spcBef>
              <a:spcAft>
                <a:spcPts val="1200"/>
              </a:spcAft>
            </a:pPr>
            <a:r>
              <a:rPr lang="en-US" b="1" dirty="0"/>
              <a:t>Identify Need</a:t>
            </a:r>
          </a:p>
          <a:p>
            <a:pPr eaLnBrk="1" hangingPunct="1">
              <a:spcBef>
                <a:spcPct val="50000"/>
              </a:spcBef>
              <a:spcAft>
                <a:spcPts val="1200"/>
              </a:spcAft>
            </a:pPr>
            <a:r>
              <a:rPr lang="en-US" b="1" dirty="0"/>
              <a:t>Design Program</a:t>
            </a:r>
          </a:p>
          <a:p>
            <a:pPr eaLnBrk="1" hangingPunct="1">
              <a:spcBef>
                <a:spcPct val="50000"/>
              </a:spcBef>
              <a:spcAft>
                <a:spcPts val="1200"/>
              </a:spcAft>
            </a:pPr>
            <a:r>
              <a:rPr lang="en-US" b="1" dirty="0"/>
              <a:t>Find a funding source</a:t>
            </a:r>
          </a:p>
          <a:p>
            <a:pPr eaLnBrk="1" hangingPunct="1">
              <a:spcBef>
                <a:spcPct val="50000"/>
              </a:spcBef>
              <a:spcAft>
                <a:spcPts val="1200"/>
              </a:spcAft>
            </a:pPr>
            <a:r>
              <a:rPr lang="en-US" b="1" dirty="0"/>
              <a:t>Writing Proposal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Process</a:t>
            </a:r>
          </a:p>
        </p:txBody>
      </p:sp>
    </p:spTree>
    <p:extLst>
      <p:ext uri="{BB962C8B-B14F-4D97-AF65-F5344CB8AC3E}">
        <p14:creationId xmlns:p14="http://schemas.microsoft.com/office/powerpoint/2010/main" val="4264868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Arial" pitchFamily="34" charset="0"/>
              </a:rPr>
              <a:t>Administrator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Arial" pitchFamily="34" charset="0"/>
              </a:rPr>
              <a:t>Counselor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Arial" pitchFamily="34" charset="0"/>
              </a:rPr>
              <a:t>Assessment coordinator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Arial" pitchFamily="34" charset="0"/>
              </a:rPr>
              <a:t>Community relations officer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Arial" pitchFamily="34" charset="0"/>
              </a:rPr>
              <a:t>Industry / community member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Arial" pitchFamily="34" charset="0"/>
              </a:rPr>
              <a:t>Key teachers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b="1" dirty="0">
                <a:latin typeface="Arial" pitchFamily="34" charset="0"/>
              </a:rPr>
              <a:t>4 – 7 members is ideal, smaller grants should have smaller teams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your team together</a:t>
            </a:r>
          </a:p>
        </p:txBody>
      </p:sp>
      <p:pic>
        <p:nvPicPr>
          <p:cNvPr id="4" name="Picture 4" descr="T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24325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MPj043727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721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837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Relevance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Rigor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Relationships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Need</a:t>
            </a:r>
          </a:p>
        </p:txBody>
      </p:sp>
      <p:pic>
        <p:nvPicPr>
          <p:cNvPr id="4" name="Picture 4" descr="Gene To Mark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4" y="1213534"/>
            <a:ext cx="3260723" cy="252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men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4" y="3733801"/>
            <a:ext cx="3136899" cy="235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Pj043727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86991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688</Words>
  <Application>Microsoft Office PowerPoint</Application>
  <PresentationFormat>On-screen Show (4:3)</PresentationFormat>
  <Paragraphs>149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Blank Presentation</vt:lpstr>
      <vt:lpstr>Finding Funds for Biotechnology Studies Grant Writing Workshop </vt:lpstr>
      <vt:lpstr>Instructors - Bio-Rad Curriculum and Training Specialists</vt:lpstr>
      <vt:lpstr>Sources of funding</vt:lpstr>
      <vt:lpstr>Workshop Outline</vt:lpstr>
      <vt:lpstr>Workshop Goal</vt:lpstr>
      <vt:lpstr>Getting Started</vt:lpstr>
      <vt:lpstr>Proposal Process</vt:lpstr>
      <vt:lpstr>Putting your team together</vt:lpstr>
      <vt:lpstr>Identify Need</vt:lpstr>
      <vt:lpstr>Designing Your Program (Vision)</vt:lpstr>
      <vt:lpstr>Writing A Proposal</vt:lpstr>
      <vt:lpstr>Writing A Proposal  -  cont’d</vt:lpstr>
      <vt:lpstr>Writing A Proposal  -  cont’d</vt:lpstr>
      <vt:lpstr>Writing A Proposal  -  cont’d</vt:lpstr>
      <vt:lpstr>Writing A Proposal  -  cont’d</vt:lpstr>
      <vt:lpstr>Writing A Proposal  -  cont’d</vt:lpstr>
      <vt:lpstr>Writing A Proposal  -  cont’d</vt:lpstr>
      <vt:lpstr>Writing A Proposal  -  cont’d</vt:lpstr>
      <vt:lpstr>Design</vt:lpstr>
      <vt:lpstr>Levels of Grants</vt:lpstr>
      <vt:lpstr>Search Strategies</vt:lpstr>
      <vt:lpstr>Search Strategies – cont’d</vt:lpstr>
      <vt:lpstr>PowerPoint Presentation</vt:lpstr>
      <vt:lpstr>PowerPoint Presentation</vt:lpstr>
      <vt:lpstr>PowerPoint Presentation</vt:lpstr>
      <vt:lpstr>PowerPoint Presentation</vt:lpstr>
      <vt:lpstr>Get going !</vt:lpstr>
    </vt:vector>
  </TitlesOfParts>
  <Company>bio rad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bio rad</dc:creator>
  <cp:lastModifiedBy>Erika Fong</cp:lastModifiedBy>
  <cp:revision>65</cp:revision>
  <dcterms:created xsi:type="dcterms:W3CDTF">2011-12-17T00:43:00Z</dcterms:created>
  <dcterms:modified xsi:type="dcterms:W3CDTF">2013-04-08T19:05:39Z</dcterms:modified>
</cp:coreProperties>
</file>