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81" r:id="rId3"/>
    <p:sldId id="321" r:id="rId4"/>
    <p:sldId id="322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33" r:id="rId23"/>
    <p:sldId id="344" r:id="rId24"/>
    <p:sldId id="345" r:id="rId25"/>
    <p:sldId id="356" r:id="rId26"/>
    <p:sldId id="346" r:id="rId27"/>
    <p:sldId id="353" r:id="rId28"/>
    <p:sldId id="354" r:id="rId29"/>
    <p:sldId id="355" r:id="rId30"/>
    <p:sldId id="347" r:id="rId31"/>
    <p:sldId id="348" r:id="rId32"/>
    <p:sldId id="349" r:id="rId33"/>
    <p:sldId id="352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  <a:srgbClr val="FF0000"/>
    <a:srgbClr val="FFFF00"/>
    <a:srgbClr val="079500"/>
    <a:srgbClr val="077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6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944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32BAC-A1A1-46FA-BDA9-57AF2BA393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91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443E15-8DA2-494A-B3EB-49B8B879DD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61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183CC-AA9D-4860-ADAF-C1B86098A191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295400"/>
            <a:ext cx="77724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33600"/>
            <a:ext cx="77724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795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33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645400" y="266700"/>
            <a:ext cx="107950" cy="825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864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8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66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6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78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314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51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693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371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38200" y="6400800"/>
            <a:ext cx="401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762000" y="6400800"/>
            <a:ext cx="5486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2"/>
                </a:solidFill>
              </a:rPr>
              <a:t>Biotechnology Explorer</a:t>
            </a:r>
            <a:r>
              <a:rPr lang="en-US" sz="1200">
                <a:solidFill>
                  <a:schemeClr val="bg2"/>
                </a:solidFill>
                <a:cs typeface="Arial" pitchFamily="34" charset="0"/>
              </a:rPr>
              <a:t>™</a:t>
            </a:r>
            <a:r>
              <a:rPr lang="en-US" sz="1200">
                <a:solidFill>
                  <a:schemeClr val="bg2"/>
                </a:solidFill>
              </a:rPr>
              <a:t> |   explorer.bio-rad.com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8001000" y="457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8077200" y="533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228600" y="6407150"/>
            <a:ext cx="3698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591156B3-8C03-4572-B905-D178580B26D8}" type="slidenum">
              <a:rPr lang="en-US" sz="1200">
                <a:solidFill>
                  <a:schemeClr val="bg2"/>
                </a:solidFill>
              </a:rPr>
              <a:pPr/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795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flickr.com/photos/damon_tighe/534586775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jpeg"/><Relationship Id="rId2" Type="http://schemas.openxmlformats.org/officeDocument/2006/relationships/hyperlink" Target="http://www.flickr.com/photos/damon_tighe/534586775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content/pdf/10.1385/ABAB:76:1:33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028700"/>
            <a:ext cx="7772400" cy="1409700"/>
          </a:xfrm>
        </p:spPr>
        <p:txBody>
          <a:bodyPr/>
          <a:lstStyle/>
          <a:p>
            <a:r>
              <a:rPr lang="en-US" sz="2000" dirty="0" smtClean="0">
                <a:solidFill>
                  <a:srgbClr val="FF8000"/>
                </a:solidFill>
              </a:rPr>
              <a:t>From Grass to Gas: An Inquiry Based Study of Enzyme</a:t>
            </a:r>
            <a:endParaRPr lang="en-US" sz="2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Bio-Rad Biotechnology </a:t>
            </a:r>
            <a:r>
              <a:rPr lang="en-US" sz="1800" dirty="0" smtClean="0"/>
              <a:t>Explorer™ Biofuel Enzyme Kit</a:t>
            </a:r>
            <a:endParaRPr lang="en-US" sz="1800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3140075"/>
            <a:ext cx="41148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533525"/>
            <a:ext cx="2817812" cy="2743200"/>
          </a:xfrm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smtClean="0">
                <a:solidFill>
                  <a:srgbClr val="FF8000"/>
                </a:solidFill>
              </a:rPr>
              <a:t>Protocol Highlights:</a:t>
            </a:r>
            <a:br>
              <a:rPr lang="en-US" sz="28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2400" dirty="0" smtClean="0">
                <a:solidFill>
                  <a:srgbClr val="FF8000"/>
                </a:solidFill>
              </a:rPr>
              <a:t>Using a colorimetric substrate to track reaction rate</a:t>
            </a:r>
            <a:br>
              <a:rPr lang="en-US" sz="2400" dirty="0" smtClean="0">
                <a:solidFill>
                  <a:srgbClr val="FF8000"/>
                </a:solidFill>
              </a:rPr>
            </a:br>
            <a:r>
              <a:rPr lang="en-US" sz="3200" dirty="0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00400" y="1068389"/>
            <a:ext cx="5868988" cy="76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>
              <a:buFontTx/>
              <a:buNone/>
            </a:pPr>
            <a:r>
              <a:rPr lang="en-US" dirty="0" smtClean="0"/>
              <a:t>•	</a:t>
            </a:r>
            <a:r>
              <a:rPr lang="en-US" dirty="0" err="1" smtClean="0"/>
              <a:t>Cellobiose</a:t>
            </a:r>
            <a:r>
              <a:rPr lang="en-US" dirty="0" smtClean="0"/>
              <a:t> and glucose are colorless when dissolved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88" y="4702175"/>
            <a:ext cx="42195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2181225"/>
            <a:ext cx="4352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87862" y="1833562"/>
            <a:ext cx="210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dirty="0" err="1">
                <a:latin typeface="Arial Black" pitchFamily="34" charset="0"/>
              </a:rPr>
              <a:t>cellobiose</a:t>
            </a: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16338" y="4456112"/>
            <a:ext cx="443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>
                <a:latin typeface="Arial Black" pitchFamily="34" charset="0"/>
              </a:rPr>
              <a:t>p</a:t>
            </a:r>
            <a:r>
              <a:rPr lang="en-US" sz="2000" b="0" dirty="0">
                <a:latin typeface="Arial Black" pitchFamily="34" charset="0"/>
              </a:rPr>
              <a:t>-</a:t>
            </a:r>
            <a:r>
              <a:rPr lang="en-US" sz="2000" b="0" dirty="0" err="1">
                <a:latin typeface="Arial Black" pitchFamily="34" charset="0"/>
              </a:rPr>
              <a:t>nitrophenyl</a:t>
            </a:r>
            <a:r>
              <a:rPr lang="en-US" sz="2000" b="0" dirty="0">
                <a:latin typeface="Arial Black" pitchFamily="34" charset="0"/>
              </a:rPr>
              <a:t> </a:t>
            </a:r>
            <a:r>
              <a:rPr lang="en-US" sz="2000" b="0" dirty="0" err="1">
                <a:latin typeface="Arial Black" pitchFamily="34" charset="0"/>
              </a:rPr>
              <a:t>glucopyranoside</a:t>
            </a: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24994" y="3903662"/>
            <a:ext cx="6001544" cy="76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228600">
              <a:buFontTx/>
              <a:buNone/>
            </a:pPr>
            <a:r>
              <a:rPr lang="en-US" dirty="0" smtClean="0"/>
              <a:t>•	modified substrate colorimetric detection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746125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– </a:t>
            </a:r>
            <a:r>
              <a:rPr lang="en-US" dirty="0" err="1" smtClean="0"/>
              <a:t>cellobiase</a:t>
            </a:r>
            <a:r>
              <a:rPr lang="en-US" dirty="0" smtClean="0"/>
              <a:t> detection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49213" y="1535113"/>
            <a:ext cx="3205163" cy="1001712"/>
          </a:xfrm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r>
              <a:rPr lang="en-US" sz="2400" dirty="0" err="1" smtClean="0">
                <a:solidFill>
                  <a:srgbClr val="FF8000"/>
                </a:solidFill>
              </a:rPr>
              <a:t>Cellobiase</a:t>
            </a:r>
            <a:r>
              <a:rPr lang="en-US" sz="2400" dirty="0" smtClean="0">
                <a:solidFill>
                  <a:srgbClr val="FF8000"/>
                </a:solidFill>
              </a:rPr>
              <a:t> breakdown of </a:t>
            </a:r>
            <a:r>
              <a:rPr lang="en-US" sz="2400" i="1" dirty="0" smtClean="0">
                <a:solidFill>
                  <a:srgbClr val="FF8000"/>
                </a:solidFill>
              </a:rPr>
              <a:t>p</a:t>
            </a:r>
            <a:r>
              <a:rPr lang="en-US" sz="2400" dirty="0" smtClean="0">
                <a:solidFill>
                  <a:srgbClr val="FF8000"/>
                </a:solidFill>
              </a:rPr>
              <a:t>-</a:t>
            </a:r>
            <a:r>
              <a:rPr lang="en-US" sz="2400" dirty="0" err="1" smtClean="0">
                <a:solidFill>
                  <a:srgbClr val="FF8000"/>
                </a:solidFill>
              </a:rPr>
              <a:t>nitrophenyl</a:t>
            </a:r>
            <a:r>
              <a:rPr lang="en-US" sz="2400" dirty="0" smtClean="0">
                <a:solidFill>
                  <a:srgbClr val="FF8000"/>
                </a:solidFill>
              </a:rPr>
              <a:t> </a:t>
            </a:r>
            <a:r>
              <a:rPr lang="en-US" sz="2400" dirty="0" err="1" smtClean="0">
                <a:solidFill>
                  <a:srgbClr val="FF8000"/>
                </a:solidFill>
              </a:rPr>
              <a:t>glucopyranoside</a:t>
            </a: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3200" dirty="0" smtClean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1557338"/>
            <a:ext cx="42195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271838" y="1157288"/>
            <a:ext cx="4500562" cy="1990725"/>
            <a:chOff x="2139" y="1779"/>
            <a:chExt cx="2835" cy="1254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779"/>
              <a:ext cx="600" cy="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" y="2076"/>
              <a:ext cx="1626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882" y="2220"/>
              <a:ext cx="348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700" b="0">
                  <a:latin typeface="Arial Black" pitchFamily="34" charset="0"/>
                </a:rPr>
                <a:t>+</a:t>
              </a:r>
            </a:p>
          </p:txBody>
        </p:sp>
      </p:grp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697038"/>
            <a:ext cx="10398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0" y="3152775"/>
            <a:ext cx="8772525" cy="304800"/>
            <a:chOff x="0" y="1986"/>
            <a:chExt cx="5526" cy="192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0" y="1986"/>
              <a:ext cx="55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-nitrophenyl glucopyranoside + H</a:t>
              </a:r>
              <a:r>
                <a:rPr lang="en-US" sz="1400" b="0" baseline="-25000">
                  <a:latin typeface="Arial Black" pitchFamily="34" charset="0"/>
                </a:rPr>
                <a:t>2</a:t>
              </a:r>
              <a:r>
                <a:rPr lang="en-US" sz="1400" b="0">
                  <a:latin typeface="Arial Black" pitchFamily="34" charset="0"/>
                </a:rPr>
                <a:t>O           glucose                +           </a:t>
              </a: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-nitrophenol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340" y="2076"/>
              <a:ext cx="2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095375" y="3657600"/>
            <a:ext cx="6600825" cy="2362200"/>
            <a:chOff x="678" y="2571"/>
            <a:chExt cx="4374" cy="1719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2658"/>
              <a:ext cx="756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004" y="3204"/>
              <a:ext cx="9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776" y="2672"/>
              <a:ext cx="1383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b="0" dirty="0">
                  <a:solidFill>
                    <a:schemeClr val="accent2"/>
                  </a:solidFill>
                  <a:latin typeface="Arial Black" pitchFamily="34" charset="0"/>
                </a:rPr>
                <a:t>Basic conditions</a:t>
              </a:r>
            </a:p>
          </p:txBody>
        </p:sp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" y="2571"/>
              <a:ext cx="1878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78" y="3930"/>
              <a:ext cx="12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0">
                  <a:latin typeface="Arial Black" pitchFamily="34" charset="0"/>
                </a:rPr>
                <a:t>Clear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264" y="4002"/>
              <a:ext cx="1788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b="0">
                  <a:latin typeface="Arial Black" pitchFamily="34" charset="0"/>
                </a:rPr>
                <a:t>Yellow</a:t>
              </a:r>
            </a:p>
          </p:txBody>
        </p:sp>
      </p:grpSp>
      <p:sp>
        <p:nvSpPr>
          <p:cNvPr id="22" name="Title 2"/>
          <p:cNvSpPr txBox="1">
            <a:spLocks/>
          </p:cNvSpPr>
          <p:nvPr/>
        </p:nvSpPr>
        <p:spPr bwMode="auto">
          <a:xfrm>
            <a:off x="746125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– </a:t>
            </a:r>
            <a:r>
              <a:rPr lang="en-US" dirty="0" err="1" smtClean="0"/>
              <a:t>cellobiase</a:t>
            </a:r>
            <a:r>
              <a:rPr lang="en-US" dirty="0" smtClean="0"/>
              <a:t> detection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1389 C 0.12274 -0.03796 0.22569 -0.08958 0.26354 -0.10278 C 0.30139 -0.11597 0.27413 -0.09074 0.24687 -0.0652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C:\Users\dtighe\Desktop\p-nitrophenol ab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2" y="3879850"/>
            <a:ext cx="415449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676400"/>
            <a:ext cx="2817812" cy="33909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smtClean="0">
                <a:solidFill>
                  <a:srgbClr val="FF8000"/>
                </a:solidFill>
              </a:rPr>
              <a:t>How can this enzymatic reaction be easily quantified?</a:t>
            </a:r>
            <a:br>
              <a:rPr lang="en-US" sz="28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r>
              <a:rPr lang="en-US" sz="2700" dirty="0" smtClean="0">
                <a:solidFill>
                  <a:srgbClr val="FF8000"/>
                </a:solidFill>
              </a:rPr>
              <a:t/>
            </a:r>
            <a:br>
              <a:rPr lang="en-US" sz="2700" dirty="0" smtClean="0">
                <a:solidFill>
                  <a:srgbClr val="FF8000"/>
                </a:solidFill>
              </a:rPr>
            </a:br>
            <a:endParaRPr lang="en-US" sz="32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114675" y="1143000"/>
            <a:ext cx="60293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79500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Basic solution (STOP SOLUTION):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	- will develop color of any </a:t>
            </a:r>
            <a:r>
              <a:rPr lang="en-US" sz="2000" i="1" dirty="0" smtClean="0">
                <a:solidFill>
                  <a:srgbClr val="FF8000"/>
                </a:solidFill>
              </a:rPr>
              <a:t>p</a:t>
            </a:r>
            <a:r>
              <a:rPr lang="en-US" sz="2000" dirty="0" smtClean="0">
                <a:solidFill>
                  <a:srgbClr val="FF8000"/>
                </a:solidFill>
              </a:rPr>
              <a:t>-</a:t>
            </a:r>
            <a:r>
              <a:rPr lang="en-US" sz="2000" dirty="0" err="1" smtClean="0">
                <a:solidFill>
                  <a:srgbClr val="FF8000"/>
                </a:solidFill>
              </a:rPr>
              <a:t>nitrophenol</a:t>
            </a:r>
            <a:r>
              <a:rPr lang="en-US" sz="2000" dirty="0" smtClean="0">
                <a:solidFill>
                  <a:srgbClr val="FF8000"/>
                </a:solidFill>
              </a:rPr>
              <a:t> present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r>
              <a:rPr lang="en-US" sz="2000" dirty="0" smtClean="0">
                <a:solidFill>
                  <a:srgbClr val="FF8000"/>
                </a:solidFill>
              </a:rPr>
              <a:t>	- will stop the reaction</a:t>
            </a:r>
          </a:p>
          <a:p>
            <a:pPr>
              <a:spcBef>
                <a:spcPct val="0"/>
              </a:spcBef>
              <a:spcAft>
                <a:spcPct val="10000"/>
              </a:spcAft>
              <a:buFontTx/>
              <a:buNone/>
            </a:pPr>
            <a:endParaRPr lang="en-US" sz="2000" dirty="0" smtClean="0">
              <a:solidFill>
                <a:srgbClr val="FF8000"/>
              </a:solidFill>
            </a:endParaRPr>
          </a:p>
          <a:p>
            <a:pPr>
              <a:spcBef>
                <a:spcPct val="0"/>
              </a:spcBef>
              <a:spcAft>
                <a:spcPct val="10000"/>
              </a:spcAft>
            </a:pPr>
            <a:r>
              <a:rPr lang="en-US" sz="2000" dirty="0" smtClean="0"/>
              <a:t>Qualitative – Visually Compare </a:t>
            </a:r>
            <a:r>
              <a:rPr lang="en-US" sz="2000" dirty="0" err="1" smtClean="0"/>
              <a:t>vs</a:t>
            </a:r>
            <a:r>
              <a:rPr lang="en-US" sz="2000" dirty="0" smtClean="0"/>
              <a:t> p-</a:t>
            </a:r>
            <a:r>
              <a:rPr lang="en-US" sz="2000" dirty="0" err="1" smtClean="0"/>
              <a:t>nitrophenol</a:t>
            </a:r>
            <a:r>
              <a:rPr lang="en-US" sz="2000" dirty="0" smtClean="0"/>
              <a:t> Standards		</a:t>
            </a:r>
          </a:p>
          <a:p>
            <a:pPr>
              <a:spcBef>
                <a:spcPct val="0"/>
              </a:spcBef>
              <a:spcAft>
                <a:spcPct val="10000"/>
              </a:spcAft>
            </a:pPr>
            <a:r>
              <a:rPr lang="en-US" sz="2000" dirty="0" smtClean="0"/>
              <a:t>Quantitative-  read absorbance at </a:t>
            </a:r>
            <a:r>
              <a:rPr lang="en-US" sz="2000" dirty="0" smtClean="0">
                <a:solidFill>
                  <a:srgbClr val="FF8000"/>
                </a:solidFill>
              </a:rPr>
              <a:t>410 nm</a:t>
            </a:r>
            <a:r>
              <a:rPr lang="en-US" sz="2000" dirty="0" smtClean="0"/>
              <a:t> using a spectrophotometer or </a:t>
            </a:r>
            <a:r>
              <a:rPr lang="en-US" sz="2000" dirty="0" err="1" smtClean="0"/>
              <a:t>microplate</a:t>
            </a:r>
            <a:r>
              <a:rPr lang="en-US" sz="2000" dirty="0" smtClean="0"/>
              <a:t> reader. </a:t>
            </a:r>
            <a:endParaRPr lang="en-US" sz="2000" dirty="0" smtClean="0"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0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3879850"/>
            <a:ext cx="2373313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746125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– </a:t>
            </a:r>
            <a:r>
              <a:rPr lang="en-US" dirty="0" err="1" smtClean="0"/>
              <a:t>cellobiase</a:t>
            </a:r>
            <a:r>
              <a:rPr lang="en-US" dirty="0" smtClean="0"/>
              <a:t> detection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48"/>
          <a:stretch/>
        </p:blipFill>
        <p:spPr bwMode="auto">
          <a:xfrm>
            <a:off x="180974" y="1239366"/>
            <a:ext cx="4200525" cy="351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42"/>
          <a:stretch/>
        </p:blipFill>
        <p:spPr bwMode="auto">
          <a:xfrm>
            <a:off x="4287837" y="2324100"/>
            <a:ext cx="4184159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Biofuel Enzyme kit  Activity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6013"/>
            <a:ext cx="2903537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 flipH="1">
            <a:off x="0" y="1143000"/>
            <a:ext cx="34290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SmartSpec™ Plus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flipH="1">
            <a:off x="565149" y="5076825"/>
            <a:ext cx="1773238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</a:rPr>
              <a:t>170-2525EDU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505200" y="1524000"/>
            <a:ext cx="49498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58415" rIns="81631" bIns="40816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000000"/>
                </a:solidFill>
              </a:rPr>
              <a:t>Photodiode Array UV-VIS Spectrometer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509963" y="2200275"/>
            <a:ext cx="4114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1" tIns="55215" rIns="81631" bIns="40816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92113" indent="-1968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dirty="0">
                <a:solidFill>
                  <a:srgbClr val="000000"/>
                </a:solidFill>
              </a:rPr>
              <a:t>Measures </a:t>
            </a:r>
          </a:p>
          <a:p>
            <a:pPr eaLnBrk="1">
              <a:lnSpc>
                <a:spcPct val="93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Absorbance , %T</a:t>
            </a:r>
          </a:p>
          <a:p>
            <a:pPr eaLnBrk="1">
              <a:lnSpc>
                <a:spcPct val="93000"/>
              </a:lnSpc>
            </a:pPr>
            <a:endParaRPr lang="en-US" sz="2000" b="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Specifications </a:t>
            </a:r>
          </a:p>
          <a:p>
            <a:pPr eaLnBrk="1">
              <a:lnSpc>
                <a:spcPct val="93000"/>
              </a:lnSpc>
            </a:pPr>
            <a:endParaRPr lang="en-US" sz="2000" dirty="0">
              <a:solidFill>
                <a:srgbClr val="000000"/>
              </a:solidFill>
            </a:endParaRP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Range: 200-800 nm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Optical Resolution: ± 2 nm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Light Source: Xenon Flash Lamp</a:t>
            </a:r>
          </a:p>
          <a:p>
            <a:pPr lvl="1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US" sz="2000" b="0" dirty="0">
                <a:solidFill>
                  <a:srgbClr val="000000"/>
                </a:solidFill>
              </a:rPr>
              <a:t>Power: 120 VAC, 60 Hz</a:t>
            </a:r>
          </a:p>
          <a:p>
            <a:pPr eaLnBrk="1">
              <a:lnSpc>
                <a:spcPct val="93000"/>
              </a:lnSpc>
            </a:pPr>
            <a:endParaRPr lang="en-US" sz="2000" b="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US" sz="2000" i="1" dirty="0">
                <a:solidFill>
                  <a:srgbClr val="000000"/>
                </a:solidFill>
              </a:rPr>
              <a:t>Standalone Research Grade Instrument </a:t>
            </a:r>
          </a:p>
          <a:p>
            <a:pPr eaLnBrk="1">
              <a:lnSpc>
                <a:spcPct val="93000"/>
              </a:lnSpc>
            </a:pPr>
            <a:endParaRPr lang="en-US" sz="2000" i="1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US" sz="2000" i="1" dirty="0">
                <a:solidFill>
                  <a:srgbClr val="000000"/>
                </a:solidFill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000" b="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168640" cy="762000"/>
          </a:xfrm>
        </p:spPr>
        <p:txBody>
          <a:bodyPr/>
          <a:lstStyle/>
          <a:p>
            <a:r>
              <a:rPr lang="en-US" dirty="0" smtClean="0"/>
              <a:t>Biofuel Enzyme kit  Activity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382713"/>
            <a:ext cx="4032250" cy="13985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8000"/>
                </a:solidFill>
              </a:rPr>
              <a:t>Biofuel Enzyme Kit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8000"/>
                </a:solidFill>
              </a:rPr>
              <a:t>Procedure Overview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883025" y="1116013"/>
            <a:ext cx="0" cy="5029200"/>
          </a:xfrm>
          <a:prstGeom prst="line">
            <a:avLst/>
          </a:prstGeom>
          <a:noFill/>
          <a:ln w="19050">
            <a:solidFill>
              <a:srgbClr val="FF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76700" y="1498600"/>
            <a:ext cx="4572000" cy="46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0">
                <a:latin typeface="Arial Black" pitchFamily="34" charset="0"/>
              </a:rPr>
              <a:t>Activities: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Reaction Rate &amp; Std curve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Temperature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sz="2000" b="0">
              <a:latin typeface="Arial Black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743994"/>
            <a:ext cx="394811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200" dirty="0">
                <a:latin typeface="Arial Black" pitchFamily="34" charset="0"/>
              </a:rPr>
              <a:t>Collaborative approach</a:t>
            </a:r>
            <a:r>
              <a:rPr lang="en-US" sz="2000" dirty="0">
                <a:latin typeface="Arial Black" pitchFamily="34" charset="0"/>
              </a:rPr>
              <a:t>:</a:t>
            </a:r>
            <a:endParaRPr lang="en-US" sz="2000" b="0" dirty="0">
              <a:latin typeface="Arial Black" pitchFamily="34" charset="0"/>
            </a:endParaRPr>
          </a:p>
          <a:p>
            <a:pPr marL="347663" lvl="1" indent="-233363" eaLnBrk="0" hangingPunct="0">
              <a:buFontTx/>
              <a:buChar char="•"/>
            </a:pPr>
            <a:r>
              <a:rPr lang="en-US" sz="2000" b="0" dirty="0">
                <a:latin typeface="Arial Black" pitchFamily="34" charset="0"/>
              </a:rPr>
              <a:t>Each student group does activity 1</a:t>
            </a:r>
          </a:p>
          <a:p>
            <a:pPr marL="347663" lvl="1" indent="-233363" eaLnBrk="0" hangingPunct="0">
              <a:buFontTx/>
              <a:buChar char="•"/>
            </a:pPr>
            <a:r>
              <a:rPr lang="en-US" sz="2000" b="0" dirty="0">
                <a:latin typeface="Arial Black" pitchFamily="34" charset="0"/>
              </a:rPr>
              <a:t>Student groups do one activity each from 2-5</a:t>
            </a:r>
          </a:p>
          <a:p>
            <a:pPr marL="347663" lvl="1" indent="-233363" eaLnBrk="0" hangingPunct="0">
              <a:buFontTx/>
              <a:buChar char="•"/>
            </a:pPr>
            <a:r>
              <a:rPr lang="en-US" sz="2000" b="0" dirty="0">
                <a:latin typeface="Arial Black" pitchFamily="34" charset="0"/>
              </a:rPr>
              <a:t>Groups share data</a:t>
            </a:r>
          </a:p>
          <a:p>
            <a:pPr marL="347663" lvl="1" indent="-233363" eaLnBrk="0" hangingPunct="0">
              <a:buFontTx/>
              <a:buChar char="•"/>
            </a:pPr>
            <a:r>
              <a:rPr lang="en-US" sz="2000" b="0" dirty="0">
                <a:latin typeface="Arial Black" pitchFamily="34" charset="0"/>
              </a:rPr>
              <a:t>All groups do activity 6 and share data</a:t>
            </a:r>
            <a:br>
              <a:rPr lang="en-US" sz="2000" b="0" dirty="0">
                <a:latin typeface="Arial Black" pitchFamily="34" charset="0"/>
              </a:rPr>
            </a:br>
            <a:r>
              <a:rPr lang="en-US" sz="2000" b="0" dirty="0">
                <a:latin typeface="Arial Black" pitchFamily="34" charset="0"/>
              </a:rPr>
              <a:t/>
            </a:r>
            <a:br>
              <a:rPr lang="en-US" sz="2000" b="0" dirty="0">
                <a:latin typeface="Arial Black" pitchFamily="34" charset="0"/>
              </a:rPr>
            </a:b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Group 2"/>
          <p:cNvGraphicFramePr>
            <a:graphicFrameLocks noGrp="1"/>
          </p:cNvGraphicFramePr>
          <p:nvPr>
            <p:ph sz="half" idx="1"/>
          </p:nvPr>
        </p:nvGraphicFramePr>
        <p:xfrm>
          <a:off x="3276600" y="1143000"/>
          <a:ext cx="5705475" cy="2406651"/>
        </p:xfrm>
        <a:graphic>
          <a:graphicData uri="http://schemas.openxmlformats.org/drawingml/2006/table">
            <a:tbl>
              <a:tblPr/>
              <a:tblGrid>
                <a:gridCol w="1901825"/>
                <a:gridCol w="1901825"/>
                <a:gridCol w="1901825"/>
              </a:tblGrid>
              <a:tr h="761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Standard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Amount of         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-nitrophenol (nmol)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Absorbance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410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488469"/>
              </p:ext>
            </p:extLst>
          </p:nvPr>
        </p:nvGraphicFramePr>
        <p:xfrm>
          <a:off x="4352925" y="3622675"/>
          <a:ext cx="3552825" cy="250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Chart" r:id="rId3" imgW="4343543" imgH="3057382" progId="Excel.Chart.8">
                  <p:embed/>
                </p:oleObj>
              </mc:Choice>
              <mc:Fallback>
                <p:oleObj name="Chart" r:id="rId3" imgW="4343543" imgH="30573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3622675"/>
                        <a:ext cx="3552825" cy="250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5334000"/>
          </a:xfrm>
        </p:spPr>
        <p:txBody>
          <a:bodyPr/>
          <a:lstStyle/>
          <a:p>
            <a:r>
              <a:rPr lang="en-US" sz="2400" smtClean="0">
                <a:solidFill>
                  <a:srgbClr val="FF8000"/>
                </a:solidFill>
              </a:rPr>
              <a:t/>
            </a:r>
            <a:br>
              <a:rPr lang="en-US" sz="2400" smtClean="0">
                <a:solidFill>
                  <a:srgbClr val="FF8000"/>
                </a:solidFill>
              </a:rPr>
            </a:br>
            <a:endParaRPr lang="en-US" sz="2400" smtClean="0">
              <a:solidFill>
                <a:srgbClr val="FF8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398588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b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46600" y="5422900"/>
            <a:ext cx="1676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52788" y="1557338"/>
          <a:ext cx="5710237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Chart" r:id="rId3" imgW="4343543" imgH="3057382" progId="Excel.Chart.8">
                  <p:embed/>
                </p:oleObj>
              </mc:Choice>
              <mc:Fallback>
                <p:oleObj name="Chart" r:id="rId3" imgW="4343543" imgH="30573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1557338"/>
                        <a:ext cx="5710237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133850" y="3714750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248150" y="3752850"/>
            <a:ext cx="150495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753100" y="3752850"/>
            <a:ext cx="0" cy="8858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3171825" y="4562475"/>
            <a:ext cx="5257800" cy="895350"/>
            <a:chOff x="1998" y="3054"/>
            <a:chExt cx="3312" cy="564"/>
          </a:xfrm>
        </p:grpSpPr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1998" y="3234"/>
              <a:ext cx="16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>
                  <a:latin typeface="Arial Black" pitchFamily="34" charset="0"/>
                </a:rPr>
                <a:t>Initial reaction rate =</a:t>
              </a:r>
            </a:p>
          </p:txBody>
        </p:sp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588" y="3054"/>
              <a:ext cx="172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Amount of </a:t>
              </a: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-nitrophenol produced (nmol)</a:t>
              </a: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3702" y="3384"/>
              <a:ext cx="15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3720" y="3426"/>
              <a:ext cx="14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Time (min)</a:t>
              </a:r>
            </a:p>
          </p:txBody>
        </p:sp>
      </p:grp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3171825" y="5543550"/>
            <a:ext cx="5972175" cy="609600"/>
            <a:chOff x="1998" y="3672"/>
            <a:chExt cx="3762" cy="384"/>
          </a:xfrm>
        </p:grpSpPr>
        <p:grpSp>
          <p:nvGrpSpPr>
            <p:cNvPr id="26" name="Group 8"/>
            <p:cNvGrpSpPr>
              <a:grpSpLocks/>
            </p:cNvGrpSpPr>
            <p:nvPr/>
          </p:nvGrpSpPr>
          <p:grpSpPr bwMode="auto">
            <a:xfrm>
              <a:off x="1998" y="3672"/>
              <a:ext cx="3114" cy="384"/>
              <a:chOff x="1998" y="3672"/>
              <a:chExt cx="3114" cy="384"/>
            </a:xfrm>
          </p:grpSpPr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1998" y="3750"/>
                <a:ext cx="161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600" b="0">
                    <a:latin typeface="Arial Black" pitchFamily="34" charset="0"/>
                  </a:rPr>
                  <a:t>Initial reaction rate =</a:t>
                </a:r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3546" y="3672"/>
                <a:ext cx="145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0">
                    <a:latin typeface="Arial Black" pitchFamily="34" charset="0"/>
                  </a:rPr>
                  <a:t>50 nmol - 0 nmol</a:t>
                </a: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3564" y="3864"/>
                <a:ext cx="106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Text Box 12"/>
              <p:cNvSpPr txBox="1">
                <a:spLocks noChangeArrowheads="1"/>
              </p:cNvSpPr>
              <p:nvPr/>
            </p:nvSpPr>
            <p:spPr bwMode="auto">
              <a:xfrm>
                <a:off x="3642" y="3864"/>
                <a:ext cx="147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0">
                    <a:latin typeface="Arial Black" pitchFamily="34" charset="0"/>
                  </a:rPr>
                  <a:t>4 min - 0 min</a:t>
                </a:r>
              </a:p>
            </p:txBody>
          </p:sp>
        </p:grp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4566" y="3762"/>
              <a:ext cx="11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 = 12.5 nmol/min</a:t>
              </a:r>
            </a:p>
          </p:txBody>
        </p:sp>
      </p:grpSp>
      <p:graphicFrame>
        <p:nvGraphicFramePr>
          <p:cNvPr id="32" name="Object 1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340317"/>
              </p:ext>
            </p:extLst>
          </p:nvPr>
        </p:nvGraphicFramePr>
        <p:xfrm>
          <a:off x="3495675" y="1347788"/>
          <a:ext cx="529590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Chart" r:id="rId3" imgW="5295662" imgH="3076384" progId="Excel.Chart.8">
                  <p:embed/>
                </p:oleObj>
              </mc:Choice>
              <mc:Fallback>
                <p:oleObj name="Chart" r:id="rId3" imgW="5295662" imgH="307638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347788"/>
                        <a:ext cx="529590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4533900" y="2486025"/>
            <a:ext cx="234315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5800725" y="2266950"/>
            <a:ext cx="304800" cy="514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409950" y="2330450"/>
          <a:ext cx="53721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name="Chart" r:id="rId3" imgW="5372134" imgH="3009960" progId="Excel.Chart.8">
                  <p:embed/>
                </p:oleObj>
              </mc:Choice>
              <mc:Fallback>
                <p:oleObj name="Chart" r:id="rId3" imgW="5372134" imgH="30099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2330450"/>
                        <a:ext cx="5372100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E</a:t>
            </a: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Instructors - Bio-Rad Curriculum and Training Specialists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Sherri Andrews, Ph.D</a:t>
            </a:r>
            <a:r>
              <a:rPr lang="en-US" dirty="0" smtClean="0"/>
              <a:t>., Eastern US</a:t>
            </a:r>
            <a:endParaRPr lang="en-US" dirty="0"/>
          </a:p>
          <a:p>
            <a:pPr>
              <a:buFontTx/>
              <a:buNone/>
            </a:pPr>
            <a:r>
              <a:rPr lang="en-US" b="1" dirty="0"/>
              <a:t>	sherri_andrews@bio-rad.com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Damon </a:t>
            </a:r>
            <a:r>
              <a:rPr lang="en-US" dirty="0" err="1"/>
              <a:t>Tighe</a:t>
            </a:r>
            <a:r>
              <a:rPr lang="en-US" dirty="0"/>
              <a:t>, </a:t>
            </a:r>
            <a:r>
              <a:rPr lang="en-US" dirty="0" smtClean="0"/>
              <a:t>Western US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b="1" dirty="0"/>
              <a:t>	damon_tighe@bio-rad.com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 typeface="Wingdings" pitchFamily="2" charset="2"/>
              <a:buNone/>
            </a:pPr>
            <a:r>
              <a:rPr lang="en-US" dirty="0"/>
              <a:t>Leigh Brown, M.A</a:t>
            </a:r>
            <a:r>
              <a:rPr lang="en-US" dirty="0" smtClean="0"/>
              <a:t>., Central US</a:t>
            </a:r>
            <a:endParaRPr lang="en-US" dirty="0"/>
          </a:p>
          <a:p>
            <a:pPr>
              <a:buFontTx/>
              <a:buNone/>
            </a:pPr>
            <a:r>
              <a:rPr lang="en-US" b="1" dirty="0"/>
              <a:t>	leigh_brown@bio-rad.com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349625" y="1304925"/>
            <a:ext cx="5257800" cy="895350"/>
            <a:chOff x="1998" y="3054"/>
            <a:chExt cx="3312" cy="564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1998" y="3234"/>
              <a:ext cx="16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0">
                  <a:latin typeface="Arial Black" pitchFamily="34" charset="0"/>
                </a:rPr>
                <a:t>Initial reaction rate =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588" y="3054"/>
              <a:ext cx="172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Amount of </a:t>
              </a: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-nitrophenol produced (nmol)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702" y="3384"/>
              <a:ext cx="15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720" y="3426"/>
              <a:ext cx="14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Time (min)</a:t>
              </a: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14700" y="2286000"/>
            <a:ext cx="5588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600" b="0" dirty="0">
                <a:latin typeface="Arial Black" pitchFamily="34" charset="0"/>
              </a:rPr>
              <a:t>This is the amount of </a:t>
            </a:r>
            <a:r>
              <a:rPr lang="en-US" sz="1600" b="0" i="1" dirty="0">
                <a:latin typeface="Arial Black" pitchFamily="34" charset="0"/>
              </a:rPr>
              <a:t>p</a:t>
            </a:r>
            <a:r>
              <a:rPr lang="en-US" sz="1600" b="0" dirty="0">
                <a:latin typeface="Arial Black" pitchFamily="34" charset="0"/>
              </a:rPr>
              <a:t>-</a:t>
            </a:r>
            <a:r>
              <a:rPr lang="en-US" sz="1600" b="0" dirty="0" err="1">
                <a:latin typeface="Arial Black" pitchFamily="34" charset="0"/>
              </a:rPr>
              <a:t>nitrophenol</a:t>
            </a:r>
            <a:r>
              <a:rPr lang="en-US" sz="1600" b="0" dirty="0">
                <a:latin typeface="Arial Black" pitchFamily="34" charset="0"/>
              </a:rPr>
              <a:t> produced in 2 minutes</a:t>
            </a:r>
          </a:p>
        </p:txBody>
      </p:sp>
      <p:graphicFrame>
        <p:nvGraphicFramePr>
          <p:cNvPr id="10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24349"/>
              </p:ext>
            </p:extLst>
          </p:nvPr>
        </p:nvGraphicFramePr>
        <p:xfrm>
          <a:off x="3702050" y="2925763"/>
          <a:ext cx="470535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Chart" r:id="rId3" imgW="4705588" imgH="3190899" progId="Excel.Chart.8">
                  <p:embed/>
                </p:oleObj>
              </mc:Choice>
              <mc:Fallback>
                <p:oleObj name="Chart" r:id="rId3" imgW="4705588" imgH="319089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2925763"/>
                        <a:ext cx="4705350" cy="319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67100" y="1481138"/>
            <a:ext cx="5067300" cy="2357437"/>
            <a:chOff x="2184" y="2007"/>
            <a:chExt cx="3192" cy="1485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 flipH="1">
              <a:off x="2670" y="2136"/>
              <a:ext cx="6" cy="10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670" y="3210"/>
              <a:ext cx="27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5400000">
              <a:off x="1763" y="2428"/>
              <a:ext cx="1302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Amount of </a:t>
              </a:r>
              <a:r>
                <a:rPr lang="en-US" sz="1400" b="0" i="1">
                  <a:latin typeface="Arial Black" pitchFamily="34" charset="0"/>
                </a:rPr>
                <a:t>p</a:t>
              </a:r>
              <a:r>
                <a:rPr lang="en-US" sz="1400" b="0">
                  <a:latin typeface="Arial Black" pitchFamily="34" charset="0"/>
                </a:rPr>
                <a:t>-nitrophenol formed (nmol)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886" y="3300"/>
              <a:ext cx="23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400" b="0">
                  <a:latin typeface="Arial Black" pitchFamily="34" charset="0"/>
                </a:rPr>
                <a:t>Time (minutes)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928" y="2964"/>
              <a:ext cx="56" cy="5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916" y="2760"/>
              <a:ext cx="56" cy="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204" y="2808"/>
              <a:ext cx="56" cy="5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4398" y="2478"/>
              <a:ext cx="56" cy="56"/>
            </a:xfrm>
            <a:prstGeom prst="ellipse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86" y="2592"/>
              <a:ext cx="56" cy="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670" y="2832"/>
              <a:ext cx="564" cy="378"/>
            </a:xfrm>
            <a:custGeom>
              <a:avLst/>
              <a:gdLst>
                <a:gd name="T0" fmla="*/ 0 w 564"/>
                <a:gd name="T1" fmla="*/ 378 h 378"/>
                <a:gd name="T2" fmla="*/ 276 w 564"/>
                <a:gd name="T3" fmla="*/ 168 h 378"/>
                <a:gd name="T4" fmla="*/ 564 w 564"/>
                <a:gd name="T5" fmla="*/ 0 h 3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4" h="378">
                  <a:moveTo>
                    <a:pt x="0" y="378"/>
                  </a:moveTo>
                  <a:cubicBezTo>
                    <a:pt x="91" y="304"/>
                    <a:pt x="182" y="231"/>
                    <a:pt x="276" y="168"/>
                  </a:cubicBezTo>
                  <a:cubicBezTo>
                    <a:pt x="370" y="105"/>
                    <a:pt x="467" y="52"/>
                    <a:pt x="56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234" y="2508"/>
              <a:ext cx="1194" cy="324"/>
            </a:xfrm>
            <a:custGeom>
              <a:avLst/>
              <a:gdLst>
                <a:gd name="T0" fmla="*/ 0 w 1194"/>
                <a:gd name="T1" fmla="*/ 324 h 324"/>
                <a:gd name="T2" fmla="*/ 1194 w 1194"/>
                <a:gd name="T3" fmla="*/ 0 h 32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94" h="324">
                  <a:moveTo>
                    <a:pt x="0" y="324"/>
                  </a:moveTo>
                  <a:cubicBezTo>
                    <a:pt x="0" y="324"/>
                    <a:pt x="597" y="162"/>
                    <a:pt x="1194" y="0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4398" y="2424"/>
              <a:ext cx="56" cy="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  <a:p>
              <a:pPr algn="ctr" eaLnBrk="0" hangingPunct="0"/>
              <a:endParaRPr lang="en-US" sz="2700" b="0">
                <a:latin typeface="Times" pitchFamily="18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670" y="2790"/>
              <a:ext cx="276" cy="378"/>
            </a:xfrm>
            <a:custGeom>
              <a:avLst/>
              <a:gdLst>
                <a:gd name="T0" fmla="*/ 0 w 276"/>
                <a:gd name="T1" fmla="*/ 378 h 378"/>
                <a:gd name="T2" fmla="*/ 276 w 276"/>
                <a:gd name="T3" fmla="*/ 0 h 37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378">
                  <a:moveTo>
                    <a:pt x="0" y="378"/>
                  </a:moveTo>
                  <a:cubicBezTo>
                    <a:pt x="0" y="378"/>
                    <a:pt x="138" y="189"/>
                    <a:pt x="276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2958" y="2610"/>
              <a:ext cx="264" cy="16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3210" y="2442"/>
              <a:ext cx="1218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229100" y="2228850"/>
            <a:ext cx="733425" cy="11239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4248150" y="2609850"/>
            <a:ext cx="962025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571875" y="4181475"/>
            <a:ext cx="4905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0">
                <a:latin typeface="Arial Black" pitchFamily="34" charset="0"/>
              </a:rPr>
              <a:t>1. The initial reaction rate is faster when there is a higher enzyme concentration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124700" y="1790700"/>
            <a:ext cx="155257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solidFill>
                  <a:srgbClr val="FF0000"/>
                </a:solidFill>
                <a:latin typeface="Arial Black" pitchFamily="34" charset="0"/>
              </a:rPr>
              <a:t>High enzyme concentration</a:t>
            </a:r>
          </a:p>
          <a:p>
            <a:pPr>
              <a:spcBef>
                <a:spcPct val="50000"/>
              </a:spcBef>
            </a:pPr>
            <a:r>
              <a:rPr lang="en-US" sz="1400" b="0">
                <a:solidFill>
                  <a:schemeClr val="accent2"/>
                </a:solidFill>
                <a:latin typeface="Arial Black" pitchFamily="34" charset="0"/>
              </a:rPr>
              <a:t>Low enzyme concentration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4248150" y="2095500"/>
            <a:ext cx="2847975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619500" y="4876800"/>
            <a:ext cx="49053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0">
                <a:latin typeface="Arial Black" pitchFamily="34" charset="0"/>
              </a:rPr>
              <a:t>2. Given enough time, the same amount of product will be formed for both the high and low enzyme concentration reactions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/>
      <p:bldP spid="22" grpId="1"/>
      <p:bldP spid="24" grpId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Line 2"/>
          <p:cNvSpPr>
            <a:spLocks noChangeShapeType="1"/>
          </p:cNvSpPr>
          <p:nvPr/>
        </p:nvSpPr>
        <p:spPr bwMode="auto">
          <a:xfrm>
            <a:off x="4248150" y="1447800"/>
            <a:ext cx="0" cy="2476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248150" y="3924300"/>
            <a:ext cx="4295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 rot="16200000">
            <a:off x="2536825" y="2325688"/>
            <a:ext cx="2514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Amount of </a:t>
            </a:r>
            <a:r>
              <a:rPr lang="en-US" sz="1400" b="0" i="1">
                <a:latin typeface="Arial Black" pitchFamily="34" charset="0"/>
              </a:rPr>
              <a:t>p</a:t>
            </a:r>
            <a:r>
              <a:rPr lang="en-US" sz="1400" b="0">
                <a:latin typeface="Arial Black" pitchFamily="34" charset="0"/>
              </a:rPr>
              <a:t>-nitrophenol formed (nmol)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591050" y="4010025"/>
            <a:ext cx="3714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Time (minutes)</a:t>
            </a: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4657725" y="3533775"/>
            <a:ext cx="889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4657725" y="3105150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5095875" y="3286125"/>
            <a:ext cx="889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5095875" y="2609850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6991350" y="2762250"/>
            <a:ext cx="88900" cy="889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6991350" y="1790700"/>
            <a:ext cx="88900" cy="88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  <a:p>
            <a:pPr algn="ctr" eaLnBrk="0" hangingPunct="0"/>
            <a:endParaRPr lang="en-US" sz="2700" b="0">
              <a:latin typeface="Times" pitchFamily="18" charset="0"/>
            </a:endParaRPr>
          </a:p>
        </p:txBody>
      </p:sp>
      <p:sp>
        <p:nvSpPr>
          <p:cNvPr id="43" name="Freeform 12"/>
          <p:cNvSpPr>
            <a:spLocks/>
          </p:cNvSpPr>
          <p:nvPr/>
        </p:nvSpPr>
        <p:spPr bwMode="auto">
          <a:xfrm>
            <a:off x="4248150" y="2647950"/>
            <a:ext cx="885825" cy="1257300"/>
          </a:xfrm>
          <a:custGeom>
            <a:avLst/>
            <a:gdLst>
              <a:gd name="T0" fmla="*/ 0 w 558"/>
              <a:gd name="T1" fmla="*/ 2147483647 h 792"/>
              <a:gd name="T2" fmla="*/ 2147483647 w 558"/>
              <a:gd name="T3" fmla="*/ 2147483647 h 792"/>
              <a:gd name="T4" fmla="*/ 2147483647 w 558"/>
              <a:gd name="T5" fmla="*/ 0 h 7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8" h="792">
                <a:moveTo>
                  <a:pt x="0" y="792"/>
                </a:moveTo>
                <a:cubicBezTo>
                  <a:pt x="94" y="618"/>
                  <a:pt x="189" y="444"/>
                  <a:pt x="282" y="312"/>
                </a:cubicBezTo>
                <a:cubicBezTo>
                  <a:pt x="375" y="180"/>
                  <a:pt x="466" y="90"/>
                  <a:pt x="558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3"/>
          <p:cNvSpPr>
            <a:spLocks/>
          </p:cNvSpPr>
          <p:nvPr/>
        </p:nvSpPr>
        <p:spPr bwMode="auto">
          <a:xfrm>
            <a:off x="5124450" y="1828800"/>
            <a:ext cx="1914525" cy="828675"/>
          </a:xfrm>
          <a:custGeom>
            <a:avLst/>
            <a:gdLst>
              <a:gd name="T0" fmla="*/ 0 w 1206"/>
              <a:gd name="T1" fmla="*/ 2147483647 h 522"/>
              <a:gd name="T2" fmla="*/ 2147483647 w 1206"/>
              <a:gd name="T3" fmla="*/ 0 h 52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06" h="522">
                <a:moveTo>
                  <a:pt x="0" y="522"/>
                </a:moveTo>
                <a:cubicBezTo>
                  <a:pt x="0" y="522"/>
                  <a:pt x="603" y="261"/>
                  <a:pt x="120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4248150" y="3324225"/>
            <a:ext cx="895350" cy="600075"/>
          </a:xfrm>
          <a:custGeom>
            <a:avLst/>
            <a:gdLst>
              <a:gd name="T0" fmla="*/ 0 w 564"/>
              <a:gd name="T1" fmla="*/ 2147483647 h 378"/>
              <a:gd name="T2" fmla="*/ 2147483647 w 564"/>
              <a:gd name="T3" fmla="*/ 2147483647 h 378"/>
              <a:gd name="T4" fmla="*/ 2147483647 w 564"/>
              <a:gd name="T5" fmla="*/ 0 h 37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4" h="378">
                <a:moveTo>
                  <a:pt x="0" y="378"/>
                </a:moveTo>
                <a:cubicBezTo>
                  <a:pt x="91" y="304"/>
                  <a:pt x="182" y="231"/>
                  <a:pt x="276" y="168"/>
                </a:cubicBezTo>
                <a:cubicBezTo>
                  <a:pt x="370" y="105"/>
                  <a:pt x="467" y="52"/>
                  <a:pt x="56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Freeform 15"/>
          <p:cNvSpPr>
            <a:spLocks/>
          </p:cNvSpPr>
          <p:nvPr/>
        </p:nvSpPr>
        <p:spPr bwMode="auto">
          <a:xfrm>
            <a:off x="5143500" y="2809875"/>
            <a:ext cx="1895475" cy="514350"/>
          </a:xfrm>
          <a:custGeom>
            <a:avLst/>
            <a:gdLst>
              <a:gd name="T0" fmla="*/ 0 w 1194"/>
              <a:gd name="T1" fmla="*/ 2147483647 h 324"/>
              <a:gd name="T2" fmla="*/ 2147483647 w 1194"/>
              <a:gd name="T3" fmla="*/ 0 h 32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94" h="324">
                <a:moveTo>
                  <a:pt x="0" y="324"/>
                </a:moveTo>
                <a:cubicBezTo>
                  <a:pt x="0" y="324"/>
                  <a:pt x="597" y="162"/>
                  <a:pt x="119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auto">
          <a:xfrm>
            <a:off x="7219950" y="2514600"/>
            <a:ext cx="1419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latin typeface="Arial Black" pitchFamily="34" charset="0"/>
              </a:rPr>
              <a:t>0.25 mM substrate [Low]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248525" y="1438275"/>
            <a:ext cx="14192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>
                <a:latin typeface="Arial Black" pitchFamily="34" charset="0"/>
              </a:rPr>
              <a:t>1.5 mM substrate [High]</a:t>
            </a:r>
          </a:p>
        </p:txBody>
      </p:sp>
      <p:sp>
        <p:nvSpPr>
          <p:cNvPr id="49" name="Line 18"/>
          <p:cNvSpPr>
            <a:spLocks noChangeShapeType="1"/>
          </p:cNvSpPr>
          <p:nvPr/>
        </p:nvSpPr>
        <p:spPr bwMode="auto">
          <a:xfrm flipV="1">
            <a:off x="4238625" y="2295525"/>
            <a:ext cx="904875" cy="161925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4257675" y="1714500"/>
            <a:ext cx="2886075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4267200" y="2724150"/>
            <a:ext cx="2914650" cy="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1"/>
          <p:cNvSpPr>
            <a:spLocks noChangeShapeType="1"/>
          </p:cNvSpPr>
          <p:nvPr/>
        </p:nvSpPr>
        <p:spPr bwMode="auto">
          <a:xfrm flipV="1">
            <a:off x="4267200" y="3200400"/>
            <a:ext cx="828675" cy="714375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3257550" y="4429125"/>
            <a:ext cx="5772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 dirty="0">
                <a:latin typeface="Arial Black" pitchFamily="34" charset="0"/>
              </a:rPr>
              <a:t>1. Effect of substrate concentration on the initial rate</a:t>
            </a:r>
          </a:p>
        </p:txBody>
      </p:sp>
      <p:sp>
        <p:nvSpPr>
          <p:cNvPr id="54" name="Text Box 23"/>
          <p:cNvSpPr txBox="1">
            <a:spLocks noChangeArrowheads="1"/>
          </p:cNvSpPr>
          <p:nvPr/>
        </p:nvSpPr>
        <p:spPr bwMode="auto">
          <a:xfrm>
            <a:off x="3257550" y="5191125"/>
            <a:ext cx="5600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 dirty="0">
                <a:latin typeface="Arial Black" pitchFamily="34" charset="0"/>
              </a:rPr>
              <a:t>2. Final amount of product formed with varying substrate concentrations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1" grpId="0" animBg="1"/>
      <p:bldP spid="52" grpId="0" animBg="1"/>
      <p:bldP spid="52" grpId="1" animBg="1"/>
      <p:bldP spid="53" grpId="0"/>
      <p:bldP spid="53" grpId="1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81399" y="1133475"/>
            <a:ext cx="5362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0" dirty="0">
                <a:latin typeface="Arial Black" pitchFamily="34" charset="0"/>
              </a:rPr>
              <a:t>Where can we find things that break down cellulose?</a:t>
            </a:r>
          </a:p>
        </p:txBody>
      </p:sp>
      <p:pic>
        <p:nvPicPr>
          <p:cNvPr id="4" name="Picture 3" descr="space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028700"/>
            <a:ext cx="3219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1" t="24222" r="38681" b="14555"/>
          <a:stretch>
            <a:fillRect/>
          </a:stretch>
        </p:blipFill>
        <p:spPr bwMode="auto">
          <a:xfrm>
            <a:off x="3286125" y="2038350"/>
            <a:ext cx="2543175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fistulated_c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058988"/>
            <a:ext cx="27527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erm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4192588"/>
            <a:ext cx="2646363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Bio-prospecting for Celliobiase</a:t>
            </a:r>
            <a:r>
              <a:rPr lang="en-US" sz="2000" b="0">
                <a:latin typeface="Arial Black" pitchFamily="34" charset="0"/>
              </a:rPr>
              <a:t>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181100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3" descr="spaceb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733425"/>
            <a:ext cx="32194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76600" y="1098550"/>
            <a:ext cx="5715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Mushrooms – Ecological niche for food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err="1"/>
              <a:t>Mycorrhizal</a:t>
            </a:r>
            <a:r>
              <a:rPr lang="en-US" sz="2000" dirty="0"/>
              <a:t> –associated with plant roots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Porcini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Chanterelle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Saprotrophic – decomposers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Shiitake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Morel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Button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Parasitic – attacks plants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2000" dirty="0"/>
              <a:t>Honey Mushroom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/>
          </a:p>
        </p:txBody>
      </p:sp>
      <p:pic>
        <p:nvPicPr>
          <p:cNvPr id="6" name="Picture 10" descr="chantrellesmall"/>
          <p:cNvPicPr>
            <a:picLocks noChangeAspect="1" noChangeArrowheads="1"/>
          </p:cNvPicPr>
          <p:nvPr/>
        </p:nvPicPr>
        <p:blipFill>
          <a:blip r:embed="rId4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76425"/>
            <a:ext cx="1219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40713-Shiit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52825"/>
            <a:ext cx="16764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5279752-porcini-mushroom-boletus-edulis-aka-bolete-or-penny-bun-isolated-on-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13879" r="12215" b="9148"/>
          <a:stretch>
            <a:fillRect/>
          </a:stretch>
        </p:blipFill>
        <p:spPr bwMode="auto">
          <a:xfrm>
            <a:off x="5410200" y="1876425"/>
            <a:ext cx="78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Mconica"/>
          <p:cNvPicPr>
            <a:picLocks noChangeAspect="1" noChangeArrowheads="1"/>
          </p:cNvPicPr>
          <p:nvPr/>
        </p:nvPicPr>
        <p:blipFill>
          <a:blip r:embed="rId7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48025"/>
            <a:ext cx="9509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oneymushro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53025"/>
            <a:ext cx="152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pic_mushrooms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00425"/>
            <a:ext cx="152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solidFill>
                  <a:srgbClr val="FF8000"/>
                </a:solidFill>
                <a:latin typeface="Arial Black" pitchFamily="34" charset="0"/>
              </a:rPr>
              <a:t>Bio-prospecting for Celliobiase</a:t>
            </a:r>
            <a:r>
              <a:rPr lang="en-US" sz="2000" b="0">
                <a:latin typeface="Arial Black" pitchFamily="34" charset="0"/>
              </a:rPr>
              <a:t>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3350" y="1935030"/>
            <a:ext cx="27241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>
                <a:solidFill>
                  <a:srgbClr val="FF9933"/>
                </a:solidFill>
                <a:latin typeface="Arial Black" pitchFamily="34" charset="0"/>
              </a:rPr>
              <a:t>Using a Micropipette</a:t>
            </a:r>
          </a:p>
        </p:txBody>
      </p:sp>
      <p:pic>
        <p:nvPicPr>
          <p:cNvPr id="10" name="Picture 12" descr="166-0505edu_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4" r="24529"/>
          <a:stretch>
            <a:fillRect/>
          </a:stretch>
        </p:blipFill>
        <p:spPr bwMode="auto">
          <a:xfrm rot="925809">
            <a:off x="3652248" y="1380075"/>
            <a:ext cx="1733559" cy="35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223-9303_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t="5882" r="29411"/>
          <a:stretch>
            <a:fillRect/>
          </a:stretch>
        </p:blipFill>
        <p:spPr bwMode="auto">
          <a:xfrm>
            <a:off x="4679950" y="5035550"/>
            <a:ext cx="4191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91150" y="1352550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Plunger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H="1" flipV="1">
            <a:off x="4679950" y="1583382"/>
            <a:ext cx="819150" cy="739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 flipV="1">
            <a:off x="4940300" y="2138065"/>
            <a:ext cx="1057275" cy="983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924550" y="3048000"/>
            <a:ext cx="237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 Tip Ejector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772150" y="1676400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Two stops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24550" y="1981200"/>
            <a:ext cx="3219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– defines volume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924549" y="2379017"/>
            <a:ext cx="3400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– ejects volume</a:t>
            </a:r>
          </a:p>
        </p:txBody>
      </p:sp>
      <p:pic>
        <p:nvPicPr>
          <p:cNvPr id="19" name="Picture 23" descr="figure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47282"/>
            <a:ext cx="1724422" cy="25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43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84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7" descr="ANd9GcS51dcD1IrXrPRufHA4ZU3Ife5g8yWzmTVc-nF1AUs_mOFKwvB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388" y="2209800"/>
            <a:ext cx="5826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3149600" y="1536700"/>
            <a:ext cx="48006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Pick a mushroom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Add ~ 0.25g of mushroom to </a:t>
            </a:r>
            <a:r>
              <a:rPr lang="en-US" sz="2000" b="0" dirty="0" err="1"/>
              <a:t>microcentrifuge</a:t>
            </a:r>
            <a:r>
              <a:rPr lang="en-US" sz="2000" b="0" dirty="0"/>
              <a:t> tube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crush with blunted pipette tip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Add 1,000 µl extraction buffer and continue crushing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0" dirty="0"/>
              <a:t>Spin down extract in </a:t>
            </a:r>
            <a:r>
              <a:rPr lang="en-US" sz="2000" b="0" dirty="0" err="1"/>
              <a:t>microcentrifuge</a:t>
            </a:r>
            <a:r>
              <a:rPr lang="en-US" sz="2000" b="0" dirty="0"/>
              <a:t> to separate mushroom particles from liquid fraction or filter and put liquid fraction in new centrifuge tube (~250ul)</a:t>
            </a:r>
          </a:p>
        </p:txBody>
      </p:sp>
      <p:pic>
        <p:nvPicPr>
          <p:cNvPr id="7" name="Picture 20" descr="BE-mini-Cent-fly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27"/>
          <a:stretch>
            <a:fillRect/>
          </a:stretch>
        </p:blipFill>
        <p:spPr bwMode="auto">
          <a:xfrm>
            <a:off x="7748588" y="3733800"/>
            <a:ext cx="13192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59412"/>
            <a:ext cx="555069" cy="703263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5561787" y="5851239"/>
            <a:ext cx="50153" cy="207822"/>
          </a:xfrm>
          <a:prstGeom prst="ellipse">
            <a:avLst/>
          </a:prstGeom>
          <a:solidFill>
            <a:srgbClr val="9933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5563773" y="5828546"/>
            <a:ext cx="48167" cy="83304"/>
          </a:xfrm>
          <a:custGeom>
            <a:avLst/>
            <a:gdLst>
              <a:gd name="T0" fmla="*/ 2147483647 w 138"/>
              <a:gd name="T1" fmla="*/ 2147483647 h 135"/>
              <a:gd name="T2" fmla="*/ 2147483647 w 138"/>
              <a:gd name="T3" fmla="*/ 2147483647 h 135"/>
              <a:gd name="T4" fmla="*/ 2147483647 w 138"/>
              <a:gd name="T5" fmla="*/ 2147483647 h 135"/>
              <a:gd name="T6" fmla="*/ 2147483647 w 138"/>
              <a:gd name="T7" fmla="*/ 2147483647 h 135"/>
              <a:gd name="T8" fmla="*/ 2147483647 w 138"/>
              <a:gd name="T9" fmla="*/ 2147483647 h 135"/>
              <a:gd name="T10" fmla="*/ 2147483647 w 138"/>
              <a:gd name="T11" fmla="*/ 2147483647 h 135"/>
              <a:gd name="T12" fmla="*/ 2147483647 w 138"/>
              <a:gd name="T13" fmla="*/ 2147483647 h 1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" h="135">
                <a:moveTo>
                  <a:pt x="21" y="79"/>
                </a:moveTo>
                <a:cubicBezTo>
                  <a:pt x="74" y="88"/>
                  <a:pt x="99" y="77"/>
                  <a:pt x="85" y="135"/>
                </a:cubicBezTo>
                <a:cubicBezTo>
                  <a:pt x="37" y="127"/>
                  <a:pt x="20" y="125"/>
                  <a:pt x="5" y="79"/>
                </a:cubicBezTo>
                <a:cubicBezTo>
                  <a:pt x="18" y="27"/>
                  <a:pt x="0" y="59"/>
                  <a:pt x="37" y="39"/>
                </a:cubicBezTo>
                <a:cubicBezTo>
                  <a:pt x="54" y="30"/>
                  <a:pt x="85" y="7"/>
                  <a:pt x="85" y="7"/>
                </a:cubicBezTo>
                <a:cubicBezTo>
                  <a:pt x="104" y="64"/>
                  <a:pt x="87" y="64"/>
                  <a:pt x="125" y="39"/>
                </a:cubicBezTo>
                <a:cubicBezTo>
                  <a:pt x="138" y="0"/>
                  <a:pt x="129" y="7"/>
                  <a:pt x="93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5562779" y="5874644"/>
            <a:ext cx="48167" cy="83304"/>
          </a:xfrm>
          <a:custGeom>
            <a:avLst/>
            <a:gdLst>
              <a:gd name="T0" fmla="*/ 2147483647 w 138"/>
              <a:gd name="T1" fmla="*/ 2147483647 h 135"/>
              <a:gd name="T2" fmla="*/ 2147483647 w 138"/>
              <a:gd name="T3" fmla="*/ 2147483647 h 135"/>
              <a:gd name="T4" fmla="*/ 2147483647 w 138"/>
              <a:gd name="T5" fmla="*/ 2147483647 h 135"/>
              <a:gd name="T6" fmla="*/ 2147483647 w 138"/>
              <a:gd name="T7" fmla="*/ 2147483647 h 135"/>
              <a:gd name="T8" fmla="*/ 2147483647 w 138"/>
              <a:gd name="T9" fmla="*/ 2147483647 h 135"/>
              <a:gd name="T10" fmla="*/ 2147483647 w 138"/>
              <a:gd name="T11" fmla="*/ 2147483647 h 135"/>
              <a:gd name="T12" fmla="*/ 2147483647 w 138"/>
              <a:gd name="T13" fmla="*/ 2147483647 h 1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8" h="135">
                <a:moveTo>
                  <a:pt x="21" y="79"/>
                </a:moveTo>
                <a:cubicBezTo>
                  <a:pt x="74" y="88"/>
                  <a:pt x="99" y="77"/>
                  <a:pt x="85" y="135"/>
                </a:cubicBezTo>
                <a:cubicBezTo>
                  <a:pt x="37" y="127"/>
                  <a:pt x="20" y="125"/>
                  <a:pt x="5" y="79"/>
                </a:cubicBezTo>
                <a:cubicBezTo>
                  <a:pt x="18" y="27"/>
                  <a:pt x="0" y="59"/>
                  <a:pt x="37" y="39"/>
                </a:cubicBezTo>
                <a:cubicBezTo>
                  <a:pt x="54" y="30"/>
                  <a:pt x="85" y="7"/>
                  <a:pt x="85" y="7"/>
                </a:cubicBezTo>
                <a:cubicBezTo>
                  <a:pt x="104" y="64"/>
                  <a:pt x="87" y="64"/>
                  <a:pt x="125" y="39"/>
                </a:cubicBezTo>
                <a:cubicBezTo>
                  <a:pt x="138" y="0"/>
                  <a:pt x="129" y="7"/>
                  <a:pt x="93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auto">
          <a:xfrm>
            <a:off x="5586863" y="5877718"/>
            <a:ext cx="45719" cy="114872"/>
          </a:xfrm>
          <a:custGeom>
            <a:avLst/>
            <a:gdLst>
              <a:gd name="T0" fmla="*/ 0 w 80"/>
              <a:gd name="T1" fmla="*/ 0 h 186"/>
              <a:gd name="T2" fmla="*/ 2147483647 w 80"/>
              <a:gd name="T3" fmla="*/ 2147483647 h 186"/>
              <a:gd name="T4" fmla="*/ 2147483647 w 80"/>
              <a:gd name="T5" fmla="*/ 2147483647 h 186"/>
              <a:gd name="T6" fmla="*/ 2147483647 w 80"/>
              <a:gd name="T7" fmla="*/ 2147483647 h 186"/>
              <a:gd name="T8" fmla="*/ 2147483647 w 80"/>
              <a:gd name="T9" fmla="*/ 2147483647 h 186"/>
              <a:gd name="T10" fmla="*/ 2147483647 w 80"/>
              <a:gd name="T11" fmla="*/ 2147483647 h 186"/>
              <a:gd name="T12" fmla="*/ 2147483647 w 80"/>
              <a:gd name="T13" fmla="*/ 2147483647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0" h="186">
                <a:moveTo>
                  <a:pt x="0" y="0"/>
                </a:moveTo>
                <a:cubicBezTo>
                  <a:pt x="12" y="48"/>
                  <a:pt x="8" y="80"/>
                  <a:pt x="56" y="96"/>
                </a:cubicBezTo>
                <a:cubicBezTo>
                  <a:pt x="53" y="109"/>
                  <a:pt x="56" y="125"/>
                  <a:pt x="48" y="136"/>
                </a:cubicBezTo>
                <a:cubicBezTo>
                  <a:pt x="43" y="143"/>
                  <a:pt x="31" y="139"/>
                  <a:pt x="24" y="144"/>
                </a:cubicBezTo>
                <a:cubicBezTo>
                  <a:pt x="16" y="150"/>
                  <a:pt x="13" y="160"/>
                  <a:pt x="8" y="168"/>
                </a:cubicBezTo>
                <a:cubicBezTo>
                  <a:pt x="16" y="173"/>
                  <a:pt x="22" y="183"/>
                  <a:pt x="32" y="184"/>
                </a:cubicBezTo>
                <a:cubicBezTo>
                  <a:pt x="48" y="186"/>
                  <a:pt x="80" y="176"/>
                  <a:pt x="80" y="1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Picture 28" descr="40713-Shiita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4"/>
          <a:stretch>
            <a:fillRect/>
          </a:stretch>
        </p:blipFill>
        <p:spPr bwMode="auto">
          <a:xfrm>
            <a:off x="5638800" y="1143000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 flipH="1">
            <a:off x="304800" y="1600200"/>
            <a:ext cx="2895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Activity 6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Protocol </a:t>
            </a: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5" y="5459412"/>
            <a:ext cx="555069" cy="703263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urved Down Arrow 1"/>
          <p:cNvSpPr>
            <a:spLocks noChangeArrowheads="1"/>
          </p:cNvSpPr>
          <p:nvPr/>
        </p:nvSpPr>
        <p:spPr bwMode="auto">
          <a:xfrm>
            <a:off x="5586863" y="5209148"/>
            <a:ext cx="537711" cy="256051"/>
          </a:xfrm>
          <a:prstGeom prst="curvedDownArrow">
            <a:avLst>
              <a:gd name="adj1" fmla="val 24949"/>
              <a:gd name="adj2" fmla="val 4989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Curved Down Arrow 15"/>
          <p:cNvSpPr>
            <a:spLocks noChangeArrowheads="1"/>
          </p:cNvSpPr>
          <p:nvPr/>
        </p:nvSpPr>
        <p:spPr bwMode="auto">
          <a:xfrm rot="12697437" flipH="1" flipV="1">
            <a:off x="6315075" y="1304925"/>
            <a:ext cx="976313" cy="344488"/>
          </a:xfrm>
          <a:prstGeom prst="curvedDownArrow">
            <a:avLst>
              <a:gd name="adj1" fmla="val 24995"/>
              <a:gd name="adj2" fmla="val 49977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6802438" y="1100138"/>
            <a:ext cx="161925" cy="377825"/>
          </a:xfrm>
          <a:prstGeom prst="ellipse">
            <a:avLst/>
          </a:prstGeom>
          <a:solidFill>
            <a:srgbClr val="9933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5256213"/>
            <a:ext cx="9906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183063" y="1704975"/>
            <a:ext cx="3513137" cy="2257425"/>
            <a:chOff x="4953650" y="3395091"/>
            <a:chExt cx="2675033" cy="168207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650" y="3584020"/>
              <a:ext cx="2675033" cy="1493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1"/>
            <p:cNvSpPr>
              <a:spLocks noChangeArrowheads="1"/>
            </p:cNvSpPr>
            <p:nvPr/>
          </p:nvSpPr>
          <p:spPr bwMode="auto">
            <a:xfrm rot="1467992">
              <a:off x="5245341" y="3395091"/>
              <a:ext cx="316850" cy="990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136900" y="1057275"/>
            <a:ext cx="4267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6. </a:t>
            </a:r>
            <a:r>
              <a:rPr lang="en-US" b="0"/>
              <a:t>Label microplate wells 1-6</a:t>
            </a:r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124200" y="2328863"/>
            <a:ext cx="4953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7. </a:t>
            </a:r>
            <a:r>
              <a:rPr lang="en-US" b="0"/>
              <a:t>Add 100ul of Stop solution to wells 1-6</a:t>
            </a:r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136900" y="4130675"/>
            <a:ext cx="5626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8. </a:t>
            </a:r>
            <a:r>
              <a:rPr lang="en-US" b="0" dirty="0"/>
              <a:t>Label a 2ml centrifuge tube with your initials and  </a:t>
            </a:r>
            <a:r>
              <a:rPr lang="en-US" b="0" dirty="0" smtClean="0"/>
              <a:t>add </a:t>
            </a:r>
            <a:r>
              <a:rPr lang="en-US" b="0" dirty="0"/>
              <a:t>1.5ml of substrate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flipH="1">
            <a:off x="304800" y="1209675"/>
            <a:ext cx="2895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Activity 6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Protocol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22890"/>
          <a:stretch>
            <a:fillRect/>
          </a:stretch>
        </p:blipFill>
        <p:spPr bwMode="auto">
          <a:xfrm>
            <a:off x="4114800" y="1392238"/>
            <a:ext cx="43529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33900" y="3762375"/>
            <a:ext cx="4572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5026025"/>
            <a:ext cx="889000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819525" y="5915025"/>
            <a:ext cx="457200" cy="200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986338"/>
            <a:ext cx="785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23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Box 7"/>
          <p:cNvSpPr txBox="1">
            <a:spLocks noChangeArrowheads="1"/>
          </p:cNvSpPr>
          <p:nvPr/>
        </p:nvSpPr>
        <p:spPr bwMode="auto">
          <a:xfrm flipH="1">
            <a:off x="304800" y="1600200"/>
            <a:ext cx="2895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Activity 6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Protocol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36900" y="1182688"/>
            <a:ext cx="57785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9. </a:t>
            </a:r>
            <a:r>
              <a:rPr lang="en-US" sz="2000" b="0" dirty="0"/>
              <a:t>Add 125ul of mushroom extract to substrate and start your clock.</a:t>
            </a:r>
            <a:endParaRPr lang="en-US" sz="20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1771650"/>
            <a:ext cx="9906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501775"/>
            <a:ext cx="785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25" y="1749425"/>
            <a:ext cx="9779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2524125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10. </a:t>
            </a:r>
            <a:r>
              <a:rPr lang="en-US" sz="2000" b="0" dirty="0"/>
              <a:t>At the appropriate times remove 100ul from your reaction and add it to the corresponding  well of your </a:t>
            </a:r>
            <a:r>
              <a:rPr lang="en-US" sz="2000" b="0" dirty="0" err="1"/>
              <a:t>microplate</a:t>
            </a:r>
            <a:r>
              <a:rPr lang="en-US" sz="2000" b="0" dirty="0"/>
              <a:t>. Make sure to mix.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506788"/>
            <a:ext cx="26543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30613"/>
            <a:ext cx="9779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2" y="5128268"/>
            <a:ext cx="1495425" cy="102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24200" y="4522788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11. </a:t>
            </a:r>
            <a:r>
              <a:rPr lang="en-US" sz="2000" b="0" dirty="0"/>
              <a:t>To make an appropriate blank, add 92ul of extraction buffer to well 6 and 8 </a:t>
            </a:r>
            <a:r>
              <a:rPr lang="en-US" sz="2000" b="0" dirty="0" err="1"/>
              <a:t>ul</a:t>
            </a:r>
            <a:r>
              <a:rPr lang="en-US" sz="2000" b="0" dirty="0"/>
              <a:t> of mushroom extract. </a:t>
            </a:r>
            <a:endParaRPr lang="en-US" sz="20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52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009900" y="12287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 Box 7"/>
          <p:cNvSpPr txBox="1">
            <a:spLocks noChangeArrowheads="1"/>
          </p:cNvSpPr>
          <p:nvPr/>
        </p:nvSpPr>
        <p:spPr bwMode="auto">
          <a:xfrm flipH="1">
            <a:off x="304800" y="1600200"/>
            <a:ext cx="2895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1" tIns="42448" rIns="81631" bIns="42448">
            <a:spAutoFit/>
          </a:bodyPr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21538" algn="l"/>
              </a:tabLs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Activity 6</a:t>
            </a:r>
          </a:p>
          <a:p>
            <a:pPr eaLnBrk="1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>
                <a:solidFill>
                  <a:srgbClr val="FF9933"/>
                </a:solidFill>
                <a:latin typeface="Arial Black" pitchFamily="34" charset="0"/>
              </a:rPr>
              <a:t>Protocol </a:t>
            </a:r>
          </a:p>
        </p:txBody>
      </p:sp>
      <p:pic>
        <p:nvPicPr>
          <p:cNvPr id="5" name="Picture 11" descr="lsr_iMarkAbsorbance-Microplate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22728"/>
          <a:stretch>
            <a:fillRect/>
          </a:stretch>
        </p:blipFill>
        <p:spPr bwMode="auto">
          <a:xfrm>
            <a:off x="4733925" y="1338263"/>
            <a:ext cx="3276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05150" y="11430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Read samples on </a:t>
            </a:r>
            <a:r>
              <a:rPr lang="en-US" dirty="0" err="1"/>
              <a:t>iMARK</a:t>
            </a:r>
            <a:r>
              <a:rPr lang="en-US" dirty="0"/>
              <a:t> </a:t>
            </a:r>
            <a:r>
              <a:rPr lang="en-US" dirty="0" err="1"/>
              <a:t>Platereader</a:t>
            </a:r>
            <a:endParaRPr lang="en-US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29000" y="4490650"/>
            <a:ext cx="5105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 dirty="0"/>
              <a:t>Reads 400-750nm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Reads 96 samples in under 10 seconds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Onboard printer, but best to connect to </a:t>
            </a:r>
            <a:r>
              <a:rPr lang="en-US" sz="1800" dirty="0" err="1"/>
              <a:t>sofoware</a:t>
            </a:r>
            <a:r>
              <a:rPr lang="en-US" sz="1800" dirty="0"/>
              <a:t> for easy data manipulation</a:t>
            </a:r>
          </a:p>
          <a:p>
            <a:pPr eaLnBrk="1" hangingPunct="1">
              <a:buFont typeface="Arial" charset="0"/>
              <a:buChar char="•"/>
            </a:pPr>
            <a:r>
              <a:rPr lang="en-US" sz="1800" dirty="0"/>
              <a:t>Can do kinetics, plate shaking, </a:t>
            </a:r>
            <a:r>
              <a:rPr lang="en-US" sz="1800" dirty="0" err="1"/>
              <a:t>etc</a:t>
            </a:r>
            <a:endParaRPr lang="en-US" sz="1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5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4200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8000"/>
                </a:solidFill>
              </a:rPr>
              <a:t>What are enzymes?</a:t>
            </a:r>
            <a:r>
              <a:rPr lang="en-US" sz="2400" dirty="0" smtClean="0">
                <a:solidFill>
                  <a:srgbClr val="FF8000"/>
                </a:solidFill>
              </a:rPr>
              <a:t/>
            </a:r>
            <a:br>
              <a:rPr lang="en-US" sz="2400" dirty="0" smtClean="0">
                <a:solidFill>
                  <a:srgbClr val="FF8000"/>
                </a:solidFill>
              </a:rPr>
            </a:br>
            <a:r>
              <a:rPr lang="en-US" sz="2800" dirty="0" smtClean="0">
                <a:solidFill>
                  <a:srgbClr val="FF8000"/>
                </a:solidFill>
              </a:rPr>
              <a:t/>
            </a:r>
            <a:br>
              <a:rPr lang="en-US" sz="2800" dirty="0" smtClean="0">
                <a:solidFill>
                  <a:srgbClr val="FF8000"/>
                </a:solidFill>
              </a:rPr>
            </a:br>
            <a:r>
              <a:rPr lang="en-US" sz="1800" dirty="0" smtClean="0">
                <a:solidFill>
                  <a:srgbClr val="FF8000"/>
                </a:solidFill>
              </a:rPr>
              <a:t>Molecules, usually proteins, that speed up the rate of a reaction by decreasing the activation energy required without themselves being altered or used up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203575" y="1695450"/>
          <a:ext cx="5726113" cy="4446822"/>
        </p:xfrm>
        <a:graphic>
          <a:graphicData uri="http://schemas.openxmlformats.org/drawingml/2006/table">
            <a:tbl>
              <a:tblPr/>
              <a:tblGrid>
                <a:gridCol w="2105025"/>
                <a:gridCol w="3621088"/>
              </a:tblGrid>
              <a:tr h="3047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Enzyme Class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8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Example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Oxidoreductase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(transfer of electrons)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Firefly Luciferase – oxidizes luciferin to produce oxyluciferin and light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9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Transferase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(group-transfer reactions)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Hexokinase – transfers a phosphate group to glucose to make glucose-6-phosphate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3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Hydrolase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(hydrolysis reactions)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Cellobiase – breaks down cellobiose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04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Lyase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(double bond reactions)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Histidine decarboxylase – generates histimine from histidine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Isomerase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(transfers to create a new isomers)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Glucose-6-Phosphate isomerase – converts G-6-P to fructose-6-phosphate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Ligase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(forms covalent bonds)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DNA Ligase – covalently bonds two pieces of DNA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Background -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986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Group 3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6930620"/>
              </p:ext>
            </p:extLst>
          </p:nvPr>
        </p:nvGraphicFramePr>
        <p:xfrm>
          <a:off x="3209925" y="1200150"/>
          <a:ext cx="4724400" cy="2255747"/>
        </p:xfrm>
        <a:graphic>
          <a:graphicData uri="http://schemas.openxmlformats.org/drawingml/2006/table">
            <a:tbl>
              <a:tblPr/>
              <a:tblGrid>
                <a:gridCol w="1574800"/>
                <a:gridCol w="1574800"/>
                <a:gridCol w="1574800"/>
              </a:tblGrid>
              <a:tr h="6744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Standard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Amount of         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-nitrophenol (nmol)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Absorbance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410 nm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S1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S2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12.5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S3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1.6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89639"/>
              </p:ext>
            </p:extLst>
          </p:nvPr>
        </p:nvGraphicFramePr>
        <p:xfrm>
          <a:off x="3122613" y="3505785"/>
          <a:ext cx="2124075" cy="149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Chart" r:id="rId3" imgW="4343543" imgH="3057382" progId="Excel.Chart.8">
                  <p:embed/>
                </p:oleObj>
              </mc:Choice>
              <mc:Fallback>
                <p:oleObj name="Chart" r:id="rId3" imgW="4343543" imgH="30573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3505785"/>
                        <a:ext cx="2124075" cy="1494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>
                <a:solidFill>
                  <a:srgbClr val="FF8000"/>
                </a:solidFill>
                <a:latin typeface="Arial Black" pitchFamily="34" charset="0"/>
              </a:rPr>
              <a:t>Std curve / Std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>
                <a:latin typeface="Arial Black" pitchFamily="34" charset="0"/>
              </a:rPr>
              <a:t>E</a:t>
            </a:r>
            <a:r>
              <a:rPr lang="en-US" sz="2000" b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>
                <a:latin typeface="Arial Black" pitchFamily="34" charset="0"/>
              </a:rPr>
              <a:t>Bio-prospecting for Celliobiase  </a:t>
            </a:r>
            <a:br>
              <a:rPr lang="en-US" sz="2000" b="0">
                <a:latin typeface="Arial Black" pitchFamily="34" charset="0"/>
              </a:rPr>
            </a:br>
            <a:r>
              <a:rPr lang="en-US" sz="2000" b="0">
                <a:latin typeface="Arial Black" pitchFamily="34" charset="0"/>
              </a:rPr>
              <a:t/>
            </a:r>
            <a:br>
              <a:rPr lang="en-US" sz="2000" b="0">
                <a:latin typeface="Arial Black" pitchFamily="34" charset="0"/>
              </a:rPr>
            </a:br>
            <a:endParaRPr lang="en-US" sz="2000" b="0">
              <a:latin typeface="Arial Black" pitchFamily="34" charset="0"/>
            </a:endParaRPr>
          </a:p>
        </p:txBody>
      </p:sp>
      <p:sp>
        <p:nvSpPr>
          <p:cNvPr id="7" name="Text Box 36"/>
          <p:cNvSpPr txBox="1">
            <a:spLocks noChangeArrowheads="1"/>
          </p:cNvSpPr>
          <p:nvPr/>
        </p:nvSpPr>
        <p:spPr bwMode="auto">
          <a:xfrm>
            <a:off x="5343525" y="3633788"/>
            <a:ext cx="373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Y = mx + b, solve for X </a:t>
            </a:r>
          </a:p>
        </p:txBody>
      </p:sp>
      <p:sp>
        <p:nvSpPr>
          <p:cNvPr id="8" name="Text Box 37"/>
          <p:cNvSpPr txBox="1">
            <a:spLocks noChangeArrowheads="1"/>
          </p:cNvSpPr>
          <p:nvPr/>
        </p:nvSpPr>
        <p:spPr bwMode="auto">
          <a:xfrm>
            <a:off x="5343525" y="4000501"/>
            <a:ext cx="3733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M = slope </a:t>
            </a: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5257800" y="4486276"/>
            <a:ext cx="411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b = y-intercept (can use 0 for ease)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757363"/>
            <a:ext cx="31226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 dirty="0" err="1">
                <a:latin typeface="Arial Black" pitchFamily="34" charset="0"/>
              </a:rPr>
              <a:t>Std</a:t>
            </a:r>
            <a:r>
              <a:rPr lang="en-US" sz="2000" dirty="0">
                <a:latin typeface="Arial Black" pitchFamily="34" charset="0"/>
              </a:rPr>
              <a:t> curve / </a:t>
            </a:r>
            <a:r>
              <a:rPr lang="en-US" sz="2000" dirty="0" err="1">
                <a:latin typeface="Arial Black" pitchFamily="34" charset="0"/>
              </a:rPr>
              <a:t>Std</a:t>
            </a:r>
            <a:r>
              <a:rPr lang="en-US" sz="2000" dirty="0">
                <a:latin typeface="Arial Black" pitchFamily="34" charset="0"/>
              </a:rPr>
              <a:t> Reaction Rate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dirty="0">
                <a:latin typeface="Arial Black" pitchFamily="34" charset="0"/>
              </a:rPr>
              <a:t>E</a:t>
            </a:r>
            <a:r>
              <a:rPr lang="en-US" sz="2000" b="0" dirty="0">
                <a:latin typeface="Arial Black" pitchFamily="34" charset="0"/>
              </a:rPr>
              <a:t>ffect of Temperature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latin typeface="Arial Black" pitchFamily="34" charset="0"/>
              </a:rPr>
              <a:t>Effect of pH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latin typeface="Arial Black" pitchFamily="34" charset="0"/>
              </a:rPr>
              <a:t>Effect of Enzyme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latin typeface="Arial Black" pitchFamily="34" charset="0"/>
              </a:rPr>
              <a:t>Effect of Substrate Concentration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0" dirty="0">
                <a:solidFill>
                  <a:srgbClr val="FF8000"/>
                </a:solidFill>
                <a:latin typeface="Arial Black" pitchFamily="34" charset="0"/>
              </a:rPr>
              <a:t>Bio-prospecting for </a:t>
            </a:r>
            <a:r>
              <a:rPr lang="en-US" sz="2000" b="0" dirty="0" err="1">
                <a:solidFill>
                  <a:srgbClr val="FF8000"/>
                </a:solidFill>
                <a:latin typeface="Arial Black" pitchFamily="34" charset="0"/>
              </a:rPr>
              <a:t>Celliobiase</a:t>
            </a:r>
            <a:r>
              <a:rPr lang="en-US" sz="2000" b="0" dirty="0">
                <a:latin typeface="Arial Black" pitchFamily="34" charset="0"/>
              </a:rPr>
              <a:t>  </a:t>
            </a:r>
            <a:br>
              <a:rPr lang="en-US" sz="2000" b="0" dirty="0">
                <a:latin typeface="Arial Black" pitchFamily="34" charset="0"/>
              </a:rPr>
            </a:br>
            <a:r>
              <a:rPr lang="en-US" sz="2000" b="0" dirty="0">
                <a:latin typeface="Arial Black" pitchFamily="34" charset="0"/>
              </a:rPr>
              <a:t/>
            </a:r>
            <a:br>
              <a:rPr lang="en-US" sz="2000" b="0" dirty="0">
                <a:latin typeface="Arial Black" pitchFamily="34" charset="0"/>
              </a:rPr>
            </a:br>
            <a:endParaRPr lang="en-US" sz="2000" b="0" dirty="0">
              <a:latin typeface="Arial Black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429000" y="2117725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X = (y-b)/m 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352800" y="1295400"/>
            <a:ext cx="4953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Derive p-nitrophenol concentrations from Abs data </a:t>
            </a:r>
          </a:p>
        </p:txBody>
      </p:sp>
      <p:graphicFrame>
        <p:nvGraphicFramePr>
          <p:cNvPr id="7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908055"/>
              </p:ext>
            </p:extLst>
          </p:nvPr>
        </p:nvGraphicFramePr>
        <p:xfrm>
          <a:off x="3390900" y="2667000"/>
          <a:ext cx="5257800" cy="3048001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  <a:gridCol w="1752600"/>
              </a:tblGrid>
              <a:tr h="8905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Absorbance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410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Amount of         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nitrophenol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 (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nmol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#1 – 1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#2 – 2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#3 – 4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#4 – 6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#5 – 8 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#6 - Blank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 Activity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36913" y="1212850"/>
            <a:ext cx="5907087" cy="486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306388" y="1323975"/>
            <a:ext cx="2741612" cy="1762125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/>
            </a:r>
            <a:br>
              <a:rPr lang="en-US" dirty="0" smtClean="0">
                <a:solidFill>
                  <a:srgbClr val="FF8000"/>
                </a:solidFill>
              </a:rPr>
            </a:br>
            <a:r>
              <a:rPr lang="en-US" dirty="0" smtClean="0">
                <a:solidFill>
                  <a:srgbClr val="FF8000"/>
                </a:solidFill>
              </a:rPr>
              <a:t>Further Studies   (not in kit)</a:t>
            </a:r>
            <a:br>
              <a:rPr lang="en-US" dirty="0" smtClean="0">
                <a:solidFill>
                  <a:srgbClr val="FF8000"/>
                </a:solidFill>
              </a:rPr>
            </a:br>
            <a:r>
              <a:rPr lang="en-US" dirty="0" smtClean="0">
                <a:solidFill>
                  <a:srgbClr val="FF8000"/>
                </a:solidFill>
              </a:rPr>
              <a:t/>
            </a:r>
            <a:br>
              <a:rPr lang="en-US" dirty="0" smtClean="0">
                <a:solidFill>
                  <a:srgbClr val="FF8000"/>
                </a:solidFill>
              </a:rPr>
            </a:br>
            <a:r>
              <a:rPr lang="en-US" dirty="0" smtClean="0">
                <a:solidFill>
                  <a:srgbClr val="FF8000"/>
                </a:solidFill>
              </a:rPr>
              <a:t>SDS PAGE Gel of mushroom extracts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376488"/>
            <a:ext cx="4497387" cy="341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 rot="16200000">
            <a:off x="3346451" y="1901825"/>
            <a:ext cx="1084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shiitake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6200000">
            <a:off x="3765551" y="1920875"/>
            <a:ext cx="1084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Beech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6200000">
            <a:off x="4210843" y="1685132"/>
            <a:ext cx="108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Chicken of the Woods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6200000">
            <a:off x="4622801" y="1949450"/>
            <a:ext cx="1084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Oyster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16200000">
            <a:off x="4906962" y="1725613"/>
            <a:ext cx="1300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King Oyster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 rot="16200000">
            <a:off x="5432425" y="1716088"/>
            <a:ext cx="1182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Lion’s Mane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 rot="16200000">
            <a:off x="5842794" y="1745456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>
                <a:latin typeface="Arial Black" pitchFamily="34" charset="0"/>
              </a:rPr>
              <a:t>Chanterelle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16200000">
            <a:off x="6299200" y="1668463"/>
            <a:ext cx="1289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0" i="1">
                <a:latin typeface="Arial Black" pitchFamily="34" charset="0"/>
              </a:rPr>
              <a:t>Aspergillus niger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 rot="16200000">
            <a:off x="6848476" y="1677987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0">
                <a:latin typeface="Arial Black" pitchFamily="34" charset="0"/>
              </a:rPr>
              <a:t>Kaleidoscope marker</a:t>
            </a:r>
          </a:p>
        </p:txBody>
      </p:sp>
      <p:pic>
        <p:nvPicPr>
          <p:cNvPr id="16" name="Picture 14" descr="05-0414_precision_combo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22" b="9119"/>
          <a:stretch>
            <a:fillRect/>
          </a:stretch>
        </p:blipFill>
        <p:spPr bwMode="auto">
          <a:xfrm>
            <a:off x="7777163" y="2557463"/>
            <a:ext cx="687387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0" y="3852863"/>
            <a:ext cx="28860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0" i="1" dirty="0" err="1">
                <a:latin typeface="Arial Black" pitchFamily="34" charset="0"/>
              </a:rPr>
              <a:t>Aspergillus</a:t>
            </a:r>
            <a:r>
              <a:rPr lang="en-US" sz="1200" b="0" i="1" dirty="0">
                <a:latin typeface="Arial Black" pitchFamily="34" charset="0"/>
              </a:rPr>
              <a:t> </a:t>
            </a:r>
            <a:r>
              <a:rPr lang="en-US" sz="1200" b="0" i="1" dirty="0" err="1">
                <a:latin typeface="Arial Black" pitchFamily="34" charset="0"/>
              </a:rPr>
              <a:t>niger</a:t>
            </a:r>
            <a:r>
              <a:rPr lang="en-US" sz="1200" b="0" i="1" dirty="0">
                <a:latin typeface="Arial Black" pitchFamily="34" charset="0"/>
              </a:rPr>
              <a:t> </a:t>
            </a:r>
            <a:r>
              <a:rPr lang="en-US" sz="1200" b="0" dirty="0">
                <a:latin typeface="Arial Black" pitchFamily="34" charset="0"/>
              </a:rPr>
              <a:t>has 3 </a:t>
            </a:r>
            <a:r>
              <a:rPr lang="en-US" sz="1200" b="0" dirty="0" err="1">
                <a:latin typeface="Arial Black" pitchFamily="34" charset="0"/>
              </a:rPr>
              <a:t>cellobiases</a:t>
            </a:r>
            <a:r>
              <a:rPr lang="en-US" sz="1200" b="0" dirty="0">
                <a:latin typeface="Arial Black" pitchFamily="34" charset="0"/>
              </a:rPr>
              <a:t> at 88, 80, 71KD in the </a:t>
            </a:r>
            <a:r>
              <a:rPr lang="en-US" sz="1200" b="0" dirty="0">
                <a:latin typeface="Arial Black" pitchFamily="34" charset="0"/>
                <a:hlinkClick r:id="rId4"/>
              </a:rPr>
              <a:t>literature</a:t>
            </a:r>
            <a:r>
              <a:rPr lang="en-US" sz="1200" b="0" dirty="0">
                <a:latin typeface="Arial Black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1200" b="0" dirty="0">
                <a:latin typeface="Arial Black" pitchFamily="34" charset="0"/>
              </a:rPr>
              <a:t>Chanterelle is </a:t>
            </a:r>
            <a:r>
              <a:rPr lang="en-US" sz="1200" b="0" dirty="0" err="1">
                <a:latin typeface="Arial Black" pitchFamily="34" charset="0"/>
              </a:rPr>
              <a:t>mycorrhizal</a:t>
            </a:r>
            <a:r>
              <a:rPr lang="en-US" sz="1200" b="0" dirty="0">
                <a:latin typeface="Arial Black" pitchFamily="34" charset="0"/>
              </a:rPr>
              <a:t>, has no activity when assayed and no bands in </a:t>
            </a:r>
            <a:r>
              <a:rPr lang="en-US" sz="1200" b="0" dirty="0" err="1">
                <a:latin typeface="Arial Black" pitchFamily="34" charset="0"/>
              </a:rPr>
              <a:t>cellobiase</a:t>
            </a:r>
            <a:r>
              <a:rPr lang="en-US" sz="1200" b="0" dirty="0">
                <a:latin typeface="Arial Black" pitchFamily="34" charset="0"/>
              </a:rPr>
              <a:t> range</a:t>
            </a:r>
          </a:p>
          <a:p>
            <a:pPr>
              <a:spcBef>
                <a:spcPct val="50000"/>
              </a:spcBef>
            </a:pPr>
            <a:r>
              <a:rPr lang="en-US" sz="1200" b="0" dirty="0">
                <a:latin typeface="Arial Black" pitchFamily="34" charset="0"/>
              </a:rPr>
              <a:t>Mushroom samples above were dried cubes</a:t>
            </a:r>
            <a:endParaRPr lang="en-US" sz="1200" b="0" i="1" dirty="0">
              <a:latin typeface="Arial Black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Biofuel Enzyme kit – Further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Cross curriculum approach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87" y="1145412"/>
            <a:ext cx="5376488" cy="48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57363"/>
            <a:ext cx="37623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Social Studies </a:t>
            </a:r>
            <a:r>
              <a:rPr lang="en-US" sz="2000" dirty="0" smtClean="0">
                <a:latin typeface="+mj-lt"/>
              </a:rPr>
              <a:t>– debate biofuels</a:t>
            </a:r>
            <a:endParaRPr lang="en-US" sz="2000" dirty="0">
              <a:latin typeface="+mj-lt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Environmental Science </a:t>
            </a:r>
            <a:r>
              <a:rPr lang="en-US" sz="2000" dirty="0" smtClean="0">
                <a:latin typeface="+mj-lt"/>
              </a:rPr>
              <a:t>– effects of biofuel production /global warming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Environmental Science </a:t>
            </a:r>
            <a:r>
              <a:rPr lang="en-US" sz="2000" dirty="0" smtClean="0">
                <a:latin typeface="+mj-lt"/>
              </a:rPr>
              <a:t>– do the bio-prospecting</a:t>
            </a:r>
            <a:endParaRPr lang="en-US" sz="2000" b="0" dirty="0">
              <a:latin typeface="+mj-lt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History</a:t>
            </a:r>
            <a:r>
              <a:rPr lang="en-US" sz="2000" b="0" dirty="0" smtClean="0">
                <a:latin typeface="+mj-lt"/>
              </a:rPr>
              <a:t> – history of oil and other fuels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2000" b="1" dirty="0" smtClean="0">
                <a:latin typeface="+mj-lt"/>
              </a:rPr>
              <a:t>Engineering </a:t>
            </a:r>
            <a:r>
              <a:rPr lang="en-US" sz="2000" dirty="0" smtClean="0">
                <a:latin typeface="+mj-lt"/>
              </a:rPr>
              <a:t>– research paper on how biofuels fit with oil infrastructure</a:t>
            </a:r>
            <a:endParaRPr lang="en-US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22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20002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8000"/>
                </a:solidFill>
              </a:rPr>
              <a:t>How do enzymes work?</a:t>
            </a:r>
            <a:r>
              <a:rPr lang="en-US" sz="2400" dirty="0" smtClean="0">
                <a:solidFill>
                  <a:srgbClr val="FF8000"/>
                </a:solidFill>
              </a:rPr>
              <a:t/>
            </a:r>
            <a:br>
              <a:rPr lang="en-US" sz="2400" dirty="0" smtClean="0">
                <a:solidFill>
                  <a:srgbClr val="FF8000"/>
                </a:solidFill>
              </a:rPr>
            </a:br>
            <a:r>
              <a:rPr lang="en-US" sz="2400" dirty="0" smtClean="0">
                <a:solidFill>
                  <a:srgbClr val="FF8000"/>
                </a:solidFill>
              </a:rPr>
              <a:t/>
            </a:r>
            <a:br>
              <a:rPr lang="en-US" sz="2400" dirty="0" smtClean="0">
                <a:solidFill>
                  <a:srgbClr val="FF8000"/>
                </a:solidFill>
              </a:rPr>
            </a:br>
            <a:endParaRPr lang="en-US" sz="2400" dirty="0" smtClean="0">
              <a:solidFill>
                <a:srgbClr val="FF8000"/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3895725" y="2124075"/>
            <a:ext cx="0" cy="3752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905250" y="5867400"/>
            <a:ext cx="398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467100" y="1333500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5AABFB"/>
                </a:solidFill>
                <a:latin typeface="Arial Black" pitchFamily="34" charset="0"/>
              </a:rPr>
              <a:t>Substrate (S)</a:t>
            </a:r>
            <a:r>
              <a:rPr lang="en-US" sz="2000" b="0">
                <a:latin typeface="Arial Black" pitchFamily="34" charset="0"/>
              </a:rPr>
              <a:t>                       </a:t>
            </a:r>
            <a:r>
              <a:rPr lang="en-US" sz="2000" b="0">
                <a:solidFill>
                  <a:srgbClr val="FF66FF"/>
                </a:solidFill>
                <a:latin typeface="Arial Black" pitchFamily="34" charset="0"/>
              </a:rPr>
              <a:t>Product (P)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5495925" y="1524000"/>
            <a:ext cx="1828800" cy="19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19450" y="2828925"/>
            <a:ext cx="4191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ENERGY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819525" y="6019800"/>
            <a:ext cx="445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REACTION COORDINATE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886200" y="2605088"/>
            <a:ext cx="3924300" cy="2357437"/>
          </a:xfrm>
          <a:custGeom>
            <a:avLst/>
            <a:gdLst>
              <a:gd name="T0" fmla="*/ 0 w 2472"/>
              <a:gd name="T1" fmla="*/ 2147483647 h 1485"/>
              <a:gd name="T2" fmla="*/ 2147483647 w 2472"/>
              <a:gd name="T3" fmla="*/ 2147483647 h 1485"/>
              <a:gd name="T4" fmla="*/ 2147483647 w 2472"/>
              <a:gd name="T5" fmla="*/ 2147483647 h 14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72" h="1485">
                <a:moveTo>
                  <a:pt x="0" y="1071"/>
                </a:moveTo>
                <a:cubicBezTo>
                  <a:pt x="322" y="535"/>
                  <a:pt x="644" y="0"/>
                  <a:pt x="1056" y="69"/>
                </a:cubicBezTo>
                <a:cubicBezTo>
                  <a:pt x="1468" y="138"/>
                  <a:pt x="1970" y="811"/>
                  <a:pt x="2472" y="148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3886200" y="4286250"/>
            <a:ext cx="36385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914775" y="4324350"/>
            <a:ext cx="295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5AABFB"/>
                </a:solidFill>
                <a:latin typeface="Arial Black" pitchFamily="34" charset="0"/>
              </a:rPr>
              <a:t>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629525" y="5019675"/>
            <a:ext cx="31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FF66FF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972050" y="2266950"/>
            <a:ext cx="981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solidFill>
                  <a:srgbClr val="5AABFB"/>
                </a:solidFill>
                <a:latin typeface="Arial Black" pitchFamily="34" charset="0"/>
              </a:rPr>
              <a:t>S*</a:t>
            </a:r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>
            <a:off x="7486650" y="2667000"/>
            <a:ext cx="295275" cy="1609725"/>
          </a:xfrm>
          <a:prstGeom prst="rightBrace">
            <a:avLst>
              <a:gd name="adj1" fmla="val 4543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914775" y="2676525"/>
            <a:ext cx="35242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610475" y="3305175"/>
            <a:ext cx="84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>
                <a:latin typeface="Arial Black" pitchFamily="34" charset="0"/>
              </a:rPr>
              <a:t>E</a:t>
            </a:r>
            <a:r>
              <a:rPr lang="en-US" sz="2000" b="0" baseline="-25000">
                <a:latin typeface="Arial Black" pitchFamily="34" charset="0"/>
              </a:rPr>
              <a:t>act</a:t>
            </a:r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3895725" y="1143000"/>
            <a:ext cx="5248275" cy="3800475"/>
            <a:chOff x="2454" y="720"/>
            <a:chExt cx="3306" cy="2394"/>
          </a:xfrm>
        </p:grpSpPr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454" y="2122"/>
              <a:ext cx="2130" cy="578"/>
            </a:xfrm>
            <a:custGeom>
              <a:avLst/>
              <a:gdLst>
                <a:gd name="T0" fmla="*/ 0 w 2130"/>
                <a:gd name="T1" fmla="*/ 578 h 578"/>
                <a:gd name="T2" fmla="*/ 1026 w 2130"/>
                <a:gd name="T3" fmla="*/ 2 h 578"/>
                <a:gd name="T4" fmla="*/ 2130 w 2130"/>
                <a:gd name="T5" fmla="*/ 566 h 57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0" h="578">
                  <a:moveTo>
                    <a:pt x="0" y="578"/>
                  </a:moveTo>
                  <a:cubicBezTo>
                    <a:pt x="335" y="291"/>
                    <a:pt x="671" y="4"/>
                    <a:pt x="1026" y="2"/>
                  </a:cubicBezTo>
                  <a:cubicBezTo>
                    <a:pt x="1381" y="0"/>
                    <a:pt x="1755" y="283"/>
                    <a:pt x="2130" y="56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4578" y="2682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3186" y="1872"/>
              <a:ext cx="7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S*</a:t>
              </a:r>
              <a:r>
                <a:rPr lang="en-US" sz="2000" b="0" baseline="-25000">
                  <a:solidFill>
                    <a:srgbClr val="FF0000"/>
                  </a:solidFill>
                  <a:latin typeface="Arial Black" pitchFamily="34" charset="0"/>
                </a:rPr>
                <a:t>enz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2460" y="2118"/>
              <a:ext cx="2310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22"/>
            <p:cNvSpPr>
              <a:spLocks/>
            </p:cNvSpPr>
            <p:nvPr/>
          </p:nvSpPr>
          <p:spPr bwMode="auto">
            <a:xfrm>
              <a:off x="5226" y="2100"/>
              <a:ext cx="56" cy="600"/>
            </a:xfrm>
            <a:prstGeom prst="rightBrace">
              <a:avLst>
                <a:gd name="adj1" fmla="val 89286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5226" y="2094"/>
              <a:ext cx="53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E</a:t>
              </a:r>
              <a:r>
                <a:rPr lang="en-US" sz="2000" b="0" baseline="-25000">
                  <a:solidFill>
                    <a:srgbClr val="FF0000"/>
                  </a:solidFill>
                  <a:latin typeface="Arial Black" pitchFamily="34" charset="0"/>
                </a:rPr>
                <a:t>act</a:t>
              </a:r>
            </a:p>
          </p:txBody>
        </p:sp>
        <p:sp>
          <p:nvSpPr>
            <p:cNvPr id="28" name="Text Box 24"/>
            <p:cNvSpPr txBox="1">
              <a:spLocks noChangeArrowheads="1"/>
            </p:cNvSpPr>
            <p:nvPr/>
          </p:nvSpPr>
          <p:spPr bwMode="auto">
            <a:xfrm>
              <a:off x="3498" y="720"/>
              <a:ext cx="9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  <a:latin typeface="Arial Black" pitchFamily="34" charset="0"/>
                </a:rPr>
                <a:t>Enzyme</a:t>
              </a:r>
            </a:p>
          </p:txBody>
        </p:sp>
      </p:grpSp>
      <p:sp>
        <p:nvSpPr>
          <p:cNvPr id="29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Background -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24423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rgbClr val="FF8000"/>
                </a:solidFill>
              </a:rPr>
              <a:t>How do enzymes work?</a:t>
            </a:r>
            <a:br>
              <a:rPr lang="en-US" sz="2800" dirty="0" smtClean="0">
                <a:solidFill>
                  <a:srgbClr val="FF8000"/>
                </a:solidFill>
              </a:rPr>
            </a:br>
            <a:r>
              <a:rPr lang="en-US" sz="2800" dirty="0" smtClean="0">
                <a:solidFill>
                  <a:srgbClr val="FF8000"/>
                </a:solidFill>
              </a:rPr>
              <a:t/>
            </a:r>
            <a:br>
              <a:rPr lang="en-US" sz="2800" dirty="0" smtClean="0">
                <a:solidFill>
                  <a:srgbClr val="FF8000"/>
                </a:solidFill>
              </a:rPr>
            </a:br>
            <a:endParaRPr lang="en-US" sz="2400" dirty="0" smtClean="0">
              <a:solidFill>
                <a:srgbClr val="FF8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1760538"/>
            <a:ext cx="4897437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99200" y="1435100"/>
            <a:ext cx="210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Substrate free in solution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46500" y="2184400"/>
            <a:ext cx="26416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Substrate binds to a specific cleft or groove in the enzyme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75400" y="4343400"/>
            <a:ext cx="210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0">
              <a:latin typeface="Arial Black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24600" y="4229100"/>
            <a:ext cx="2616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Activation energy barrier is overcome and reaction occurs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473700" y="5473700"/>
            <a:ext cx="32004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0">
                <a:latin typeface="Arial Black" pitchFamily="34" charset="0"/>
              </a:rPr>
              <a:t>Product is released and enzyme is free to catalyze another reaction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Background - 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11138" y="1371600"/>
            <a:ext cx="2817812" cy="2590800"/>
          </a:xfrm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r>
              <a:rPr lang="en-US" sz="2800" dirty="0" smtClean="0">
                <a:solidFill>
                  <a:srgbClr val="FF8000"/>
                </a:solidFill>
              </a:rPr>
              <a:t>What are biofuels?</a:t>
            </a:r>
            <a:r>
              <a:rPr lang="en-US" sz="3200" dirty="0" smtClean="0">
                <a:solidFill>
                  <a:srgbClr val="FF8000"/>
                </a:solidFill>
              </a:rPr>
              <a:t> </a:t>
            </a:r>
            <a:br>
              <a:rPr lang="en-US" sz="3200" dirty="0" smtClean="0">
                <a:solidFill>
                  <a:srgbClr val="FF8000"/>
                </a:solidFill>
              </a:rPr>
            </a:br>
            <a:r>
              <a:rPr lang="en-US" sz="3200" dirty="0" smtClean="0">
                <a:solidFill>
                  <a:srgbClr val="FF8000"/>
                </a:solidFill>
              </a:rPr>
              <a:t/>
            </a:r>
            <a:br>
              <a:rPr lang="en-US" sz="3200" dirty="0" smtClean="0">
                <a:solidFill>
                  <a:srgbClr val="FF8000"/>
                </a:solidFill>
              </a:rPr>
            </a:br>
            <a:endParaRPr lang="en-US" sz="2400" b="1" dirty="0" smtClean="0">
              <a:solidFill>
                <a:srgbClr val="FF8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05175" y="3581400"/>
            <a:ext cx="5686425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Arial Black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 Biodiesel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 Ethanol from starches/sugars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 Cellulosic ethanol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Butanol</a:t>
            </a:r>
          </a:p>
          <a:p>
            <a:pPr>
              <a:spcBef>
                <a:spcPct val="50000"/>
              </a:spcBef>
            </a:pPr>
            <a:endParaRPr lang="en-US" sz="2400" b="0">
              <a:latin typeface="Arial Black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0" y="1219200"/>
            <a:ext cx="5568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8000"/>
                </a:solidFill>
                <a:latin typeface="Arial Black" pitchFamily="34" charset="0"/>
              </a:rPr>
              <a:t>Fuels that are produced from a biological source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6600" y="1600200"/>
            <a:ext cx="5838825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0">
              <a:latin typeface="Arial Black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>
                <a:latin typeface="Arial Black" pitchFamily="34" charset="0"/>
              </a:rPr>
              <a:t> Oil – biofuel, but very long production cycle (millions of years)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0250" y="3733800"/>
            <a:ext cx="556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8000"/>
                </a:solidFill>
                <a:latin typeface="Arial Black" pitchFamily="34" charset="0"/>
              </a:rPr>
              <a:t>Short cycle Biofuels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- Biofuels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1371600"/>
            <a:ext cx="2741612" cy="2019300"/>
          </a:xfrm>
        </p:spPr>
        <p:txBody>
          <a:bodyPr/>
          <a:lstStyle/>
          <a:p>
            <a:r>
              <a:rPr lang="en-US" dirty="0" smtClean="0">
                <a:solidFill>
                  <a:srgbClr val="FF8000"/>
                </a:solidFill>
              </a:rPr>
              <a:t>Cellulosic ethanol production</a:t>
            </a:r>
          </a:p>
        </p:txBody>
      </p:sp>
      <p:pic>
        <p:nvPicPr>
          <p:cNvPr id="4" name="Picture 3" descr="Enzym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328738"/>
            <a:ext cx="403701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149860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75600" y="240030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B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9000" y="354330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C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937500" y="4686300"/>
            <a:ext cx="368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latin typeface="Arial Black" pitchFamily="34" charset="0"/>
              </a:rPr>
              <a:t>D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- Biofuels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076950" y="1371600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076950" y="1895475"/>
            <a:ext cx="228600" cy="485775"/>
          </a:xfrm>
          <a:prstGeom prst="downArrowCallout">
            <a:avLst>
              <a:gd name="adj1" fmla="val 25000"/>
              <a:gd name="adj2" fmla="val 25000"/>
              <a:gd name="adj3" fmla="val 35417"/>
              <a:gd name="adj4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076950" y="2495550"/>
            <a:ext cx="228600" cy="352425"/>
          </a:xfrm>
          <a:prstGeom prst="downArrow">
            <a:avLst>
              <a:gd name="adj1" fmla="val 50000"/>
              <a:gd name="adj2" fmla="val 38542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5975350" y="314483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410325" y="309562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009900"/>
                </a:solidFill>
                <a:latin typeface="Arial Black" pitchFamily="34" charset="0"/>
              </a:rPr>
              <a:t>Cellobiase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419850" y="2457450"/>
            <a:ext cx="214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FF66FF"/>
                </a:solidFill>
                <a:latin typeface="Arial Black" pitchFamily="34" charset="0"/>
              </a:rPr>
              <a:t>Exocellulases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10325" y="1895475"/>
            <a:ext cx="234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FF0000"/>
                </a:solidFill>
                <a:latin typeface="Arial Black" pitchFamily="34" charset="0"/>
              </a:rPr>
              <a:t>Endocellulases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477000" y="1371600"/>
            <a:ext cx="173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>
                <a:solidFill>
                  <a:srgbClr val="5AABFB"/>
                </a:solidFill>
                <a:latin typeface="Arial Black" pitchFamily="34" charset="0"/>
              </a:rPr>
              <a:t>Glucose</a:t>
            </a:r>
          </a:p>
        </p:txBody>
      </p: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87400" y="4251325"/>
            <a:ext cx="7240588" cy="276225"/>
            <a:chOff x="496" y="2510"/>
            <a:chExt cx="4561" cy="174"/>
          </a:xfrm>
        </p:grpSpPr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496" y="2510"/>
              <a:ext cx="1349" cy="174"/>
              <a:chOff x="216" y="2514"/>
              <a:chExt cx="1349" cy="174"/>
            </a:xfrm>
          </p:grpSpPr>
          <p:sp>
            <p:nvSpPr>
              <p:cNvPr id="34" name="Oval 14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16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17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2102" y="2510"/>
              <a:ext cx="1349" cy="174"/>
              <a:chOff x="216" y="2514"/>
              <a:chExt cx="1349" cy="174"/>
            </a:xfrm>
          </p:grpSpPr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29"/>
            <p:cNvGrpSpPr>
              <a:grpSpLocks/>
            </p:cNvGrpSpPr>
            <p:nvPr/>
          </p:nvGrpSpPr>
          <p:grpSpPr bwMode="auto">
            <a:xfrm>
              <a:off x="3708" y="2510"/>
              <a:ext cx="1349" cy="174"/>
              <a:chOff x="216" y="2514"/>
              <a:chExt cx="1349" cy="174"/>
            </a:xfrm>
          </p:grpSpPr>
          <p:sp>
            <p:nvSpPr>
              <p:cNvPr id="20" name="Oval 30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31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32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33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Line 37"/>
            <p:cNvSpPr>
              <a:spLocks noChangeShapeType="1"/>
            </p:cNvSpPr>
            <p:nvPr/>
          </p:nvSpPr>
          <p:spPr bwMode="auto">
            <a:xfrm>
              <a:off x="1844" y="2592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8"/>
            <p:cNvSpPr>
              <a:spLocks noChangeShapeType="1"/>
            </p:cNvSpPr>
            <p:nvPr/>
          </p:nvSpPr>
          <p:spPr bwMode="auto">
            <a:xfrm>
              <a:off x="3456" y="258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787400" y="4660900"/>
            <a:ext cx="7240588" cy="276225"/>
            <a:chOff x="496" y="2510"/>
            <a:chExt cx="4561" cy="174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496" y="2510"/>
              <a:ext cx="1349" cy="174"/>
              <a:chOff x="216" y="2514"/>
              <a:chExt cx="1349" cy="174"/>
            </a:xfrm>
          </p:grpSpPr>
          <p:sp>
            <p:nvSpPr>
              <p:cNvPr id="61" name="Oval 41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43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44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45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46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47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48"/>
            <p:cNvGrpSpPr>
              <a:grpSpLocks/>
            </p:cNvGrpSpPr>
            <p:nvPr/>
          </p:nvGrpSpPr>
          <p:grpSpPr bwMode="auto">
            <a:xfrm>
              <a:off x="2102" y="2510"/>
              <a:ext cx="1349" cy="174"/>
              <a:chOff x="216" y="2514"/>
              <a:chExt cx="1349" cy="174"/>
            </a:xfrm>
          </p:grpSpPr>
          <p:sp>
            <p:nvSpPr>
              <p:cNvPr id="54" name="Oval 49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0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51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2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3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54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55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56"/>
            <p:cNvGrpSpPr>
              <a:grpSpLocks/>
            </p:cNvGrpSpPr>
            <p:nvPr/>
          </p:nvGrpSpPr>
          <p:grpSpPr bwMode="auto">
            <a:xfrm>
              <a:off x="3708" y="2510"/>
              <a:ext cx="1349" cy="174"/>
              <a:chOff x="216" y="2514"/>
              <a:chExt cx="1349" cy="174"/>
            </a:xfrm>
          </p:grpSpPr>
          <p:sp>
            <p:nvSpPr>
              <p:cNvPr id="47" name="Oval 57"/>
              <p:cNvSpPr>
                <a:spLocks noChangeArrowheads="1"/>
              </p:cNvSpPr>
              <p:nvPr/>
            </p:nvSpPr>
            <p:spPr bwMode="auto">
              <a:xfrm>
                <a:off x="609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58"/>
              <p:cNvSpPr>
                <a:spLocks noChangeArrowheads="1"/>
              </p:cNvSpPr>
              <p:nvPr/>
            </p:nvSpPr>
            <p:spPr bwMode="auto">
              <a:xfrm>
                <a:off x="1003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9"/>
              <p:cNvSpPr>
                <a:spLocks noChangeArrowheads="1"/>
              </p:cNvSpPr>
              <p:nvPr/>
            </p:nvSpPr>
            <p:spPr bwMode="auto">
              <a:xfrm>
                <a:off x="1397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60"/>
              <p:cNvSpPr>
                <a:spLocks noChangeArrowheads="1"/>
              </p:cNvSpPr>
              <p:nvPr/>
            </p:nvSpPr>
            <p:spPr bwMode="auto">
              <a:xfrm>
                <a:off x="216" y="2514"/>
                <a:ext cx="168" cy="174"/>
              </a:xfrm>
              <a:prstGeom prst="ellipse">
                <a:avLst/>
              </a:prstGeom>
              <a:solidFill>
                <a:srgbClr val="5AABFB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61"/>
              <p:cNvSpPr>
                <a:spLocks noChangeShapeType="1"/>
              </p:cNvSpPr>
              <p:nvPr/>
            </p:nvSpPr>
            <p:spPr bwMode="auto">
              <a:xfrm>
                <a:off x="378" y="2592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>
                <a:off x="780" y="2598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>
                <a:off x="1176" y="2590"/>
                <a:ext cx="2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Line 64"/>
            <p:cNvSpPr>
              <a:spLocks noChangeShapeType="1"/>
            </p:cNvSpPr>
            <p:nvPr/>
          </p:nvSpPr>
          <p:spPr bwMode="auto">
            <a:xfrm>
              <a:off x="1844" y="2592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65"/>
            <p:cNvSpPr>
              <a:spLocks noChangeShapeType="1"/>
            </p:cNvSpPr>
            <p:nvPr/>
          </p:nvSpPr>
          <p:spPr bwMode="auto">
            <a:xfrm>
              <a:off x="3456" y="2588"/>
              <a:ext cx="2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Oval 66"/>
          <p:cNvSpPr>
            <a:spLocks noChangeArrowheads="1"/>
          </p:cNvSpPr>
          <p:nvPr/>
        </p:nvSpPr>
        <p:spPr bwMode="auto">
          <a:xfrm>
            <a:off x="141128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7"/>
          <p:cNvSpPr>
            <a:spLocks noChangeArrowheads="1"/>
          </p:cNvSpPr>
          <p:nvPr/>
        </p:nvSpPr>
        <p:spPr bwMode="auto">
          <a:xfrm>
            <a:off x="2036763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auto">
          <a:xfrm>
            <a:off x="266223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69"/>
          <p:cNvSpPr>
            <a:spLocks noChangeArrowheads="1"/>
          </p:cNvSpPr>
          <p:nvPr/>
        </p:nvSpPr>
        <p:spPr bwMode="auto">
          <a:xfrm>
            <a:off x="787400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70"/>
          <p:cNvSpPr>
            <a:spLocks noChangeShapeType="1"/>
          </p:cNvSpPr>
          <p:nvPr/>
        </p:nvSpPr>
        <p:spPr bwMode="auto">
          <a:xfrm>
            <a:off x="1044575" y="5194300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71"/>
          <p:cNvSpPr>
            <a:spLocks noChangeShapeType="1"/>
          </p:cNvSpPr>
          <p:nvPr/>
        </p:nvSpPr>
        <p:spPr bwMode="auto">
          <a:xfrm>
            <a:off x="1682750" y="52038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2311400" y="51911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73"/>
          <p:cNvSpPr>
            <a:spLocks noChangeArrowheads="1"/>
          </p:cNvSpPr>
          <p:nvPr/>
        </p:nvSpPr>
        <p:spPr bwMode="auto">
          <a:xfrm>
            <a:off x="3960813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74"/>
          <p:cNvSpPr>
            <a:spLocks noChangeArrowheads="1"/>
          </p:cNvSpPr>
          <p:nvPr/>
        </p:nvSpPr>
        <p:spPr bwMode="auto">
          <a:xfrm>
            <a:off x="458628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75"/>
          <p:cNvSpPr>
            <a:spLocks noChangeArrowheads="1"/>
          </p:cNvSpPr>
          <p:nvPr/>
        </p:nvSpPr>
        <p:spPr bwMode="auto">
          <a:xfrm>
            <a:off x="5211763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76"/>
          <p:cNvSpPr>
            <a:spLocks noChangeArrowheads="1"/>
          </p:cNvSpPr>
          <p:nvPr/>
        </p:nvSpPr>
        <p:spPr bwMode="auto">
          <a:xfrm>
            <a:off x="3336925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77"/>
          <p:cNvSpPr>
            <a:spLocks noChangeShapeType="1"/>
          </p:cNvSpPr>
          <p:nvPr/>
        </p:nvSpPr>
        <p:spPr bwMode="auto">
          <a:xfrm>
            <a:off x="3594100" y="5194300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78"/>
          <p:cNvSpPr>
            <a:spLocks noChangeShapeType="1"/>
          </p:cNvSpPr>
          <p:nvPr/>
        </p:nvSpPr>
        <p:spPr bwMode="auto">
          <a:xfrm>
            <a:off x="4232275" y="52038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79"/>
          <p:cNvSpPr>
            <a:spLocks noChangeShapeType="1"/>
          </p:cNvSpPr>
          <p:nvPr/>
        </p:nvSpPr>
        <p:spPr bwMode="auto">
          <a:xfrm>
            <a:off x="4860925" y="51911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80"/>
          <p:cNvSpPr>
            <a:spLocks noChangeArrowheads="1"/>
          </p:cNvSpPr>
          <p:nvPr/>
        </p:nvSpPr>
        <p:spPr bwMode="auto">
          <a:xfrm>
            <a:off x="651033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81"/>
          <p:cNvSpPr>
            <a:spLocks noChangeArrowheads="1"/>
          </p:cNvSpPr>
          <p:nvPr/>
        </p:nvSpPr>
        <p:spPr bwMode="auto">
          <a:xfrm>
            <a:off x="7135813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82"/>
          <p:cNvSpPr>
            <a:spLocks noChangeArrowheads="1"/>
          </p:cNvSpPr>
          <p:nvPr/>
        </p:nvSpPr>
        <p:spPr bwMode="auto">
          <a:xfrm>
            <a:off x="7761288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83"/>
          <p:cNvSpPr>
            <a:spLocks noChangeArrowheads="1"/>
          </p:cNvSpPr>
          <p:nvPr/>
        </p:nvSpPr>
        <p:spPr bwMode="auto">
          <a:xfrm>
            <a:off x="5886450" y="5070475"/>
            <a:ext cx="266700" cy="276225"/>
          </a:xfrm>
          <a:prstGeom prst="ellipse">
            <a:avLst/>
          </a:prstGeom>
          <a:solidFill>
            <a:srgbClr val="5AABF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84"/>
          <p:cNvSpPr>
            <a:spLocks noChangeShapeType="1"/>
          </p:cNvSpPr>
          <p:nvPr/>
        </p:nvSpPr>
        <p:spPr bwMode="auto">
          <a:xfrm>
            <a:off x="6143625" y="5194300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85"/>
          <p:cNvSpPr>
            <a:spLocks noChangeShapeType="1"/>
          </p:cNvSpPr>
          <p:nvPr/>
        </p:nvSpPr>
        <p:spPr bwMode="auto">
          <a:xfrm>
            <a:off x="6781800" y="52038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86"/>
          <p:cNvSpPr>
            <a:spLocks noChangeShapeType="1"/>
          </p:cNvSpPr>
          <p:nvPr/>
        </p:nvSpPr>
        <p:spPr bwMode="auto">
          <a:xfrm>
            <a:off x="7410450" y="5191125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87"/>
          <p:cNvSpPr>
            <a:spLocks noChangeShapeType="1"/>
          </p:cNvSpPr>
          <p:nvPr/>
        </p:nvSpPr>
        <p:spPr bwMode="auto">
          <a:xfrm>
            <a:off x="2927350" y="520065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88"/>
          <p:cNvSpPr>
            <a:spLocks noChangeShapeType="1"/>
          </p:cNvSpPr>
          <p:nvPr/>
        </p:nvSpPr>
        <p:spPr bwMode="auto">
          <a:xfrm>
            <a:off x="5486400" y="5194300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914400" y="4521200"/>
            <a:ext cx="6978650" cy="146050"/>
            <a:chOff x="576" y="2680"/>
            <a:chExt cx="4396" cy="92"/>
          </a:xfrm>
        </p:grpSpPr>
        <p:sp>
          <p:nvSpPr>
            <p:cNvPr id="92" name="Line 90"/>
            <p:cNvSpPr>
              <a:spLocks noChangeShapeType="1"/>
            </p:cNvSpPr>
            <p:nvPr/>
          </p:nvSpPr>
          <p:spPr bwMode="auto">
            <a:xfrm>
              <a:off x="576" y="2680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auto">
            <a:xfrm>
              <a:off x="968" y="2692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auto">
            <a:xfrm>
              <a:off x="136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auto">
            <a:xfrm>
              <a:off x="176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auto">
            <a:xfrm>
              <a:off x="2188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auto">
            <a:xfrm>
              <a:off x="2580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auto">
            <a:xfrm>
              <a:off x="2972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auto">
            <a:xfrm>
              <a:off x="3368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auto">
            <a:xfrm>
              <a:off x="3792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418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auto">
            <a:xfrm>
              <a:off x="4576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auto">
            <a:xfrm>
              <a:off x="4972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" name="Group 102"/>
          <p:cNvGrpSpPr>
            <a:grpSpLocks/>
          </p:cNvGrpSpPr>
          <p:nvPr/>
        </p:nvGrpSpPr>
        <p:grpSpPr bwMode="auto">
          <a:xfrm>
            <a:off x="908050" y="4933950"/>
            <a:ext cx="6978650" cy="146050"/>
            <a:chOff x="576" y="2680"/>
            <a:chExt cx="4396" cy="92"/>
          </a:xfrm>
        </p:grpSpPr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576" y="2680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auto">
            <a:xfrm>
              <a:off x="968" y="2692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136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auto">
            <a:xfrm>
              <a:off x="176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>
              <a:off x="2188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auto">
            <a:xfrm>
              <a:off x="2580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2972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auto">
            <a:xfrm>
              <a:off x="3368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3792" y="2688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auto">
            <a:xfrm>
              <a:off x="4184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>
              <a:off x="4576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auto">
            <a:xfrm>
              <a:off x="4972" y="2684"/>
              <a:ext cx="0" cy="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1444625" y="1784350"/>
            <a:ext cx="3009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>
                <a:latin typeface="Arial Black" pitchFamily="34" charset="0"/>
              </a:rPr>
              <a:t>1. Heat, acid, ammonia or other treatment</a:t>
            </a:r>
          </a:p>
        </p:txBody>
      </p:sp>
      <p:sp>
        <p:nvSpPr>
          <p:cNvPr id="118" name="Text Box 116"/>
          <p:cNvSpPr txBox="1">
            <a:spLocks noChangeArrowheads="1"/>
          </p:cNvSpPr>
          <p:nvPr/>
        </p:nvSpPr>
        <p:spPr bwMode="auto">
          <a:xfrm>
            <a:off x="1384300" y="2921000"/>
            <a:ext cx="2984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>
                <a:latin typeface="Arial Black" pitchFamily="34" charset="0"/>
              </a:rPr>
              <a:t>2. Enzyme mixture added</a:t>
            </a:r>
          </a:p>
        </p:txBody>
      </p:sp>
      <p:sp>
        <p:nvSpPr>
          <p:cNvPr id="119" name="AutoShape 117"/>
          <p:cNvSpPr>
            <a:spLocks noChangeArrowheads="1"/>
          </p:cNvSpPr>
          <p:nvPr/>
        </p:nvSpPr>
        <p:spPr bwMode="auto">
          <a:xfrm>
            <a:off x="1752600" y="4826000"/>
            <a:ext cx="228600" cy="352425"/>
          </a:xfrm>
          <a:prstGeom prst="downArrow">
            <a:avLst>
              <a:gd name="adj1" fmla="val 50000"/>
              <a:gd name="adj2" fmla="val 38542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118"/>
          <p:cNvSpPr>
            <a:spLocks noChangeArrowheads="1"/>
          </p:cNvSpPr>
          <p:nvPr/>
        </p:nvSpPr>
        <p:spPr bwMode="auto">
          <a:xfrm>
            <a:off x="6845300" y="4826000"/>
            <a:ext cx="228600" cy="352425"/>
          </a:xfrm>
          <a:prstGeom prst="downArrow">
            <a:avLst>
              <a:gd name="adj1" fmla="val 50000"/>
              <a:gd name="adj2" fmla="val 38542"/>
            </a:avLst>
          </a:prstGeom>
          <a:solidFill>
            <a:srgbClr val="FF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119"/>
          <p:cNvSpPr>
            <a:spLocks noChangeArrowheads="1"/>
          </p:cNvSpPr>
          <p:nvPr/>
        </p:nvSpPr>
        <p:spPr bwMode="auto">
          <a:xfrm>
            <a:off x="4298950" y="4714875"/>
            <a:ext cx="228600" cy="485775"/>
          </a:xfrm>
          <a:prstGeom prst="downArrowCallout">
            <a:avLst>
              <a:gd name="adj1" fmla="val 25000"/>
              <a:gd name="adj2" fmla="val 25000"/>
              <a:gd name="adj3" fmla="val 35417"/>
              <a:gd name="adj4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120"/>
          <p:cNvSpPr>
            <a:spLocks noChangeArrowheads="1"/>
          </p:cNvSpPr>
          <p:nvPr/>
        </p:nvSpPr>
        <p:spPr bwMode="auto">
          <a:xfrm>
            <a:off x="3016250" y="4714875"/>
            <a:ext cx="228600" cy="485775"/>
          </a:xfrm>
          <a:prstGeom prst="downArrowCallout">
            <a:avLst>
              <a:gd name="adj1" fmla="val 25000"/>
              <a:gd name="adj2" fmla="val 25000"/>
              <a:gd name="adj3" fmla="val 35417"/>
              <a:gd name="adj4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AutoShape 121"/>
          <p:cNvSpPr>
            <a:spLocks noChangeArrowheads="1"/>
          </p:cNvSpPr>
          <p:nvPr/>
        </p:nvSpPr>
        <p:spPr bwMode="auto">
          <a:xfrm>
            <a:off x="5568950" y="4714875"/>
            <a:ext cx="228600" cy="485775"/>
          </a:xfrm>
          <a:prstGeom prst="downArrowCallout">
            <a:avLst>
              <a:gd name="adj1" fmla="val 25000"/>
              <a:gd name="adj2" fmla="val 25000"/>
              <a:gd name="adj3" fmla="val 35417"/>
              <a:gd name="adj4" fmla="val 6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AutoShape 122"/>
          <p:cNvSpPr>
            <a:spLocks noChangeArrowheads="1"/>
          </p:cNvSpPr>
          <p:nvPr/>
        </p:nvSpPr>
        <p:spPr bwMode="auto">
          <a:xfrm rot="5400000">
            <a:off x="1028700" y="489743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AutoShape 123"/>
          <p:cNvSpPr>
            <a:spLocks noChangeArrowheads="1"/>
          </p:cNvSpPr>
          <p:nvPr/>
        </p:nvSpPr>
        <p:spPr bwMode="auto">
          <a:xfrm rot="5400000">
            <a:off x="2305050" y="489108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AutoShape 124"/>
          <p:cNvSpPr>
            <a:spLocks noChangeArrowheads="1"/>
          </p:cNvSpPr>
          <p:nvPr/>
        </p:nvSpPr>
        <p:spPr bwMode="auto">
          <a:xfrm rot="5400000">
            <a:off x="3594100" y="489108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AutoShape 125"/>
          <p:cNvSpPr>
            <a:spLocks noChangeArrowheads="1"/>
          </p:cNvSpPr>
          <p:nvPr/>
        </p:nvSpPr>
        <p:spPr bwMode="auto">
          <a:xfrm rot="5400000">
            <a:off x="4838700" y="489108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AutoShape 126"/>
          <p:cNvSpPr>
            <a:spLocks noChangeArrowheads="1"/>
          </p:cNvSpPr>
          <p:nvPr/>
        </p:nvSpPr>
        <p:spPr bwMode="auto">
          <a:xfrm rot="5400000">
            <a:off x="6134100" y="489108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AutoShape 127"/>
          <p:cNvSpPr>
            <a:spLocks noChangeArrowheads="1"/>
          </p:cNvSpPr>
          <p:nvPr/>
        </p:nvSpPr>
        <p:spPr bwMode="auto">
          <a:xfrm rot="5400000">
            <a:off x="7397750" y="4884738"/>
            <a:ext cx="387350" cy="184150"/>
          </a:xfrm>
          <a:prstGeom prst="chevron">
            <a:avLst>
              <a:gd name="adj" fmla="val 52586"/>
            </a:avLst>
          </a:prstGeom>
          <a:solidFill>
            <a:srgbClr val="0099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28"/>
          <p:cNvSpPr>
            <a:spLocks noGrp="1" noChangeArrowheads="1"/>
          </p:cNvSpPr>
          <p:nvPr>
            <p:ph type="title"/>
          </p:nvPr>
        </p:nvSpPr>
        <p:spPr>
          <a:xfrm>
            <a:off x="1516856" y="1214437"/>
            <a:ext cx="5246687" cy="514350"/>
          </a:xfrm>
          <a:extLst>
            <a:ext uri="{909E8E84-426E-40DD-AFC4-6F175D3DCCD1}">
              <a14:hiddenFill xmlns:a14="http://schemas.microsoft.com/office/drawing/2010/main">
                <a:solidFill>
                  <a:srgbClr val="FF8000"/>
                </a:solidFill>
              </a14:hiddenFill>
            </a:ext>
          </a:extLst>
        </p:spPr>
        <p:txBody>
          <a:bodyPr/>
          <a:lstStyle/>
          <a:p>
            <a:r>
              <a:rPr lang="en-US" sz="2700" dirty="0" smtClean="0">
                <a:solidFill>
                  <a:srgbClr val="FF8000"/>
                </a:solidFill>
              </a:rPr>
              <a:t>Cellulose breakdown</a:t>
            </a:r>
            <a:r>
              <a:rPr lang="en-US" sz="3200" dirty="0" smtClean="0"/>
              <a:t> </a:t>
            </a:r>
          </a:p>
        </p:txBody>
      </p:sp>
      <p:sp>
        <p:nvSpPr>
          <p:cNvPr id="131" name="Title 2"/>
          <p:cNvSpPr txBox="1">
            <a:spLocks/>
          </p:cNvSpPr>
          <p:nvPr/>
        </p:nvSpPr>
        <p:spPr bwMode="auto">
          <a:xfrm>
            <a:off x="762000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– Biofuels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3.33333E-6 -0.1481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1.11111E-6 -0.112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4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1.11111E-6 -0.163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9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2.22222E-6 -0.1574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7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-0.15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1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000"/>
                            </p:stCondLst>
                            <p:childTnLst>
                              <p:par>
                                <p:cTn id="16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0.00069 -0.1416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08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069 -0.126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343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-0.00139 -0.13148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574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0007 -0.1648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824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0138 -0.129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648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0.00139 -0.1564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3" grpId="1" animBg="1"/>
      <p:bldP spid="74" grpId="0" animBg="1"/>
      <p:bldP spid="79" grpId="0" animBg="1"/>
      <p:bldP spid="80" grpId="0" animBg="1"/>
      <p:bldP spid="80" grpId="1" animBg="1"/>
      <p:bldP spid="81" grpId="0" animBg="1"/>
      <p:bldP spid="86" grpId="0" animBg="1"/>
      <p:bldP spid="87" grpId="0" animBg="1"/>
      <p:bldP spid="87" grpId="1" animBg="1"/>
      <p:bldP spid="88" grpId="0" animBg="1"/>
      <p:bldP spid="89" grpId="0" animBg="1"/>
      <p:bldP spid="89" grpId="1" animBg="1"/>
      <p:bldP spid="90" grpId="0" animBg="1"/>
      <p:bldP spid="90" grpId="1" animBg="1"/>
      <p:bldP spid="117" grpId="0"/>
      <p:bldP spid="117" grpId="1"/>
      <p:bldP spid="118" grpId="0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 flipH="1">
            <a:off x="3009900" y="1266825"/>
            <a:ext cx="9525" cy="4733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276600" y="2703513"/>
            <a:ext cx="5657850" cy="1685925"/>
            <a:chOff x="2024" y="2623"/>
            <a:chExt cx="3564" cy="106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4" y="2659"/>
              <a:ext cx="177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" y="2623"/>
              <a:ext cx="1776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692" y="2988"/>
              <a:ext cx="196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700" b="0">
                  <a:latin typeface="Arial Black" pitchFamily="34" charset="0"/>
                </a:rPr>
                <a:t>+</a:t>
              </a:r>
            </a:p>
          </p:txBody>
        </p:sp>
      </p:grpSp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276225" y="1219200"/>
            <a:ext cx="2741613" cy="1999456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8000"/>
                </a:solidFill>
              </a:rPr>
              <a:t>Cellobiose</a:t>
            </a:r>
            <a:r>
              <a:rPr lang="en-US" sz="2800" dirty="0" smtClean="0">
                <a:solidFill>
                  <a:srgbClr val="FF8000"/>
                </a:solidFill>
              </a:rPr>
              <a:t> breakdown- a closer look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-419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2376488"/>
            <a:ext cx="54229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811338"/>
            <a:ext cx="14208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387725" y="4610100"/>
            <a:ext cx="5556250" cy="396875"/>
            <a:chOff x="2134" y="2904"/>
            <a:chExt cx="3500" cy="250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134" y="2904"/>
              <a:ext cx="350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0">
                  <a:latin typeface="Arial Black" pitchFamily="34" charset="0"/>
                </a:rPr>
                <a:t>Cellobiose + H</a:t>
              </a:r>
              <a:r>
                <a:rPr lang="en-US" sz="2000" b="0" baseline="-25000">
                  <a:latin typeface="Arial Black" pitchFamily="34" charset="0"/>
                </a:rPr>
                <a:t>2</a:t>
              </a:r>
              <a:r>
                <a:rPr lang="en-US" sz="2000" b="0">
                  <a:latin typeface="Arial Black" pitchFamily="34" charset="0"/>
                </a:rPr>
                <a:t>O        2 Glucose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008" y="3034"/>
              <a:ext cx="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9729"/>
          <a:stretch>
            <a:fillRect/>
          </a:stretch>
        </p:blipFill>
        <p:spPr bwMode="auto">
          <a:xfrm>
            <a:off x="360363" y="3751263"/>
            <a:ext cx="23622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5435600" y="3019425"/>
            <a:ext cx="1165225" cy="788988"/>
            <a:chOff x="3396" y="1898"/>
            <a:chExt cx="734" cy="497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 rot="-6782803">
              <a:off x="3517" y="1777"/>
              <a:ext cx="492" cy="73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16"/>
            <p:cNvGrpSpPr>
              <a:grpSpLocks/>
            </p:cNvGrpSpPr>
            <p:nvPr/>
          </p:nvGrpSpPr>
          <p:grpSpPr bwMode="auto">
            <a:xfrm>
              <a:off x="3480" y="1908"/>
              <a:ext cx="520" cy="487"/>
              <a:chOff x="3480" y="1556"/>
              <a:chExt cx="520" cy="487"/>
            </a:xfrm>
          </p:grpSpPr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3840" y="1556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0">
                    <a:solidFill>
                      <a:srgbClr val="FF0000"/>
                    </a:solidFill>
                    <a:latin typeface="Arial Black" pitchFamily="34" charset="0"/>
                  </a:rPr>
                  <a:t>4</a:t>
                </a: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3480" y="1812"/>
                <a:ext cx="16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b="0">
                    <a:solidFill>
                      <a:srgbClr val="FF0000"/>
                    </a:solidFill>
                    <a:latin typeface="Arial Black" pitchFamily="34" charset="0"/>
                  </a:rPr>
                  <a:t>1</a:t>
                </a:r>
              </a:p>
            </p:txBody>
          </p:sp>
        </p:grp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187450" y="427355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914400" y="410210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98500" y="426085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606550" y="436880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1092200" y="465455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2089150" y="4381500"/>
            <a:ext cx="25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27" name="Title 2"/>
          <p:cNvSpPr txBox="1">
            <a:spLocks/>
          </p:cNvSpPr>
          <p:nvPr/>
        </p:nvSpPr>
        <p:spPr bwMode="auto">
          <a:xfrm>
            <a:off x="746125" y="304800"/>
            <a:ext cx="816864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dirty="0" smtClean="0"/>
              <a:t>Background - </a:t>
            </a:r>
            <a:r>
              <a:rPr lang="en-US" dirty="0" err="1" smtClean="0"/>
              <a:t>cellobiose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C 0.03142 0.0632 0.06302 0.12663 0.0757 0.151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69 0.15185 C 0.0816 0.19167 0.0875 0.23195 0.12743 0.20347 C 0.16753 0.175 0.24167 0.07847 0.31597 -0.01782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449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1412</Words>
  <Application>Microsoft Office PowerPoint</Application>
  <PresentationFormat>On-screen Show (4:3)</PresentationFormat>
  <Paragraphs>477</Paragraphs>
  <Slides>33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Blank Presentation</vt:lpstr>
      <vt:lpstr>Chart</vt:lpstr>
      <vt:lpstr>From Grass to Gas: An Inquiry Based Study of Enzyme</vt:lpstr>
      <vt:lpstr>Instructors - Bio-Rad Curriculum and Training Specialists</vt:lpstr>
      <vt:lpstr>What are enzymes?  Molecules, usually proteins, that speed up the rate of a reaction by decreasing the activation energy required without themselves being altered or used up </vt:lpstr>
      <vt:lpstr>How do enzymes work?  </vt:lpstr>
      <vt:lpstr>How do enzymes work?  </vt:lpstr>
      <vt:lpstr>What are biofuels?   </vt:lpstr>
      <vt:lpstr>Cellulosic ethanol production</vt:lpstr>
      <vt:lpstr>Cellulose breakdown </vt:lpstr>
      <vt:lpstr>Cellobiose breakdown- a closer look</vt:lpstr>
      <vt:lpstr>Protocol Highlights:  Using a colorimetric substrate to track reaction rate  </vt:lpstr>
      <vt:lpstr>Cellobiase breakdown of p-nitrophenyl glucopyranoside  </vt:lpstr>
      <vt:lpstr>How can this enzymatic reaction be easily quantified?     </vt:lpstr>
      <vt:lpstr>Biofuel Enzyme kit  Activity 1 </vt:lpstr>
      <vt:lpstr>Biofuel Enzyme kit  Activity 1 </vt:lpstr>
      <vt:lpstr>Biofuel Enzyme Kit  Procedure Overview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Further Studies   (not in kit)  SDS PAGE Gel of mushroom extracts</vt:lpstr>
      <vt:lpstr>Cross curriculum approach</vt:lpstr>
    </vt:vector>
  </TitlesOfParts>
  <Company>bio rad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 rad</dc:creator>
  <cp:lastModifiedBy>Erika Fong</cp:lastModifiedBy>
  <cp:revision>75</cp:revision>
  <dcterms:created xsi:type="dcterms:W3CDTF">2011-12-17T00:43:00Z</dcterms:created>
  <dcterms:modified xsi:type="dcterms:W3CDTF">2013-04-08T20:20:03Z</dcterms:modified>
</cp:coreProperties>
</file>