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slides/slide310.xml" ContentType="application/vnd.openxmlformats-officedocument.presentationml.slide+xml"/>
  <Override PartName="/ppt/slides/slide530.xml" ContentType="application/vnd.openxmlformats-officedocument.presentationml.slide+xml"/>
  <Override PartName="/ppt/slides/slide210.xml" ContentType="application/vnd.openxmlformats-officedocument.presentationml.slide+xml"/>
  <Override PartName="/ppt/slideLayouts/slideLayout50.xml" ContentType="application/vnd.openxmlformats-officedocument.presentationml.slideLayout+xml"/>
  <Override PartName="/ppt/slideLayouts/slideLayout20.xml" ContentType="application/vnd.openxmlformats-officedocument.presentationml.slideLayout+xml"/>
  <Override PartName="/ppt/slideMasters/slideMaster20.xml" ContentType="application/vnd.openxmlformats-officedocument.presentationml.slideMaster+xml"/>
  <Override PartName="/ppt/slideMasters/slideMaster10.xml" ContentType="application/vnd.openxmlformats-officedocument.presentationml.slideMaster+xml"/>
  <Override PartName="/ppt/slideLayouts/slideLayout70.xml" ContentType="application/vnd.openxmlformats-officedocument.presentationml.slideLayout+xml"/>
  <Override PartName="/ppt/slideLayouts/slideLayout60.xml" ContentType="application/vnd.openxmlformats-officedocument.presentationml.slideLayout+xml"/>
  <Override PartName="/ppt/theme/theme20.xml" ContentType="application/vnd.openxmlformats-officedocument.theme+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theme/theme10.xml" ContentType="application/vnd.openxmlformats-officedocument.theme+xml"/>
  <Override PartName="/ppt/slideLayouts/slideLayout4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5" r:id="rId5"/>
  </p:sldMasterIdLst>
  <p:notesMasterIdLst>
    <p:notesMasterId r:id="rId65"/>
  </p:notesMasterIdLst>
  <p:handoutMasterIdLst>
    <p:handoutMasterId r:id="rId66"/>
  </p:handoutMasterIdLst>
  <p:sldIdLst>
    <p:sldId id="256" r:id="rId6"/>
    <p:sldId id="258" r:id="rId7"/>
    <p:sldId id="257" r:id="rId8"/>
    <p:sldId id="276" r:id="rId9"/>
    <p:sldId id="259" r:id="rId10"/>
    <p:sldId id="352" r:id="rId11"/>
    <p:sldId id="349" r:id="rId12"/>
    <p:sldId id="337" r:id="rId13"/>
    <p:sldId id="338" r:id="rId14"/>
    <p:sldId id="339" r:id="rId15"/>
    <p:sldId id="340" r:id="rId16"/>
    <p:sldId id="341" r:id="rId17"/>
    <p:sldId id="342" r:id="rId18"/>
    <p:sldId id="353" r:id="rId19"/>
    <p:sldId id="355" r:id="rId20"/>
    <p:sldId id="343" r:id="rId21"/>
    <p:sldId id="344" r:id="rId22"/>
    <p:sldId id="294" r:id="rId23"/>
    <p:sldId id="298" r:id="rId24"/>
    <p:sldId id="299" r:id="rId25"/>
    <p:sldId id="301" r:id="rId26"/>
    <p:sldId id="302" r:id="rId27"/>
    <p:sldId id="303" r:id="rId28"/>
    <p:sldId id="304" r:id="rId29"/>
    <p:sldId id="309" r:id="rId30"/>
    <p:sldId id="305" r:id="rId31"/>
    <p:sldId id="307" r:id="rId32"/>
    <p:sldId id="306" r:id="rId33"/>
    <p:sldId id="311" r:id="rId34"/>
    <p:sldId id="312" r:id="rId35"/>
    <p:sldId id="313" r:id="rId36"/>
    <p:sldId id="314" r:id="rId37"/>
    <p:sldId id="315" r:id="rId38"/>
    <p:sldId id="317" r:id="rId39"/>
    <p:sldId id="323" r:id="rId40"/>
    <p:sldId id="316" r:id="rId41"/>
    <p:sldId id="322" r:id="rId42"/>
    <p:sldId id="321" r:id="rId43"/>
    <p:sldId id="319" r:id="rId44"/>
    <p:sldId id="320" r:id="rId45"/>
    <p:sldId id="300" r:id="rId46"/>
    <p:sldId id="310" r:id="rId47"/>
    <p:sldId id="295" r:id="rId48"/>
    <p:sldId id="350" r:id="rId49"/>
    <p:sldId id="296" r:id="rId50"/>
    <p:sldId id="351" r:id="rId51"/>
    <p:sldId id="326" r:id="rId52"/>
    <p:sldId id="324" r:id="rId53"/>
    <p:sldId id="325" r:id="rId54"/>
    <p:sldId id="354" r:id="rId55"/>
    <p:sldId id="327" r:id="rId56"/>
    <p:sldId id="328" r:id="rId57"/>
    <p:sldId id="330" r:id="rId58"/>
    <p:sldId id="329" r:id="rId59"/>
    <p:sldId id="331" r:id="rId60"/>
    <p:sldId id="332" r:id="rId61"/>
    <p:sldId id="333" r:id="rId62"/>
    <p:sldId id="334" r:id="rId63"/>
    <p:sldId id="335"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D235"/>
    <a:srgbClr val="A2C32B"/>
    <a:srgbClr val="DC1EB3"/>
    <a:srgbClr val="EA64CD"/>
    <a:srgbClr val="CA1906"/>
    <a:srgbClr val="ED1C24"/>
    <a:srgbClr val="FFF9E5"/>
    <a:srgbClr val="F82610"/>
    <a:srgbClr val="80C535"/>
    <a:srgbClr val="D5DE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CAB558-FD72-41B0-A40B-78591FB5032F}" v="40" dt="2022-08-22T03:06:08.4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9" autoAdjust="0"/>
    <p:restoredTop sz="76663" autoAdjust="0"/>
  </p:normalViewPr>
  <p:slideViewPr>
    <p:cSldViewPr snapToGrid="0">
      <p:cViewPr varScale="1">
        <p:scale>
          <a:sx n="93" d="100"/>
          <a:sy n="93" d="100"/>
        </p:scale>
        <p:origin x="1254" y="96"/>
      </p:cViewPr>
      <p:guideLst/>
    </p:cSldViewPr>
  </p:slideViewPr>
  <p:notesTextViewPr>
    <p:cViewPr>
      <p:scale>
        <a:sx n="3" d="2"/>
        <a:sy n="3" d="2"/>
      </p:scale>
      <p:origin x="0" y="0"/>
    </p:cViewPr>
  </p:notesTextViewPr>
  <p:notesViewPr>
    <p:cSldViewPr snapToGrid="0">
      <p:cViewPr varScale="1">
        <p:scale>
          <a:sx n="88" d="100"/>
          <a:sy n="88" d="100"/>
        </p:scale>
        <p:origin x="3552"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B202966-F790-4A8E-8EA2-BDF6BD4D08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4DB9E05-673A-4656-886B-D9A5243A0A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FEE306-A7CA-4102-B68A-34D2FCDA3C3F}" type="datetimeFigureOut">
              <a:rPr lang="en-US" smtClean="0"/>
              <a:t>8/24/2022</a:t>
            </a:fld>
            <a:endParaRPr lang="en-US"/>
          </a:p>
        </p:txBody>
      </p:sp>
      <p:sp>
        <p:nvSpPr>
          <p:cNvPr id="4" name="Footer Placeholder 3">
            <a:extLst>
              <a:ext uri="{FF2B5EF4-FFF2-40B4-BE49-F238E27FC236}">
                <a16:creationId xmlns:a16="http://schemas.microsoft.com/office/drawing/2014/main" id="{FFACE688-8980-4BD4-92DC-529BF08FEE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5ACA7EA-D8AC-41ED-BF73-80A06166F1D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999EB2-A2B9-4FAC-80D2-0AF53285FA85}" type="slidenum">
              <a:rPr lang="en-US" smtClean="0"/>
              <a:t>‹#›</a:t>
            </a:fld>
            <a:endParaRPr lang="en-US"/>
          </a:p>
        </p:txBody>
      </p:sp>
    </p:spTree>
    <p:extLst>
      <p:ext uri="{BB962C8B-B14F-4D97-AF65-F5344CB8AC3E}">
        <p14:creationId xmlns:p14="http://schemas.microsoft.com/office/powerpoint/2010/main" val="24189517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CE1938-ED35-42AA-BEA5-A061E1E9B027}" type="datetimeFigureOut">
              <a:rPr lang="en-US" smtClean="0"/>
              <a:t>8/24/2022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F9E8EF-B13A-4C6F-9CDB-F761D05309A9}" type="slidenum">
              <a:rPr lang="en-US" smtClean="0"/>
              <a:t>‹#›</a:t>
            </a:fld>
            <a:endParaRPr lang="en-US"/>
          </a:p>
        </p:txBody>
      </p:sp>
    </p:spTree>
    <p:extLst>
      <p:ext uri="{BB962C8B-B14F-4D97-AF65-F5344CB8AC3E}">
        <p14:creationId xmlns:p14="http://schemas.microsoft.com/office/powerpoint/2010/main" val="2981887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nam04.safelinks.protection.outlook.com/?url=https%3A%2F%2Fwww.dropbox.com%2Fs%2F45v57rcwebqmue7%2FSequence%2520for%2520Bombus%25201.txt%3Fdl%3D0&amp;data=05%7C01%7Cyolanda_kowalewski%40bio-rad.com%7C938e935d8dee4c05b5c808da83ea1b4a%7Cef0aebeb2af047a3b8ae5665f8a62d11%7C0%7C0%7C637967338743106166%7CUnknown%7CTWFpbGZsb3d8eyJWIjoiMC4wLjAwMDAiLCJQIjoiV2luMzIiLCJBTiI6Ik1haWwiLCJXVCI6Mn0%3D%7C3000%7C%7C%7C&amp;sdata=%2FSafuDnVfdyEJ8llJWgdqYT%2F%2Fq78v%2F1%2BL%2BRc9U0wGr4%3D&amp;reserved=0"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nam04.safelinks.protection.outlook.com/?url=https%3A%2F%2Fwww.dropbox.com%2Fs%2Fm4hkrrctd0kidwh%2FSequence%2520for%2520Bombus%25202.txt%3Fdl%3D0&amp;data=05%7C01%7Cyolanda_kowalewski%40bio-rad.com%7C938e935d8dee4c05b5c808da83ea1b4a%7Cef0aebeb2af047a3b8ae5665f8a62d11%7C0%7C0%7C637967338743106166%7CUnknown%7CTWFpbGZsb3d8eyJWIjoiMC4wLjAwMDAiLCJQIjoiV2luMzIiLCJBTiI6Ik1haWwiLCJXVCI6Mn0%3D%7C3000%7C%7C%7C&amp;sdata=pR0Cfm3DRJCOy4uSmuBcRios32SSC22OgNsYMkpz1%2Fk%3D&amp;reserved=0"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 the biological world, we often must start with the simplest thing: naming things so that we can organize them. </a:t>
            </a:r>
          </a:p>
          <a:p>
            <a:r>
              <a:rPr lang="en-US" dirty="0"/>
              <a:t>Most of the biological world</a:t>
            </a:r>
            <a:r>
              <a:rPr lang="en-US" baseline="0" dirty="0"/>
              <a:t>, in terms of species, is still un-named and thus unseen, which makes it difficult for us to understand things like ecosystems in detail. </a:t>
            </a:r>
            <a:endParaRPr lang="en-US" dirty="0"/>
          </a:p>
        </p:txBody>
      </p:sp>
      <p:sp>
        <p:nvSpPr>
          <p:cNvPr id="4" name="Slide Number Placeholder 3"/>
          <p:cNvSpPr>
            <a:spLocks noGrp="1"/>
          </p:cNvSpPr>
          <p:nvPr>
            <p:ph type="sldNum" sz="quarter" idx="10"/>
          </p:nvPr>
        </p:nvSpPr>
        <p:spPr/>
        <p:txBody>
          <a:bodyPr/>
          <a:lstStyle/>
          <a:p>
            <a:fld id="{35AFA0F2-07CA-47E7-BC14-B8473175627C}" type="slidenum">
              <a:rPr lang="en-US" smtClean="0"/>
              <a:t>6</a:t>
            </a:fld>
            <a:endParaRPr lang="en-US"/>
          </a:p>
        </p:txBody>
      </p:sp>
    </p:spTree>
    <p:extLst>
      <p:ext uri="{BB962C8B-B14F-4D97-AF65-F5344CB8AC3E}">
        <p14:creationId xmlns:p14="http://schemas.microsoft.com/office/powerpoint/2010/main" val="3177643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Scientific papers:</a:t>
            </a:r>
          </a:p>
          <a:p>
            <a:r>
              <a:rPr lang="en-US" dirty="0"/>
              <a:t>https://nph.onlinelibrary.wiley.com/doi/full/10.1111/nph.15666</a:t>
            </a:r>
          </a:p>
          <a:p>
            <a:r>
              <a:rPr lang="en-US" dirty="0"/>
              <a:t>https://www.biorxiv.org/content/10.1101/2019.12.17.879981v1.full</a:t>
            </a:r>
          </a:p>
          <a:p>
            <a:endParaRPr lang="en-US" baseline="0" dirty="0"/>
          </a:p>
          <a:p>
            <a:r>
              <a:rPr lang="en-US" baseline="0" dirty="0"/>
              <a:t>Videos and briefs:</a:t>
            </a:r>
          </a:p>
          <a:p>
            <a:r>
              <a:rPr lang="en-US" dirty="0"/>
              <a:t>https://www.pbs.org/video/deep-look-bumblebee/</a:t>
            </a:r>
          </a:p>
          <a:p>
            <a:r>
              <a:rPr lang="en-US" dirty="0"/>
              <a:t>https://en.wikipedia.org/wiki/Buzz_pollination</a:t>
            </a:r>
          </a:p>
          <a:p>
            <a:endParaRPr lang="en-US" dirty="0"/>
          </a:p>
        </p:txBody>
      </p:sp>
      <p:sp>
        <p:nvSpPr>
          <p:cNvPr id="4" name="Slide Number Placeholder 3"/>
          <p:cNvSpPr>
            <a:spLocks noGrp="1"/>
          </p:cNvSpPr>
          <p:nvPr>
            <p:ph type="sldNum" sz="quarter" idx="10"/>
          </p:nvPr>
        </p:nvSpPr>
        <p:spPr/>
        <p:txBody>
          <a:bodyPr/>
          <a:lstStyle/>
          <a:p>
            <a:fld id="{35AFA0F2-07CA-47E7-BC14-B8473175627C}" type="slidenum">
              <a:rPr lang="en-US" smtClean="0"/>
              <a:t>15</a:t>
            </a:fld>
            <a:endParaRPr lang="en-US"/>
          </a:p>
        </p:txBody>
      </p:sp>
    </p:spTree>
    <p:extLst>
      <p:ext uri="{BB962C8B-B14F-4D97-AF65-F5344CB8AC3E}">
        <p14:creationId xmlns:p14="http://schemas.microsoft.com/office/powerpoint/2010/main" val="1827658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F9E8EF-B13A-4C6F-9CDB-F761D05309A9}" type="slidenum">
              <a:rPr lang="en-US" smtClean="0"/>
              <a:t>16</a:t>
            </a:fld>
            <a:endParaRPr lang="en-US"/>
          </a:p>
        </p:txBody>
      </p:sp>
    </p:spTree>
    <p:extLst>
      <p:ext uri="{BB962C8B-B14F-4D97-AF65-F5344CB8AC3E}">
        <p14:creationId xmlns:p14="http://schemas.microsoft.com/office/powerpoint/2010/main" val="2369957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Damon Tighe, </a:t>
            </a:r>
            <a:r>
              <a:rPr lang="en-US" dirty="0" err="1"/>
              <a:t>flickr</a:t>
            </a:r>
            <a:endParaRPr lang="en-US" dirty="0"/>
          </a:p>
        </p:txBody>
      </p:sp>
      <p:sp>
        <p:nvSpPr>
          <p:cNvPr id="4" name="Slide Number Placeholder 3"/>
          <p:cNvSpPr>
            <a:spLocks noGrp="1"/>
          </p:cNvSpPr>
          <p:nvPr>
            <p:ph type="sldNum" sz="quarter" idx="10"/>
          </p:nvPr>
        </p:nvSpPr>
        <p:spPr/>
        <p:txBody>
          <a:bodyPr/>
          <a:lstStyle/>
          <a:p>
            <a:fld id="{35AFA0F2-07CA-47E7-BC14-B8473175627C}" type="slidenum">
              <a:rPr lang="en-US" smtClean="0"/>
              <a:t>17</a:t>
            </a:fld>
            <a:endParaRPr lang="en-US"/>
          </a:p>
        </p:txBody>
      </p:sp>
    </p:spTree>
    <p:extLst>
      <p:ext uri="{BB962C8B-B14F-4D97-AF65-F5344CB8AC3E}">
        <p14:creationId xmlns:p14="http://schemas.microsoft.com/office/powerpoint/2010/main" val="1464100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use with student</a:t>
            </a:r>
            <a:r>
              <a:rPr lang="en-US" baseline="0" dirty="0"/>
              <a:t> groups:</a:t>
            </a:r>
          </a:p>
          <a:p>
            <a:r>
              <a:rPr lang="en-US" baseline="0" dirty="0"/>
              <a:t>Have each group look at their bee observation and decide if it is </a:t>
            </a:r>
            <a:r>
              <a:rPr lang="en-US" i="1" baseline="0" dirty="0"/>
              <a:t>B. </a:t>
            </a:r>
            <a:r>
              <a:rPr lang="en-US" i="1" baseline="0" dirty="0" err="1"/>
              <a:t>huntii</a:t>
            </a:r>
            <a:r>
              <a:rPr lang="en-US" baseline="0" dirty="0"/>
              <a:t>, if it’s not, or if they are unsure. Then as a group discuss how each group reached their conclusion using a CER like structure.</a:t>
            </a:r>
          </a:p>
          <a:p>
            <a:r>
              <a:rPr lang="en-US" baseline="0" dirty="0"/>
              <a:t>“You choose </a:t>
            </a:r>
            <a:r>
              <a:rPr lang="en-US" i="1" baseline="0" dirty="0"/>
              <a:t>B. </a:t>
            </a:r>
            <a:r>
              <a:rPr lang="en-US" i="1" baseline="0" dirty="0" err="1"/>
              <a:t>huntii</a:t>
            </a:r>
            <a:r>
              <a:rPr lang="en-US" baseline="0" dirty="0"/>
              <a:t>, tell me your reasoning…” </a:t>
            </a:r>
            <a:r>
              <a:rPr lang="en-US" baseline="0" dirty="0" err="1"/>
              <a:t>etc</a:t>
            </a:r>
            <a:r>
              <a:rPr lang="en-US" baseline="0" dirty="0"/>
              <a:t>,</a:t>
            </a:r>
          </a:p>
          <a:p>
            <a:r>
              <a:rPr lang="en-US" baseline="0" dirty="0"/>
              <a:t>The goal here is not necessarily for them to “guess right” but to go through the process of argumentation for their decision. </a:t>
            </a:r>
            <a:endParaRPr lang="en-US" dirty="0"/>
          </a:p>
          <a:p>
            <a:endParaRPr lang="en-US" dirty="0"/>
          </a:p>
          <a:p>
            <a:r>
              <a:rPr lang="en-US" dirty="0"/>
              <a:t>Images</a:t>
            </a:r>
            <a:r>
              <a:rPr lang="en-US" baseline="0" dirty="0"/>
              <a:t> CC-BY </a:t>
            </a:r>
          </a:p>
          <a:p>
            <a:r>
              <a:rPr lang="en-US" dirty="0"/>
              <a:t>https://www.inaturalist.org/observations/48046780</a:t>
            </a:r>
          </a:p>
          <a:p>
            <a:r>
              <a:rPr lang="en-US" dirty="0"/>
              <a:t>https://www.inaturalist.org/observations/8204235</a:t>
            </a:r>
          </a:p>
          <a:p>
            <a:endParaRPr lang="en-US" dirty="0"/>
          </a:p>
        </p:txBody>
      </p:sp>
      <p:sp>
        <p:nvSpPr>
          <p:cNvPr id="4" name="Slide Number Placeholder 3"/>
          <p:cNvSpPr>
            <a:spLocks noGrp="1"/>
          </p:cNvSpPr>
          <p:nvPr>
            <p:ph type="sldNum" sz="quarter" idx="10"/>
          </p:nvPr>
        </p:nvSpPr>
        <p:spPr/>
        <p:txBody>
          <a:bodyPr/>
          <a:lstStyle/>
          <a:p>
            <a:fld id="{35AFA0F2-07CA-47E7-BC14-B8473175627C}" type="slidenum">
              <a:rPr lang="en-US" smtClean="0"/>
              <a:t>18</a:t>
            </a:fld>
            <a:endParaRPr lang="en-US"/>
          </a:p>
        </p:txBody>
      </p:sp>
    </p:spTree>
    <p:extLst>
      <p:ext uri="{BB962C8B-B14F-4D97-AF65-F5344CB8AC3E}">
        <p14:creationId xmlns:p14="http://schemas.microsoft.com/office/powerpoint/2010/main" val="139038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a:t>
            </a:r>
            <a:r>
              <a:rPr lang="en-US" baseline="0" dirty="0"/>
              <a:t> CC-BY </a:t>
            </a:r>
          </a:p>
          <a:p>
            <a:r>
              <a:rPr lang="en-US" dirty="0"/>
              <a:t>https://www.inaturalist.org/observations/30019030</a:t>
            </a:r>
          </a:p>
        </p:txBody>
      </p:sp>
      <p:sp>
        <p:nvSpPr>
          <p:cNvPr id="4" name="Slide Number Placeholder 3"/>
          <p:cNvSpPr>
            <a:spLocks noGrp="1"/>
          </p:cNvSpPr>
          <p:nvPr>
            <p:ph type="sldNum" sz="quarter" idx="10"/>
          </p:nvPr>
        </p:nvSpPr>
        <p:spPr/>
        <p:txBody>
          <a:bodyPr/>
          <a:lstStyle/>
          <a:p>
            <a:fld id="{35AFA0F2-07CA-47E7-BC14-B8473175627C}" type="slidenum">
              <a:rPr lang="en-US" smtClean="0"/>
              <a:t>19</a:t>
            </a:fld>
            <a:endParaRPr lang="en-US"/>
          </a:p>
        </p:txBody>
      </p:sp>
    </p:spTree>
    <p:extLst>
      <p:ext uri="{BB962C8B-B14F-4D97-AF65-F5344CB8AC3E}">
        <p14:creationId xmlns:p14="http://schemas.microsoft.com/office/powerpoint/2010/main" val="3931958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a:t>
            </a:r>
            <a:r>
              <a:rPr lang="en-US" baseline="0" dirty="0"/>
              <a:t> CC-BY </a:t>
            </a:r>
          </a:p>
          <a:p>
            <a:r>
              <a:rPr lang="en-US" dirty="0"/>
              <a:t>https://www.inaturalist.org/observations/57344683</a:t>
            </a:r>
          </a:p>
        </p:txBody>
      </p:sp>
      <p:sp>
        <p:nvSpPr>
          <p:cNvPr id="4" name="Slide Number Placeholder 3"/>
          <p:cNvSpPr>
            <a:spLocks noGrp="1"/>
          </p:cNvSpPr>
          <p:nvPr>
            <p:ph type="sldNum" sz="quarter" idx="10"/>
          </p:nvPr>
        </p:nvSpPr>
        <p:spPr/>
        <p:txBody>
          <a:bodyPr/>
          <a:lstStyle/>
          <a:p>
            <a:fld id="{35AFA0F2-07CA-47E7-BC14-B8473175627C}" type="slidenum">
              <a:rPr lang="en-US" smtClean="0"/>
              <a:t>20</a:t>
            </a:fld>
            <a:endParaRPr lang="en-US"/>
          </a:p>
        </p:txBody>
      </p:sp>
    </p:spTree>
    <p:extLst>
      <p:ext uri="{BB962C8B-B14F-4D97-AF65-F5344CB8AC3E}">
        <p14:creationId xmlns:p14="http://schemas.microsoft.com/office/powerpoint/2010/main" val="981421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a:t>
            </a:r>
            <a:r>
              <a:rPr lang="en-US" baseline="0" dirty="0"/>
              <a:t> CC-BY </a:t>
            </a:r>
          </a:p>
          <a:p>
            <a:r>
              <a:rPr lang="en-US" dirty="0"/>
              <a:t>https://www.inaturalist.org/observations/91692844</a:t>
            </a:r>
          </a:p>
        </p:txBody>
      </p:sp>
      <p:sp>
        <p:nvSpPr>
          <p:cNvPr id="4" name="Slide Number Placeholder 3"/>
          <p:cNvSpPr>
            <a:spLocks noGrp="1"/>
          </p:cNvSpPr>
          <p:nvPr>
            <p:ph type="sldNum" sz="quarter" idx="10"/>
          </p:nvPr>
        </p:nvSpPr>
        <p:spPr/>
        <p:txBody>
          <a:bodyPr/>
          <a:lstStyle/>
          <a:p>
            <a:fld id="{35AFA0F2-07CA-47E7-BC14-B8473175627C}" type="slidenum">
              <a:rPr lang="en-US" smtClean="0"/>
              <a:t>21</a:t>
            </a:fld>
            <a:endParaRPr lang="en-US"/>
          </a:p>
        </p:txBody>
      </p:sp>
    </p:spTree>
    <p:extLst>
      <p:ext uri="{BB962C8B-B14F-4D97-AF65-F5344CB8AC3E}">
        <p14:creationId xmlns:p14="http://schemas.microsoft.com/office/powerpoint/2010/main" val="3057580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a:t>
            </a:r>
            <a:r>
              <a:rPr lang="en-US" baseline="0" dirty="0"/>
              <a:t> CC-BY </a:t>
            </a:r>
          </a:p>
          <a:p>
            <a:r>
              <a:rPr lang="en-US" baseline="0" dirty="0"/>
              <a:t>https://www.inaturalist.org/observations/88069420</a:t>
            </a:r>
          </a:p>
        </p:txBody>
      </p:sp>
      <p:sp>
        <p:nvSpPr>
          <p:cNvPr id="4" name="Slide Number Placeholder 3"/>
          <p:cNvSpPr>
            <a:spLocks noGrp="1"/>
          </p:cNvSpPr>
          <p:nvPr>
            <p:ph type="sldNum" sz="quarter" idx="10"/>
          </p:nvPr>
        </p:nvSpPr>
        <p:spPr/>
        <p:txBody>
          <a:bodyPr/>
          <a:lstStyle/>
          <a:p>
            <a:fld id="{35AFA0F2-07CA-47E7-BC14-B8473175627C}" type="slidenum">
              <a:rPr lang="en-US" smtClean="0"/>
              <a:t>22</a:t>
            </a:fld>
            <a:endParaRPr lang="en-US"/>
          </a:p>
        </p:txBody>
      </p:sp>
    </p:spTree>
    <p:extLst>
      <p:ext uri="{BB962C8B-B14F-4D97-AF65-F5344CB8AC3E}">
        <p14:creationId xmlns:p14="http://schemas.microsoft.com/office/powerpoint/2010/main" val="4004319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a:t>
            </a:r>
            <a:r>
              <a:rPr lang="en-US" baseline="0" dirty="0"/>
              <a:t> CC-BY </a:t>
            </a:r>
          </a:p>
          <a:p>
            <a:r>
              <a:rPr lang="en-US" baseline="0" dirty="0"/>
              <a:t>https://www.inaturalist.org/observations/33855356</a:t>
            </a:r>
          </a:p>
        </p:txBody>
      </p:sp>
      <p:sp>
        <p:nvSpPr>
          <p:cNvPr id="4" name="Slide Number Placeholder 3"/>
          <p:cNvSpPr>
            <a:spLocks noGrp="1"/>
          </p:cNvSpPr>
          <p:nvPr>
            <p:ph type="sldNum" sz="quarter" idx="10"/>
          </p:nvPr>
        </p:nvSpPr>
        <p:spPr/>
        <p:txBody>
          <a:bodyPr/>
          <a:lstStyle/>
          <a:p>
            <a:fld id="{35AFA0F2-07CA-47E7-BC14-B8473175627C}" type="slidenum">
              <a:rPr lang="en-US" smtClean="0"/>
              <a:t>23</a:t>
            </a:fld>
            <a:endParaRPr lang="en-US"/>
          </a:p>
        </p:txBody>
      </p:sp>
    </p:spTree>
    <p:extLst>
      <p:ext uri="{BB962C8B-B14F-4D97-AF65-F5344CB8AC3E}">
        <p14:creationId xmlns:p14="http://schemas.microsoft.com/office/powerpoint/2010/main" val="228597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a:t>
            </a:r>
            <a:r>
              <a:rPr lang="en-US" baseline="0" dirty="0"/>
              <a:t> CC-BY </a:t>
            </a:r>
          </a:p>
        </p:txBody>
      </p:sp>
      <p:sp>
        <p:nvSpPr>
          <p:cNvPr id="4" name="Slide Number Placeholder 3"/>
          <p:cNvSpPr>
            <a:spLocks noGrp="1"/>
          </p:cNvSpPr>
          <p:nvPr>
            <p:ph type="sldNum" sz="quarter" idx="10"/>
          </p:nvPr>
        </p:nvSpPr>
        <p:spPr/>
        <p:txBody>
          <a:bodyPr/>
          <a:lstStyle/>
          <a:p>
            <a:fld id="{35AFA0F2-07CA-47E7-BC14-B8473175627C}" type="slidenum">
              <a:rPr lang="en-US" smtClean="0"/>
              <a:t>24</a:t>
            </a:fld>
            <a:endParaRPr lang="en-US"/>
          </a:p>
        </p:txBody>
      </p:sp>
    </p:spTree>
    <p:extLst>
      <p:ext uri="{BB962C8B-B14F-4D97-AF65-F5344CB8AC3E}">
        <p14:creationId xmlns:p14="http://schemas.microsoft.com/office/powerpoint/2010/main" val="1719998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these crops rely upon</a:t>
            </a:r>
            <a:r>
              <a:rPr lang="en-US" baseline="0" dirty="0"/>
              <a:t> bee pollination. Many of the foods we consume daily rely upon pollinators, and bees are one of the predominate pollinators most people are familiar with (flies, moths, and butterflies are important pollinators, too).</a:t>
            </a:r>
            <a:endParaRPr lang="en-US" dirty="0"/>
          </a:p>
          <a:p>
            <a:endParaRPr lang="en-US" dirty="0"/>
          </a:p>
          <a:p>
            <a:r>
              <a:rPr lang="en-US" dirty="0"/>
              <a:t>https://upload.wikimedia.org/wikipedia/commons/7/7c/Zucchini-Whole.jpg</a:t>
            </a:r>
          </a:p>
          <a:p>
            <a:r>
              <a:rPr lang="en-US" dirty="0"/>
              <a:t>https://commons.wikimedia.org/wiki/File:Granny_Smith_Apples.jpg</a:t>
            </a:r>
          </a:p>
          <a:p>
            <a:r>
              <a:rPr lang="en-US" dirty="0"/>
              <a:t>https://commons.wikimedia.org/wiki/File:Starr-070730-7867-Pisum_sativum_var_macrocarpum-snow_peas-Foodland_Pukalani-Maui_(24522893769).jpg</a:t>
            </a:r>
          </a:p>
          <a:p>
            <a:r>
              <a:rPr lang="en-US" dirty="0"/>
              <a:t>https://commons.wikimedia.org/wiki/File:Kiwi_aka.jpg</a:t>
            </a:r>
          </a:p>
          <a:p>
            <a:r>
              <a:rPr lang="en-US" dirty="0"/>
              <a:t>https://commons.wikimedia.org/wiki/File:Roasted_coffee_beans.jpg</a:t>
            </a:r>
          </a:p>
          <a:p>
            <a:r>
              <a:rPr lang="en-US" dirty="0"/>
              <a:t>https://commons.wikimedia.org/wiki/File:Coconut_on_white_background.jpg</a:t>
            </a:r>
          </a:p>
          <a:p>
            <a:r>
              <a:rPr lang="en-US" dirty="0"/>
              <a:t>https://commons.wikimedia.org/wiki/File:Fuyu_Persimmon_(Diospyros_Kaki).jpg</a:t>
            </a:r>
          </a:p>
          <a:p>
            <a:r>
              <a:rPr lang="en-US" dirty="0"/>
              <a:t>https://commons.wikimedia.org/wiki/File:Passion_fruit_red2.jpg</a:t>
            </a:r>
          </a:p>
          <a:p>
            <a:r>
              <a:rPr lang="en-US" dirty="0"/>
              <a:t>https://commons.wikimedia.org/wiki/File:CDC_edamame.jpg</a:t>
            </a:r>
          </a:p>
          <a:p>
            <a:r>
              <a:rPr lang="en-US" dirty="0"/>
              <a:t>https://commons.wikimedia.org/wiki/File:Blanched_Almonds.png</a:t>
            </a:r>
          </a:p>
          <a:p>
            <a:r>
              <a:rPr lang="en-US" dirty="0"/>
              <a:t>https://commons.wikimedia.org/wiki/File:Strawberry444.jpg</a:t>
            </a:r>
          </a:p>
          <a:p>
            <a:r>
              <a:rPr lang="en-US" dirty="0"/>
              <a:t>https://commons.wikimedia.org/wiki/File:Cotton_boll_nearly_ready_for_harvest.jpg</a:t>
            </a:r>
          </a:p>
        </p:txBody>
      </p:sp>
      <p:sp>
        <p:nvSpPr>
          <p:cNvPr id="4" name="Slide Number Placeholder 3"/>
          <p:cNvSpPr>
            <a:spLocks noGrp="1"/>
          </p:cNvSpPr>
          <p:nvPr>
            <p:ph type="sldNum" sz="quarter" idx="10"/>
          </p:nvPr>
        </p:nvSpPr>
        <p:spPr/>
        <p:txBody>
          <a:bodyPr/>
          <a:lstStyle/>
          <a:p>
            <a:fld id="{35AFA0F2-07CA-47E7-BC14-B8473175627C}" type="slidenum">
              <a:rPr lang="en-US" smtClean="0"/>
              <a:t>7</a:t>
            </a:fld>
            <a:endParaRPr lang="en-US"/>
          </a:p>
        </p:txBody>
      </p:sp>
    </p:spTree>
    <p:extLst>
      <p:ext uri="{BB962C8B-B14F-4D97-AF65-F5344CB8AC3E}">
        <p14:creationId xmlns:p14="http://schemas.microsoft.com/office/powerpoint/2010/main" val="3481208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a:t>
            </a:r>
            <a:r>
              <a:rPr lang="en-US" baseline="0" dirty="0"/>
              <a:t> CC-BY </a:t>
            </a:r>
          </a:p>
          <a:p>
            <a:r>
              <a:rPr lang="en-US" baseline="0" dirty="0"/>
              <a:t>https://www.inaturalist.org/observations/33855356</a:t>
            </a:r>
          </a:p>
        </p:txBody>
      </p:sp>
      <p:sp>
        <p:nvSpPr>
          <p:cNvPr id="4" name="Slide Number Placeholder 3"/>
          <p:cNvSpPr>
            <a:spLocks noGrp="1"/>
          </p:cNvSpPr>
          <p:nvPr>
            <p:ph type="sldNum" sz="quarter" idx="10"/>
          </p:nvPr>
        </p:nvSpPr>
        <p:spPr/>
        <p:txBody>
          <a:bodyPr/>
          <a:lstStyle/>
          <a:p>
            <a:fld id="{35AFA0F2-07CA-47E7-BC14-B8473175627C}" type="slidenum">
              <a:rPr lang="en-US" smtClean="0"/>
              <a:t>25</a:t>
            </a:fld>
            <a:endParaRPr lang="en-US"/>
          </a:p>
        </p:txBody>
      </p:sp>
    </p:spTree>
    <p:extLst>
      <p:ext uri="{BB962C8B-B14F-4D97-AF65-F5344CB8AC3E}">
        <p14:creationId xmlns:p14="http://schemas.microsoft.com/office/powerpoint/2010/main" val="3038165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a:t>
            </a:r>
            <a:r>
              <a:rPr lang="en-US" baseline="0" dirty="0"/>
              <a:t> CC-BY </a:t>
            </a:r>
          </a:p>
          <a:p>
            <a:r>
              <a:rPr lang="en-US" baseline="0" dirty="0"/>
              <a:t>https://www.inaturalist.org/observations/84756180</a:t>
            </a:r>
          </a:p>
        </p:txBody>
      </p:sp>
      <p:sp>
        <p:nvSpPr>
          <p:cNvPr id="4" name="Slide Number Placeholder 3"/>
          <p:cNvSpPr>
            <a:spLocks noGrp="1"/>
          </p:cNvSpPr>
          <p:nvPr>
            <p:ph type="sldNum" sz="quarter" idx="10"/>
          </p:nvPr>
        </p:nvSpPr>
        <p:spPr/>
        <p:txBody>
          <a:bodyPr/>
          <a:lstStyle/>
          <a:p>
            <a:fld id="{35AFA0F2-07CA-47E7-BC14-B8473175627C}" type="slidenum">
              <a:rPr lang="en-US" smtClean="0"/>
              <a:t>26</a:t>
            </a:fld>
            <a:endParaRPr lang="en-US"/>
          </a:p>
        </p:txBody>
      </p:sp>
    </p:spTree>
    <p:extLst>
      <p:ext uri="{BB962C8B-B14F-4D97-AF65-F5344CB8AC3E}">
        <p14:creationId xmlns:p14="http://schemas.microsoft.com/office/powerpoint/2010/main" val="432349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err="1"/>
              <a:t>Bombus</a:t>
            </a:r>
            <a:r>
              <a:rPr lang="en-US" i="1" dirty="0"/>
              <a:t> </a:t>
            </a:r>
            <a:r>
              <a:rPr lang="en-US" i="1" dirty="0" err="1"/>
              <a:t>huntii</a:t>
            </a:r>
            <a:r>
              <a:rPr lang="en-US" i="1" dirty="0"/>
              <a:t> = </a:t>
            </a:r>
            <a:r>
              <a:rPr lang="en-US" dirty="0"/>
              <a:t>1,2, and 3</a:t>
            </a:r>
          </a:p>
        </p:txBody>
      </p:sp>
      <p:sp>
        <p:nvSpPr>
          <p:cNvPr id="4" name="Slide Number Placeholder 3"/>
          <p:cNvSpPr>
            <a:spLocks noGrp="1"/>
          </p:cNvSpPr>
          <p:nvPr>
            <p:ph type="sldNum" sz="quarter" idx="10"/>
          </p:nvPr>
        </p:nvSpPr>
        <p:spPr/>
        <p:txBody>
          <a:bodyPr/>
          <a:lstStyle/>
          <a:p>
            <a:fld id="{35AFA0F2-07CA-47E7-BC14-B8473175627C}" type="slidenum">
              <a:rPr lang="en-US" smtClean="0"/>
              <a:t>27</a:t>
            </a:fld>
            <a:endParaRPr lang="en-US"/>
          </a:p>
        </p:txBody>
      </p:sp>
    </p:spTree>
    <p:extLst>
      <p:ext uri="{BB962C8B-B14F-4D97-AF65-F5344CB8AC3E}">
        <p14:creationId xmlns:p14="http://schemas.microsoft.com/office/powerpoint/2010/main" val="2039020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Goal – give students an impression on how descriptions of Bombus have changed over time. </a:t>
            </a:r>
          </a:p>
          <a:p>
            <a:r>
              <a:rPr lang="en-US" baseline="0" dirty="0"/>
              <a:t>Originally, we tried to make real-life drawings and then they slowly became oriented to look at banding patterns, and that further derivatized into diagrams that give you just the important factors for determining differences between species.</a:t>
            </a:r>
          </a:p>
        </p:txBody>
      </p:sp>
      <p:sp>
        <p:nvSpPr>
          <p:cNvPr id="4" name="Slide Number Placeholder 3"/>
          <p:cNvSpPr>
            <a:spLocks noGrp="1"/>
          </p:cNvSpPr>
          <p:nvPr>
            <p:ph type="sldNum" sz="quarter" idx="10"/>
          </p:nvPr>
        </p:nvSpPr>
        <p:spPr/>
        <p:txBody>
          <a:bodyPr/>
          <a:lstStyle/>
          <a:p>
            <a:fld id="{35AFA0F2-07CA-47E7-BC14-B8473175627C}" type="slidenum">
              <a:rPr lang="en-US" smtClean="0"/>
              <a:t>28</a:t>
            </a:fld>
            <a:endParaRPr lang="en-US"/>
          </a:p>
        </p:txBody>
      </p:sp>
    </p:spTree>
    <p:extLst>
      <p:ext uri="{BB962C8B-B14F-4D97-AF65-F5344CB8AC3E}">
        <p14:creationId xmlns:p14="http://schemas.microsoft.com/office/powerpoint/2010/main" val="2225141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https://www.nhm.ac.uk/research-curation/research/projects/bombus/colour.html</a:t>
            </a:r>
            <a:endParaRPr lang="en-US" baseline="0" dirty="0"/>
          </a:p>
        </p:txBody>
      </p:sp>
      <p:sp>
        <p:nvSpPr>
          <p:cNvPr id="4" name="Slide Number Placeholder 3"/>
          <p:cNvSpPr>
            <a:spLocks noGrp="1"/>
          </p:cNvSpPr>
          <p:nvPr>
            <p:ph type="sldNum" sz="quarter" idx="10"/>
          </p:nvPr>
        </p:nvSpPr>
        <p:spPr/>
        <p:txBody>
          <a:bodyPr/>
          <a:lstStyle/>
          <a:p>
            <a:fld id="{35AFA0F2-07CA-47E7-BC14-B8473175627C}" type="slidenum">
              <a:rPr lang="en-US" smtClean="0"/>
              <a:t>29</a:t>
            </a:fld>
            <a:endParaRPr lang="en-US"/>
          </a:p>
        </p:txBody>
      </p:sp>
    </p:spTree>
    <p:extLst>
      <p:ext uri="{BB962C8B-B14F-4D97-AF65-F5344CB8AC3E}">
        <p14:creationId xmlns:p14="http://schemas.microsoft.com/office/powerpoint/2010/main" val="4126023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 step</a:t>
            </a:r>
            <a:r>
              <a:rPr lang="en-US" baseline="0" dirty="0"/>
              <a:t> through how these derived representations are built, mainly because we will use these representations in the next round to separate species.</a:t>
            </a:r>
            <a:endParaRPr lang="en-US" dirty="0"/>
          </a:p>
          <a:p>
            <a:endParaRPr lang="en-US" dirty="0"/>
          </a:p>
          <a:p>
            <a:r>
              <a:rPr lang="en-US" dirty="0"/>
              <a:t>https://www.nhm.ac.uk/research-curation/research/projects/bombus/colour.html</a:t>
            </a:r>
            <a:endParaRPr lang="en-US" baseline="0" dirty="0"/>
          </a:p>
        </p:txBody>
      </p:sp>
      <p:sp>
        <p:nvSpPr>
          <p:cNvPr id="4" name="Slide Number Placeholder 3"/>
          <p:cNvSpPr>
            <a:spLocks noGrp="1"/>
          </p:cNvSpPr>
          <p:nvPr>
            <p:ph type="sldNum" sz="quarter" idx="10"/>
          </p:nvPr>
        </p:nvSpPr>
        <p:spPr/>
        <p:txBody>
          <a:bodyPr/>
          <a:lstStyle/>
          <a:p>
            <a:fld id="{35AFA0F2-07CA-47E7-BC14-B8473175627C}" type="slidenum">
              <a:rPr lang="en-US" smtClean="0"/>
              <a:t>30</a:t>
            </a:fld>
            <a:endParaRPr lang="en-US"/>
          </a:p>
        </p:txBody>
      </p:sp>
    </p:spTree>
    <p:extLst>
      <p:ext uri="{BB962C8B-B14F-4D97-AF65-F5344CB8AC3E}">
        <p14:creationId xmlns:p14="http://schemas.microsoft.com/office/powerpoint/2010/main" val="2538699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at the head and work down the body, adding colors where we see them</a:t>
            </a:r>
            <a:r>
              <a:rPr lang="en-US" baseline="0" dirty="0"/>
              <a:t> in our examples.</a:t>
            </a:r>
          </a:p>
          <a:p>
            <a:endParaRPr lang="en-US" baseline="0" dirty="0"/>
          </a:p>
        </p:txBody>
      </p:sp>
      <p:sp>
        <p:nvSpPr>
          <p:cNvPr id="4" name="Slide Number Placeholder 3"/>
          <p:cNvSpPr>
            <a:spLocks noGrp="1"/>
          </p:cNvSpPr>
          <p:nvPr>
            <p:ph type="sldNum" sz="quarter" idx="10"/>
          </p:nvPr>
        </p:nvSpPr>
        <p:spPr/>
        <p:txBody>
          <a:bodyPr/>
          <a:lstStyle/>
          <a:p>
            <a:fld id="{35AFA0F2-07CA-47E7-BC14-B8473175627C}" type="slidenum">
              <a:rPr lang="en-US" smtClean="0"/>
              <a:t>31</a:t>
            </a:fld>
            <a:endParaRPr lang="en-US"/>
          </a:p>
        </p:txBody>
      </p:sp>
    </p:spTree>
    <p:extLst>
      <p:ext uri="{BB962C8B-B14F-4D97-AF65-F5344CB8AC3E}">
        <p14:creationId xmlns:p14="http://schemas.microsoft.com/office/powerpoint/2010/main" val="14264391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https://www.nhm.ac.uk/research-curation/research/projects/bombus/colour.html</a:t>
            </a:r>
            <a:endParaRPr lang="en-US" baseline="0" dirty="0"/>
          </a:p>
        </p:txBody>
      </p:sp>
      <p:sp>
        <p:nvSpPr>
          <p:cNvPr id="4" name="Slide Number Placeholder 3"/>
          <p:cNvSpPr>
            <a:spLocks noGrp="1"/>
          </p:cNvSpPr>
          <p:nvPr>
            <p:ph type="sldNum" sz="quarter" idx="10"/>
          </p:nvPr>
        </p:nvSpPr>
        <p:spPr/>
        <p:txBody>
          <a:bodyPr/>
          <a:lstStyle/>
          <a:p>
            <a:fld id="{35AFA0F2-07CA-47E7-BC14-B8473175627C}" type="slidenum">
              <a:rPr lang="en-US" smtClean="0"/>
              <a:t>32</a:t>
            </a:fld>
            <a:endParaRPr lang="en-US"/>
          </a:p>
        </p:txBody>
      </p:sp>
    </p:spTree>
    <p:extLst>
      <p:ext uri="{BB962C8B-B14F-4D97-AF65-F5344CB8AC3E}">
        <p14:creationId xmlns:p14="http://schemas.microsoft.com/office/powerpoint/2010/main" val="15523772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Photos CC-BY</a:t>
            </a:r>
          </a:p>
          <a:p>
            <a:r>
              <a:rPr lang="en-US" baseline="0" dirty="0"/>
              <a:t>https://www.inaturalist.org/observations/74113982</a:t>
            </a:r>
          </a:p>
          <a:p>
            <a:r>
              <a:rPr lang="en-US" baseline="0" dirty="0"/>
              <a:t>https://www.inaturalist.org/observations/88213328</a:t>
            </a:r>
          </a:p>
          <a:p>
            <a:r>
              <a:rPr lang="en-US" baseline="0" dirty="0"/>
              <a:t>https://www.inaturalist.org/observations/15418132</a:t>
            </a:r>
          </a:p>
          <a:p>
            <a:r>
              <a:rPr lang="en-US" baseline="0" dirty="0"/>
              <a:t>https://www.inaturalist.org/observations/7011457</a:t>
            </a:r>
          </a:p>
          <a:p>
            <a:r>
              <a:rPr lang="en-US" baseline="0" dirty="0"/>
              <a:t>https://www.inaturalist.org/observations/87354143</a:t>
            </a:r>
          </a:p>
          <a:p>
            <a:r>
              <a:rPr lang="en-US" baseline="0" dirty="0"/>
              <a:t>https://www.inaturalist.org/observations/30464900</a:t>
            </a:r>
          </a:p>
        </p:txBody>
      </p:sp>
      <p:sp>
        <p:nvSpPr>
          <p:cNvPr id="4" name="Slide Number Placeholder 3"/>
          <p:cNvSpPr>
            <a:spLocks noGrp="1"/>
          </p:cNvSpPr>
          <p:nvPr>
            <p:ph type="sldNum" sz="quarter" idx="10"/>
          </p:nvPr>
        </p:nvSpPr>
        <p:spPr/>
        <p:txBody>
          <a:bodyPr/>
          <a:lstStyle/>
          <a:p>
            <a:fld id="{35AFA0F2-07CA-47E7-BC14-B8473175627C}" type="slidenum">
              <a:rPr lang="en-US" smtClean="0"/>
              <a:t>33</a:t>
            </a:fld>
            <a:endParaRPr lang="en-US"/>
          </a:p>
        </p:txBody>
      </p:sp>
    </p:spTree>
    <p:extLst>
      <p:ext uri="{BB962C8B-B14F-4D97-AF65-F5344CB8AC3E}">
        <p14:creationId xmlns:p14="http://schemas.microsoft.com/office/powerpoint/2010/main" val="33297661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Photos CC-BY</a:t>
            </a:r>
          </a:p>
          <a:p>
            <a:r>
              <a:rPr lang="en-US" baseline="0" dirty="0"/>
              <a:t>https://www.inaturalist.org/observations/74113982</a:t>
            </a:r>
          </a:p>
          <a:p>
            <a:r>
              <a:rPr lang="en-US" baseline="0" dirty="0"/>
              <a:t>https://www.inaturalist.org/observations/88213328</a:t>
            </a:r>
          </a:p>
          <a:p>
            <a:r>
              <a:rPr lang="en-US" baseline="0" dirty="0"/>
              <a:t>https://www.inaturalist.org/observations/15418132</a:t>
            </a:r>
          </a:p>
          <a:p>
            <a:r>
              <a:rPr lang="en-US" baseline="0" dirty="0"/>
              <a:t>https://www.inaturalist.org/observations/7011457</a:t>
            </a:r>
          </a:p>
          <a:p>
            <a:r>
              <a:rPr lang="en-US" baseline="0" dirty="0"/>
              <a:t>https://www.inaturalist.org/observations/87354143</a:t>
            </a:r>
          </a:p>
          <a:p>
            <a:r>
              <a:rPr lang="en-US" baseline="0" dirty="0"/>
              <a:t>https://www.inaturalist.org/observations/30464900</a:t>
            </a:r>
          </a:p>
        </p:txBody>
      </p:sp>
      <p:sp>
        <p:nvSpPr>
          <p:cNvPr id="4" name="Slide Number Placeholder 3"/>
          <p:cNvSpPr>
            <a:spLocks noGrp="1"/>
          </p:cNvSpPr>
          <p:nvPr>
            <p:ph type="sldNum" sz="quarter" idx="10"/>
          </p:nvPr>
        </p:nvSpPr>
        <p:spPr/>
        <p:txBody>
          <a:bodyPr/>
          <a:lstStyle/>
          <a:p>
            <a:fld id="{35AFA0F2-07CA-47E7-BC14-B8473175627C}" type="slidenum">
              <a:rPr lang="en-US" smtClean="0"/>
              <a:t>34</a:t>
            </a:fld>
            <a:endParaRPr lang="en-US"/>
          </a:p>
        </p:txBody>
      </p:sp>
    </p:spTree>
    <p:extLst>
      <p:ext uri="{BB962C8B-B14F-4D97-AF65-F5344CB8AC3E}">
        <p14:creationId xmlns:p14="http://schemas.microsoft.com/office/powerpoint/2010/main" val="733779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genus </a:t>
            </a:r>
            <a:r>
              <a:rPr lang="en-US" i="1" baseline="0" dirty="0"/>
              <a:t>Vaccinium</a:t>
            </a:r>
            <a:r>
              <a:rPr lang="en-US" baseline="0" dirty="0"/>
              <a:t> contains blueberries, huckleberries, cranberries, and bilberries. The fruits of these plants play a major role in many ecosystems as they are plentiful late summer and fall sources of calories. Small animals and large animals alike rely upon them. </a:t>
            </a:r>
            <a:endParaRPr lang="en-US" dirty="0"/>
          </a:p>
        </p:txBody>
      </p:sp>
      <p:sp>
        <p:nvSpPr>
          <p:cNvPr id="4" name="Slide Number Placeholder 3"/>
          <p:cNvSpPr>
            <a:spLocks noGrp="1"/>
          </p:cNvSpPr>
          <p:nvPr>
            <p:ph type="sldNum" sz="quarter" idx="10"/>
          </p:nvPr>
        </p:nvSpPr>
        <p:spPr/>
        <p:txBody>
          <a:bodyPr/>
          <a:lstStyle/>
          <a:p>
            <a:fld id="{35AFA0F2-07CA-47E7-BC14-B8473175627C}" type="slidenum">
              <a:rPr lang="en-US" smtClean="0"/>
              <a:t>8</a:t>
            </a:fld>
            <a:endParaRPr lang="en-US"/>
          </a:p>
        </p:txBody>
      </p:sp>
    </p:spTree>
    <p:extLst>
      <p:ext uri="{BB962C8B-B14F-4D97-AF65-F5344CB8AC3E}">
        <p14:creationId xmlns:p14="http://schemas.microsoft.com/office/powerpoint/2010/main" val="8057898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Photos CC-BY</a:t>
            </a:r>
          </a:p>
          <a:p>
            <a:r>
              <a:rPr lang="en-US" baseline="0" dirty="0"/>
              <a:t>https://www.inaturalist.org/observations/74113982</a:t>
            </a:r>
          </a:p>
          <a:p>
            <a:r>
              <a:rPr lang="en-US" baseline="0" dirty="0"/>
              <a:t>https://www.inaturalist.org/observations/88213328</a:t>
            </a:r>
          </a:p>
          <a:p>
            <a:r>
              <a:rPr lang="en-US" baseline="0" dirty="0"/>
              <a:t>https://www.inaturalist.org/observations/15418132</a:t>
            </a:r>
          </a:p>
          <a:p>
            <a:r>
              <a:rPr lang="en-US" baseline="0" dirty="0"/>
              <a:t>https://www.inaturalist.org/observations/7011457</a:t>
            </a:r>
          </a:p>
          <a:p>
            <a:r>
              <a:rPr lang="en-US" baseline="0" dirty="0"/>
              <a:t>https://www.inaturalist.org/observations/87354143</a:t>
            </a:r>
          </a:p>
          <a:p>
            <a:r>
              <a:rPr lang="en-US" baseline="0" dirty="0"/>
              <a:t>https://www.inaturalist.org/observations/30464900</a:t>
            </a:r>
          </a:p>
        </p:txBody>
      </p:sp>
      <p:sp>
        <p:nvSpPr>
          <p:cNvPr id="4" name="Slide Number Placeholder 3"/>
          <p:cNvSpPr>
            <a:spLocks noGrp="1"/>
          </p:cNvSpPr>
          <p:nvPr>
            <p:ph type="sldNum" sz="quarter" idx="10"/>
          </p:nvPr>
        </p:nvSpPr>
        <p:spPr/>
        <p:txBody>
          <a:bodyPr/>
          <a:lstStyle/>
          <a:p>
            <a:fld id="{35AFA0F2-07CA-47E7-BC14-B8473175627C}" type="slidenum">
              <a:rPr lang="en-US" smtClean="0"/>
              <a:t>36</a:t>
            </a:fld>
            <a:endParaRPr lang="en-US"/>
          </a:p>
        </p:txBody>
      </p:sp>
    </p:spTree>
    <p:extLst>
      <p:ext uri="{BB962C8B-B14F-4D97-AF65-F5344CB8AC3E}">
        <p14:creationId xmlns:p14="http://schemas.microsoft.com/office/powerpoint/2010/main" val="41285711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Goal – use BLASTN to demonstrate we can see differences in bees using their “DNA Barcodes” CO1 sequence. </a:t>
            </a:r>
          </a:p>
          <a:p>
            <a:r>
              <a:rPr lang="en-US" baseline="0" dirty="0"/>
              <a:t>Download sequences:</a:t>
            </a:r>
          </a:p>
          <a:p>
            <a:r>
              <a:rPr lang="en-US" baseline="0" dirty="0"/>
              <a:t>Sequence for Bombus 1.txt: </a:t>
            </a:r>
            <a:r>
              <a:rPr lang="en-US" b="0" i="0" dirty="0">
                <a:effectLst/>
                <a:latin typeface="Segoe UI" panose="020B0502040204020203" pitchFamily="34" charset="0"/>
                <a:hlinkClick r:id="rId3" tooltip="Original URL: https://www.dropbox.com/s/45v57rcwebqmue7/Sequence%20for%20Bombus%201.txt?dl=0. Click or tap if you trust this link."/>
              </a:rPr>
              <a:t>https://www.dropbox.com/s/45v57rcwebqmue7/Sequence%20for%20Bombus%201.txt?dl=0</a:t>
            </a:r>
            <a:endParaRPr lang="en-US" baseline="0" dirty="0"/>
          </a:p>
          <a:p>
            <a:r>
              <a:rPr lang="en-US" baseline="0" dirty="0"/>
              <a:t>Sequence for Bombus 2.txt: </a:t>
            </a:r>
            <a:r>
              <a:rPr lang="en-US" b="0" i="0" dirty="0">
                <a:effectLst/>
                <a:latin typeface="Segoe UI" panose="020B0502040204020203" pitchFamily="34" charset="0"/>
                <a:hlinkClick r:id="rId4" tooltip="Original URL: https://www.dropbox.com/s/m4hkrrctd0kidwh/Sequence%20for%20Bombus%202.txt?dl=0. Click or tap if you trust this link."/>
              </a:rPr>
              <a:t>https://www.dropbox.com/s/m4hkrrctd0kidwh/Sequence%20for%20Bombus%202.txt?dl=0</a:t>
            </a:r>
            <a:endParaRPr lang="en-US" baseline="0" dirty="0"/>
          </a:p>
          <a:p>
            <a:endParaRPr lang="en-US" baseline="0" dirty="0"/>
          </a:p>
          <a:p>
            <a:r>
              <a:rPr lang="en-US" baseline="0" dirty="0"/>
              <a:t>Photos CC-BY</a:t>
            </a:r>
          </a:p>
          <a:p>
            <a:r>
              <a:rPr lang="en-US" baseline="0" dirty="0"/>
              <a:t>https://www.inaturalist.org/observations/74113982</a:t>
            </a:r>
          </a:p>
          <a:p>
            <a:r>
              <a:rPr lang="en-US" baseline="0" dirty="0"/>
              <a:t>https://www.inaturalist.org/observations/88213328</a:t>
            </a:r>
          </a:p>
          <a:p>
            <a:r>
              <a:rPr lang="en-US" baseline="0" dirty="0"/>
              <a:t>https://www.inaturalist.org/observations/15418132</a:t>
            </a:r>
          </a:p>
          <a:p>
            <a:r>
              <a:rPr lang="en-US" baseline="0" dirty="0"/>
              <a:t>https://www.inaturalist.org/observations/7011457</a:t>
            </a:r>
          </a:p>
          <a:p>
            <a:r>
              <a:rPr lang="en-US" baseline="0" dirty="0"/>
              <a:t>https://www.inaturalist.org/observations/87354143</a:t>
            </a:r>
          </a:p>
          <a:p>
            <a:r>
              <a:rPr lang="en-US" baseline="0" dirty="0"/>
              <a:t>https://www.inaturalist.org/observations/30464900</a:t>
            </a:r>
          </a:p>
        </p:txBody>
      </p:sp>
      <p:sp>
        <p:nvSpPr>
          <p:cNvPr id="4" name="Slide Number Placeholder 3"/>
          <p:cNvSpPr>
            <a:spLocks noGrp="1"/>
          </p:cNvSpPr>
          <p:nvPr>
            <p:ph type="sldNum" sz="quarter" idx="10"/>
          </p:nvPr>
        </p:nvSpPr>
        <p:spPr/>
        <p:txBody>
          <a:bodyPr/>
          <a:lstStyle/>
          <a:p>
            <a:fld id="{35AFA0F2-07CA-47E7-BC14-B8473175627C}" type="slidenum">
              <a:rPr lang="en-US" smtClean="0"/>
              <a:t>37</a:t>
            </a:fld>
            <a:endParaRPr lang="en-US"/>
          </a:p>
        </p:txBody>
      </p:sp>
    </p:spTree>
    <p:extLst>
      <p:ext uri="{BB962C8B-B14F-4D97-AF65-F5344CB8AC3E}">
        <p14:creationId xmlns:p14="http://schemas.microsoft.com/office/powerpoint/2010/main" val="22448988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Goal – highlight the differences we see in the DNA sequence between the 2 species. </a:t>
            </a:r>
          </a:p>
          <a:p>
            <a:endParaRPr lang="en-US" baseline="0" dirty="0"/>
          </a:p>
          <a:p>
            <a:r>
              <a:rPr lang="en-US" baseline="0" dirty="0"/>
              <a:t>Photos CC-BY</a:t>
            </a:r>
          </a:p>
          <a:p>
            <a:r>
              <a:rPr lang="en-US" baseline="0" dirty="0"/>
              <a:t>https://www.inaturalist.org/observations/74113982</a:t>
            </a:r>
          </a:p>
          <a:p>
            <a:r>
              <a:rPr lang="en-US" baseline="0" dirty="0"/>
              <a:t>https://www.inaturalist.org/observations/88213328</a:t>
            </a:r>
          </a:p>
          <a:p>
            <a:r>
              <a:rPr lang="en-US" baseline="0" dirty="0"/>
              <a:t>https://www.inaturalist.org/observations/15418132</a:t>
            </a:r>
          </a:p>
          <a:p>
            <a:r>
              <a:rPr lang="en-US" baseline="0" dirty="0"/>
              <a:t>https://www.inaturalist.org/observations/7011457</a:t>
            </a:r>
          </a:p>
          <a:p>
            <a:r>
              <a:rPr lang="en-US" baseline="0" dirty="0"/>
              <a:t>https://www.inaturalist.org/observations/87354143</a:t>
            </a:r>
          </a:p>
          <a:p>
            <a:r>
              <a:rPr lang="en-US" baseline="0" dirty="0"/>
              <a:t>https://www.inaturalist.org/observations/30464900</a:t>
            </a:r>
          </a:p>
        </p:txBody>
      </p:sp>
      <p:sp>
        <p:nvSpPr>
          <p:cNvPr id="4" name="Slide Number Placeholder 3"/>
          <p:cNvSpPr>
            <a:spLocks noGrp="1"/>
          </p:cNvSpPr>
          <p:nvPr>
            <p:ph type="sldNum" sz="quarter" idx="10"/>
          </p:nvPr>
        </p:nvSpPr>
        <p:spPr/>
        <p:txBody>
          <a:bodyPr/>
          <a:lstStyle/>
          <a:p>
            <a:fld id="{35AFA0F2-07CA-47E7-BC14-B8473175627C}" type="slidenum">
              <a:rPr lang="en-US" smtClean="0"/>
              <a:t>38</a:t>
            </a:fld>
            <a:endParaRPr lang="en-US"/>
          </a:p>
        </p:txBody>
      </p:sp>
    </p:spTree>
    <p:extLst>
      <p:ext uri="{BB962C8B-B14F-4D97-AF65-F5344CB8AC3E}">
        <p14:creationId xmlns:p14="http://schemas.microsoft.com/office/powerpoint/2010/main" val="13261645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could do BLASTN for each against each other, but there are automated ways</a:t>
            </a:r>
            <a:r>
              <a:rPr lang="en-US" baseline="0" dirty="0"/>
              <a:t> to do that which also can help us see how close they are from an evolutionary perspective.</a:t>
            </a:r>
            <a:endParaRPr lang="en-US" dirty="0"/>
          </a:p>
        </p:txBody>
      </p:sp>
      <p:sp>
        <p:nvSpPr>
          <p:cNvPr id="4" name="Slide Number Placeholder 3"/>
          <p:cNvSpPr>
            <a:spLocks noGrp="1"/>
          </p:cNvSpPr>
          <p:nvPr>
            <p:ph type="sldNum" sz="quarter" idx="10"/>
          </p:nvPr>
        </p:nvSpPr>
        <p:spPr/>
        <p:txBody>
          <a:bodyPr/>
          <a:lstStyle/>
          <a:p>
            <a:fld id="{35AFA0F2-07CA-47E7-BC14-B8473175627C}" type="slidenum">
              <a:rPr lang="en-US" smtClean="0"/>
              <a:t>39</a:t>
            </a:fld>
            <a:endParaRPr lang="en-US"/>
          </a:p>
        </p:txBody>
      </p:sp>
    </p:spTree>
    <p:extLst>
      <p:ext uri="{BB962C8B-B14F-4D97-AF65-F5344CB8AC3E}">
        <p14:creationId xmlns:p14="http://schemas.microsoft.com/office/powerpoint/2010/main" val="10273924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&gt;Bombus_1</a:t>
            </a:r>
          </a:p>
          <a:p>
            <a:r>
              <a:rPr lang="en-US" dirty="0"/>
              <a:t>TAAAGATATTGGAATAATATATTTTATTTTTGCTATATGATCAGGAATAATTGGATCATCAATAAGATTA</a:t>
            </a:r>
          </a:p>
          <a:p>
            <a:r>
              <a:rPr lang="en-US" dirty="0"/>
              <a:t>TTAATTCGAATAGAACTTAGTCATCCTGGAATATGAATTAATAATGATCAAGTTTACAATTCATTAATTA</a:t>
            </a:r>
          </a:p>
          <a:p>
            <a:r>
              <a:rPr lang="en-US" dirty="0"/>
              <a:t>CAAGTCATGCATTTTTAATAATTTTTTTTATAGTTATACCATTTATAATTGGAGGATTTGGAAATTATTT</a:t>
            </a:r>
          </a:p>
          <a:p>
            <a:r>
              <a:rPr lang="en-US" dirty="0"/>
              <a:t>AATTCCTTTAATATTAGGATCACCTGATATAGCTTTTCCTCGAATAAATAATATTAGATTTTGATTATTA</a:t>
            </a:r>
          </a:p>
          <a:p>
            <a:r>
              <a:rPr lang="en-US" dirty="0"/>
              <a:t>CCTCCATCTCTTTTTTTGTTACTTTTAAGAACATTATTTTCTCCAAATGCAGGAACAGGTTGAACTGCAT</a:t>
            </a:r>
          </a:p>
          <a:p>
            <a:r>
              <a:rPr lang="en-US" dirty="0"/>
              <a:t>ATCCACCTTTATCATTAAATATATTTCATTCATCACCATCTATTGATGTTGCAATTTTTTCATTACATAT</a:t>
            </a:r>
          </a:p>
          <a:p>
            <a:r>
              <a:rPr lang="en-US" dirty="0"/>
              <a:t>AACAGGAATTTCTTCAATTATTGGATCTTTAAATTTTATTGTAACTATTATATTAATAAAAAATTTTTCA</a:t>
            </a:r>
          </a:p>
          <a:p>
            <a:r>
              <a:rPr lang="en-US" dirty="0"/>
              <a:t>TTAAATTATGATCAAATTAATTTATTCTCTTGATCTGTATGTATTACAGTAATATTATTAATTTTATCTT</a:t>
            </a:r>
          </a:p>
          <a:p>
            <a:r>
              <a:rPr lang="en-US" dirty="0"/>
              <a:t>TACCAGTTTTAGCAGGAGCAATTACTATACTTCTTTTTGATCGAAATTTTAATACATCATTTTTTGATCC</a:t>
            </a:r>
          </a:p>
          <a:p>
            <a:r>
              <a:rPr lang="en-US" dirty="0"/>
              <a:t>AATAGGAGGAGGTGATCCAATTCTTTATCAACATTTATTTTGA</a:t>
            </a:r>
          </a:p>
          <a:p>
            <a:endParaRPr lang="en-US" dirty="0"/>
          </a:p>
          <a:p>
            <a:r>
              <a:rPr lang="en-US" dirty="0"/>
              <a:t>&gt;Bombus_2</a:t>
            </a:r>
          </a:p>
          <a:p>
            <a:r>
              <a:rPr lang="en-US" dirty="0"/>
              <a:t>AATAATATATTTTATTTTCGCTATATGATCAGGAATAATTGGATCATCAATAAGATTATTAATTCGAATA</a:t>
            </a:r>
          </a:p>
          <a:p>
            <a:r>
              <a:rPr lang="en-US" dirty="0"/>
              <a:t>GAATTAAGACATCCTGGGATATGAATTAATAATGATCAAATTTATAATTCATTAGTTACTAGACATGCAT</a:t>
            </a:r>
          </a:p>
          <a:p>
            <a:r>
              <a:rPr lang="en-US" dirty="0"/>
              <a:t>TTTTAATAATTTTCTTTATAGTTATACCATTTATAATTGGAGGATTCGGAAATTATTTAATTCCTTTAAT</a:t>
            </a:r>
          </a:p>
          <a:p>
            <a:r>
              <a:rPr lang="en-US" dirty="0"/>
              <a:t>ATTAGGAGCTCCTGATATAGCTTTTCCACGAATGAATAATATTAGATTTTGATTACTTCCTCCATCTCTT</a:t>
            </a:r>
          </a:p>
          <a:p>
            <a:r>
              <a:rPr lang="en-US" dirty="0"/>
              <a:t>TTAATATTACTTTTAAGAAATTTATTTACACCAAATGTTGGTACAGGATGAACTGTTTATCCTCCTTTAT</a:t>
            </a:r>
          </a:p>
          <a:p>
            <a:r>
              <a:rPr lang="en-US" dirty="0"/>
              <a:t>CATCATATATATTTCATTCATCACCTTCAATTGATATTGCAATTTTTTCTTTACATATAACAGGTATTTC</a:t>
            </a:r>
          </a:p>
          <a:p>
            <a:r>
              <a:rPr lang="en-US" dirty="0"/>
              <a:t>TTCAATTATTGGATCTTTAAATTTTATTGTAACTATTATATTAATAAAAAATTTTTCATTAAATTATGAT</a:t>
            </a:r>
          </a:p>
          <a:p>
            <a:r>
              <a:rPr lang="en-US" dirty="0"/>
              <a:t>CAAATTAATTTATTTTCTTGATCAGTATGTATTACAGTAATTTTATTAATTTTATCTTTACCAGTTTTAG</a:t>
            </a:r>
          </a:p>
          <a:p>
            <a:r>
              <a:rPr lang="en-US" dirty="0"/>
              <a:t>CAGGAGCTATTACAATACTTCTTTTTGATCGAAATTTTAATACATCTTTTTTTGATCCAATAGGAGGAGG</a:t>
            </a:r>
          </a:p>
          <a:p>
            <a:r>
              <a:rPr lang="en-US" dirty="0"/>
              <a:t>TGATCCAATTCTTTATCAACATTTATTT</a:t>
            </a:r>
          </a:p>
          <a:p>
            <a:endParaRPr lang="en-US" dirty="0"/>
          </a:p>
          <a:p>
            <a:r>
              <a:rPr lang="en-US" dirty="0"/>
              <a:t>&gt;Bombus_3</a:t>
            </a:r>
          </a:p>
          <a:p>
            <a:r>
              <a:rPr lang="en-US" dirty="0"/>
              <a:t>TAAAGATATTGGAATAATATATTTTATTTTTGCTATATGATCAGGAATAATTGGATCATCAATAAGATTA</a:t>
            </a:r>
          </a:p>
          <a:p>
            <a:r>
              <a:rPr lang="en-US" dirty="0"/>
              <a:t>TTAATTCGAATAGAACTTAGTCATCCTGGAATATGAATTAATAATGATCAAGTTTATAATTCATTAATTA</a:t>
            </a:r>
          </a:p>
          <a:p>
            <a:r>
              <a:rPr lang="en-US" dirty="0"/>
              <a:t>CAAGTCATGCATTTTTAATAATTTTTTTTATAGTTATACCATTTATAATTGGAGGATTTGGAAATTATTT</a:t>
            </a:r>
          </a:p>
          <a:p>
            <a:r>
              <a:rPr lang="en-US" dirty="0"/>
              <a:t>AATTCCTTTAATATTAGGATCACCTGATATAGCTTTTCCTCGAATAAATAATATTAGATTTTGATTATTA</a:t>
            </a:r>
          </a:p>
          <a:p>
            <a:r>
              <a:rPr lang="en-US" dirty="0"/>
              <a:t>CCTCCATCTCTTTTTTTGTTACTTTTAAGAACATTATTTTCTCCAAATGCAGGAACAGGTTGAACTGCAT</a:t>
            </a:r>
          </a:p>
          <a:p>
            <a:r>
              <a:rPr lang="en-US" dirty="0"/>
              <a:t>ACCCACCTTTATCATTAAATATATTTCATTCATCACCATCTATTGATATTGCAATTTTTTCATTACATAT</a:t>
            </a:r>
          </a:p>
          <a:p>
            <a:r>
              <a:rPr lang="en-US" dirty="0"/>
              <a:t>AACAGGAATTTCTTCAATTATTGGATCTTTAAATTTTATTGTAACTATTATATTAATAAAAAATTTTTCA</a:t>
            </a:r>
          </a:p>
          <a:p>
            <a:r>
              <a:rPr lang="en-US" dirty="0"/>
              <a:t>TTAAATTTTGATCAAATTAATTTATTTTCTTGATCTGTATGTATTACAGTAATATTATTAATTTTATCTT</a:t>
            </a:r>
          </a:p>
          <a:p>
            <a:r>
              <a:rPr lang="en-US" dirty="0"/>
              <a:t>TACCAGTTTTAGCAGGAGCAATTACTATACTCCTTTTTGATCGAAATTTTAATACATCATTTTTTGACCC</a:t>
            </a:r>
          </a:p>
          <a:p>
            <a:r>
              <a:rPr lang="en-US" dirty="0"/>
              <a:t>AATAGGAGGAGGTGATCCAATTCTTTATCA</a:t>
            </a:r>
          </a:p>
          <a:p>
            <a:endParaRPr lang="en-US" dirty="0"/>
          </a:p>
          <a:p>
            <a:r>
              <a:rPr lang="en-US" dirty="0"/>
              <a:t>&gt;Bombus_4</a:t>
            </a:r>
          </a:p>
          <a:p>
            <a:r>
              <a:rPr lang="en-US" dirty="0"/>
              <a:t>TAAAGATATTGGAATAATATATTTTATTTTTGCTATATGATCAGGAATAATTGGATCATCAATAAGATTA</a:t>
            </a:r>
          </a:p>
          <a:p>
            <a:r>
              <a:rPr lang="en-US" dirty="0"/>
              <a:t>TTAATTCGAATAGAACTTAGTCATCCTGGAATATGAATTAATAATGATCAAGTTTATAATTCATTAATTA</a:t>
            </a:r>
          </a:p>
          <a:p>
            <a:r>
              <a:rPr lang="en-US" dirty="0"/>
              <a:t>CAAGTCATGCATTTTTAATAATTTTTTTTATAGTTATACCATTTATAATTGGAGGATTTGGAAATTATTT</a:t>
            </a:r>
          </a:p>
          <a:p>
            <a:r>
              <a:rPr lang="en-US" dirty="0"/>
              <a:t>AATTCCTTTAATATTAGGATCACCTGATATAGCTTTTCCTCGAATAAATAATATTAGATTTTGATTATTA</a:t>
            </a:r>
          </a:p>
          <a:p>
            <a:r>
              <a:rPr lang="en-US" dirty="0"/>
              <a:t>CCTCCATCTCTTTTTTTGTTACTTTTAAGAACATTATTTTCTCCAAATGCAGGAACAGGTTGAACTGCAT</a:t>
            </a:r>
          </a:p>
          <a:p>
            <a:r>
              <a:rPr lang="en-US" dirty="0"/>
              <a:t>ACCCACCTTTATCATTAAATATATTTCATTCATCACCATCTATTGATATTGCAATTTTTTCATTACATAT</a:t>
            </a:r>
          </a:p>
          <a:p>
            <a:r>
              <a:rPr lang="en-US" dirty="0"/>
              <a:t>AACAGGAATTTCTTCAATTATTGGATCTTTAAATTTTATTGTAACTATTATATTAATAAAAAATTTTTCA</a:t>
            </a:r>
          </a:p>
          <a:p>
            <a:r>
              <a:rPr lang="en-US" dirty="0"/>
              <a:t>TTAAATTTTGATCAAATTAATTTATTTTCTTGATCTGTATGTATTACAGTAATATTATTAATTTTATCTT</a:t>
            </a:r>
          </a:p>
          <a:p>
            <a:r>
              <a:rPr lang="en-US" dirty="0"/>
              <a:t>TACCAGTTTTAGCAGGAGCAATTACTATACTCCTTTTTGATCGAAATTTTAATACATCATTTTTTGACCC</a:t>
            </a:r>
          </a:p>
          <a:p>
            <a:r>
              <a:rPr lang="en-US" dirty="0"/>
              <a:t>AATAGGAGGAGGTGATCCAATTCTTTATCA</a:t>
            </a:r>
          </a:p>
          <a:p>
            <a:endParaRPr lang="en-US" dirty="0"/>
          </a:p>
          <a:p>
            <a:r>
              <a:rPr lang="en-US" dirty="0"/>
              <a:t>&gt;Bombus_5</a:t>
            </a:r>
          </a:p>
          <a:p>
            <a:r>
              <a:rPr lang="en-US" dirty="0"/>
              <a:t>TAAAGATATTGGAATAATATATTTTATTTTTGCTATATGATCAGGAATAATTGGATCATCAATAAGATTA</a:t>
            </a:r>
          </a:p>
          <a:p>
            <a:r>
              <a:rPr lang="en-US" dirty="0"/>
              <a:t>TTAATTCGAATAGAACTTAGTCATCCTGGAATATGAATTAATAATGATCAAGTTTACAATTCATTAATTA</a:t>
            </a:r>
          </a:p>
          <a:p>
            <a:r>
              <a:rPr lang="en-US" dirty="0"/>
              <a:t>CAAGTCATGCATTTTTAATAATTTTTTTTATAGTTATACCATTTATAATTGGAGGATTTGGAAATTATTT</a:t>
            </a:r>
          </a:p>
          <a:p>
            <a:r>
              <a:rPr lang="en-US" dirty="0"/>
              <a:t>AATTCCTTTAATATTAGGATCACCTGATATAGCTTTTCCTCGAATAAATAATATTAGATTTTGATTATTA</a:t>
            </a:r>
          </a:p>
          <a:p>
            <a:r>
              <a:rPr lang="en-US" dirty="0"/>
              <a:t>CCTCCATCTCTTTTTTTGTTACTTTTAAGAACATTATTTTCTCCAAATGCAGGAACAGGTTGAACTGCAT</a:t>
            </a:r>
          </a:p>
          <a:p>
            <a:r>
              <a:rPr lang="en-US" dirty="0"/>
              <a:t>ATCCACCTTTATCATTAAATATATTTCATTCATCACCATCTATTGATGTTGCAATTTTTTCATTACATAT</a:t>
            </a:r>
          </a:p>
          <a:p>
            <a:r>
              <a:rPr lang="en-US" dirty="0"/>
              <a:t>AACAGGAATTTCTTCAATTATTGGATCTTTAAATTTTATTGTAACTATTATATTAATAAAAAATTTTTCA</a:t>
            </a:r>
          </a:p>
          <a:p>
            <a:r>
              <a:rPr lang="en-US" dirty="0"/>
              <a:t>TTAAATTATGATCAAATTAATTTATTCTCTTGATCTGTATGTATTACAGTAATATTATTAATTTTATCTT</a:t>
            </a:r>
          </a:p>
          <a:p>
            <a:r>
              <a:rPr lang="en-US" dirty="0"/>
              <a:t>TACCAGTTTTAGCAGGAGCAATTACTATACTTCTTTTTGATCGAAATTTTAATACATCATTTTTTGATCC</a:t>
            </a:r>
          </a:p>
          <a:p>
            <a:r>
              <a:rPr lang="en-US" dirty="0"/>
              <a:t>AATAGGAGGAGGTGATCCAATTCTTTATCAACATTTATTTTGA</a:t>
            </a:r>
          </a:p>
          <a:p>
            <a:endParaRPr lang="en-US" dirty="0"/>
          </a:p>
          <a:p>
            <a:r>
              <a:rPr lang="en-US" dirty="0"/>
              <a:t>&gt;Bombus_6</a:t>
            </a:r>
          </a:p>
          <a:p>
            <a:r>
              <a:rPr lang="en-US" dirty="0"/>
              <a:t>TAAAGATATTGGAATAATATATTTTATTTTTGCTATATGATCAGGAATAATTGGATCATCAATAAGATTA</a:t>
            </a:r>
          </a:p>
          <a:p>
            <a:r>
              <a:rPr lang="en-US" dirty="0"/>
              <a:t>TTAATTCGAATAGAACTTAGTCATCCTGGAATATGAATTAATAATGATCAAGTTTACAATTCATTAATTA</a:t>
            </a:r>
          </a:p>
          <a:p>
            <a:r>
              <a:rPr lang="en-US" dirty="0"/>
              <a:t>CAAGTCATGCATTTTTAATAATTTTTTTTATAGTTATACCATTTATAATTGGAGGATTTGGAAATTATTT</a:t>
            </a:r>
          </a:p>
          <a:p>
            <a:r>
              <a:rPr lang="en-US" dirty="0"/>
              <a:t>AATTCCTTTAATATTAGGATCACCTGATATAGCTTTTCCTCGAATAAATAATATTAGATTTTGATTATTA</a:t>
            </a:r>
          </a:p>
          <a:p>
            <a:r>
              <a:rPr lang="en-US" dirty="0"/>
              <a:t>CCTCCATCTCTTTTTTTGTTACTTTTAAGAACATTATTTTCTCCAAATGCAGGAACAGGTTGAACTGCAT</a:t>
            </a:r>
          </a:p>
          <a:p>
            <a:r>
              <a:rPr lang="en-US" dirty="0"/>
              <a:t>ATCCACCTTTATCATTAAATATATTTCATTCATCACCATCTATTGATGTTGCAATTTTTTCATTACATAT</a:t>
            </a:r>
          </a:p>
          <a:p>
            <a:r>
              <a:rPr lang="en-US" dirty="0"/>
              <a:t>AACAGGAATTTCTTCAATTATTGGATCTTTAAATTTTATTGTAACTATTATATTAATAAAAAATTTTTCA</a:t>
            </a:r>
          </a:p>
          <a:p>
            <a:r>
              <a:rPr lang="en-US" dirty="0"/>
              <a:t>TTAAATTATGATCAAATTAATTTATTCTCTTGATCTGTATGTATTACAGTAATATTATTAATTTTATCTT</a:t>
            </a:r>
          </a:p>
          <a:p>
            <a:r>
              <a:rPr lang="en-US" dirty="0"/>
              <a:t>TACCAGTTTTAGCAGGAGCAATTACTATACTTCTTTTTGATCGAAATTTTAATACATCATTTTTTGATCC</a:t>
            </a:r>
          </a:p>
          <a:p>
            <a:r>
              <a:rPr lang="en-US" dirty="0"/>
              <a:t>AATAGGAGGAGGTGATCCAATTCTTTATCAACATTTATTTTGA</a:t>
            </a:r>
          </a:p>
          <a:p>
            <a:endParaRPr lang="en-US" dirty="0"/>
          </a:p>
          <a:p>
            <a:r>
              <a:rPr lang="en-US" dirty="0"/>
              <a:t>&gt;Bombus_7</a:t>
            </a:r>
          </a:p>
          <a:p>
            <a:r>
              <a:rPr lang="en-US" dirty="0"/>
              <a:t>AATAATATATTTTATTTTCGCTATATGATCAGGAATAATTGGATCATCAATAAGATTATTAATTCGAATA</a:t>
            </a:r>
          </a:p>
          <a:p>
            <a:r>
              <a:rPr lang="en-US" dirty="0"/>
              <a:t>GAATTAAGACATCCTGGGATATGAATTAATAATGATCAAATTTATAATTCATTAGTTACTAGACATGCAT</a:t>
            </a:r>
          </a:p>
          <a:p>
            <a:r>
              <a:rPr lang="en-US" dirty="0"/>
              <a:t>TTTTAATAATTTTCTTTATAGTTATACCATTTATAATTGGAGGATTCGGAAATTATTTAATTCCTTTAAT</a:t>
            </a:r>
          </a:p>
          <a:p>
            <a:r>
              <a:rPr lang="en-US" dirty="0"/>
              <a:t>ATTAGGAGCTCCTGATATAGCTTTTCCACGAATGAATAATATTAGATTTTGATTACTTCCTCCATCTCTT</a:t>
            </a:r>
          </a:p>
          <a:p>
            <a:r>
              <a:rPr lang="en-US" dirty="0"/>
              <a:t>TTAATATTACTTTTAAGAAATTTATTTACACCAAATGTTGGTACAGGATGAACTGTTTATCCTCCTTTAT</a:t>
            </a:r>
          </a:p>
          <a:p>
            <a:r>
              <a:rPr lang="en-US" dirty="0"/>
              <a:t>CATCATATATATTTCATTCATCACCTTCAATTGATATTGCAATTTTTTCTTTACATATAACAGGTATTTC</a:t>
            </a:r>
          </a:p>
          <a:p>
            <a:r>
              <a:rPr lang="en-US" dirty="0"/>
              <a:t>TTCAATTATTGGATCTTTAAATTTTATTGTAACTATTATATTAATAAAAAATTTTTCATTAAATTATGAT</a:t>
            </a:r>
          </a:p>
          <a:p>
            <a:r>
              <a:rPr lang="en-US" dirty="0"/>
              <a:t>CAAATTAATTTATTTTCTTGATCAGTATGTATTACAGTAATTTTATTAATTTTATCTTTACCAGTTTTAG</a:t>
            </a:r>
          </a:p>
          <a:p>
            <a:r>
              <a:rPr lang="en-US" dirty="0"/>
              <a:t>CAGGAGCTATTACAATACTTCTTTTTGATCGAAATTTTAATACATCTTTTTTTGATCCAATAGGAGGAGG</a:t>
            </a:r>
          </a:p>
          <a:p>
            <a:r>
              <a:rPr lang="en-US" dirty="0"/>
              <a:t>TGATCCAATTCTTTATCAACATTTATTT</a:t>
            </a:r>
          </a:p>
          <a:p>
            <a:endParaRPr lang="en-US" dirty="0"/>
          </a:p>
          <a:p>
            <a:r>
              <a:rPr lang="en-US" dirty="0"/>
              <a:t>&gt;Bombus_8</a:t>
            </a:r>
          </a:p>
          <a:p>
            <a:r>
              <a:rPr lang="en-US" dirty="0"/>
              <a:t>TAAAGATATTGGAATAATATATTTTATTTTTGCTATATGATCAGGAATAATTGGATCATCAATAAGATTA</a:t>
            </a:r>
          </a:p>
          <a:p>
            <a:r>
              <a:rPr lang="en-US" dirty="0"/>
              <a:t>TTAATTCGAATAGAACTTAGTCATCCTGGAATATGAATTAATAATGATCAAGTTTACAATTCATTAATTA</a:t>
            </a:r>
          </a:p>
          <a:p>
            <a:r>
              <a:rPr lang="en-US" dirty="0"/>
              <a:t>CAAGTCATGCATTTTTAATAATTTTTTTTATAGTTATACCATTTATAATTGGAGGATTTGGAAATTATTT</a:t>
            </a:r>
          </a:p>
          <a:p>
            <a:r>
              <a:rPr lang="en-US" dirty="0"/>
              <a:t>AATTCCTTTAATATTAGGATCACCTGATATAGCTTTTCCTCGAATAAATAATATTAGATTTTGATTATTA</a:t>
            </a:r>
          </a:p>
          <a:p>
            <a:r>
              <a:rPr lang="en-US" dirty="0"/>
              <a:t>CCTCCATCTCTTTTTTTGTTACTTTTAAGAACATTATTTTCTCCAAATGCAGGAACAGGTTGAACTGCAT</a:t>
            </a:r>
          </a:p>
          <a:p>
            <a:r>
              <a:rPr lang="en-US" dirty="0"/>
              <a:t>ATCCACCTTTATCATTAAATATATTTCATTCATCACCATCTATTGATGTTGCAATTTTTTCATTACATAT</a:t>
            </a:r>
          </a:p>
          <a:p>
            <a:r>
              <a:rPr lang="en-US" dirty="0"/>
              <a:t>AACAGGAATTTCTTCAATTATTGGATCTTTAAATTTTATTGTAACTATTATATTAATAAAAAATTTTTCA</a:t>
            </a:r>
          </a:p>
          <a:p>
            <a:r>
              <a:rPr lang="en-US" dirty="0"/>
              <a:t>TTAAATTATGATCAAATTAATTTATTCTCTTGATCTGTATGTATTACAGTAATATTATTAATTTTATCTT</a:t>
            </a:r>
          </a:p>
          <a:p>
            <a:r>
              <a:rPr lang="en-US" dirty="0"/>
              <a:t>TACCAGTTTTAGCAGGAGCAATTACTATACTTCTTTTTGATCGAAATTTTAATACATCATTTTTTGATCC</a:t>
            </a:r>
          </a:p>
          <a:p>
            <a:r>
              <a:rPr lang="en-US" dirty="0"/>
              <a:t>AATAGGAGGAGGTGATCCAATTCTTTATCAACATTTATTTTGA</a:t>
            </a:r>
          </a:p>
          <a:p>
            <a:endParaRPr lang="en-US" dirty="0"/>
          </a:p>
          <a:p>
            <a:r>
              <a:rPr lang="en-US" dirty="0"/>
              <a:t>&gt;</a:t>
            </a:r>
            <a:r>
              <a:rPr lang="en-US" dirty="0" err="1"/>
              <a:t>Apis</a:t>
            </a:r>
            <a:r>
              <a:rPr lang="en-US" dirty="0"/>
              <a:t> </a:t>
            </a:r>
            <a:r>
              <a:rPr lang="en-US" dirty="0" err="1"/>
              <a:t>mellifera</a:t>
            </a:r>
            <a:endParaRPr lang="en-US" dirty="0"/>
          </a:p>
          <a:p>
            <a:r>
              <a:rPr lang="en-US" dirty="0"/>
              <a:t>ATTTTAATTGGAGGATTTGGAAATTGACTTATTCCTTTAATACTAGGATCACCTGATATAGCATTTCCTC</a:t>
            </a:r>
          </a:p>
          <a:p>
            <a:r>
              <a:rPr lang="en-US" dirty="0"/>
              <a:t>GAATAAATAATATTAGATTTTGATTACTTCCTCCCTCATTATTTATACTTTTATTAAGAAATTTATTTTA</a:t>
            </a:r>
          </a:p>
          <a:p>
            <a:r>
              <a:rPr lang="en-US" dirty="0"/>
              <a:t>TCCAAGACCAGGAACTGGGTGAACAGTATATCCACCATTATCAGCATATTTATATCATTCTTCACCTTCA</a:t>
            </a:r>
          </a:p>
          <a:p>
            <a:r>
              <a:rPr lang="en-US" dirty="0"/>
              <a:t>GTAGATTTTGCAATTTTTTCTCTTCATATATCAGGAATTTCCTCAATTATAGGATCATTAAACTTAATAG</a:t>
            </a:r>
          </a:p>
          <a:p>
            <a:r>
              <a:rPr lang="en-US" dirty="0"/>
              <a:t>TTACAATTATAATAATAAAAAATTTTTCTATAAATTATGACCAAATTTCATTATTTCCATGATCAGTTTT</a:t>
            </a:r>
          </a:p>
          <a:p>
            <a:r>
              <a:rPr lang="en-US" dirty="0"/>
              <a:t>CATTACAGCAATTTTATTAATTATATCATTACCTGTATTAGCTGGAGCAATTACTATACTATTATTTGAT</a:t>
            </a:r>
          </a:p>
          <a:p>
            <a:r>
              <a:rPr lang="en-US" dirty="0"/>
              <a:t>CGAAATTTTAATACATCATTTTTCGATCCTATAGGAGGTGGAGATCCAATTTTATATCAACATTTATTTT</a:t>
            </a:r>
          </a:p>
          <a:p>
            <a:r>
              <a:rPr lang="en-US" dirty="0"/>
              <a:t>GATTTTTTGGTCATCCAGAAGTTTATATTTTAATTTTACCTGGATTTGGATTAATCTCTCATATTGTAAT</a:t>
            </a:r>
          </a:p>
          <a:p>
            <a:r>
              <a:rPr lang="en-US" dirty="0"/>
              <a:t>AAATGAAAGAGGAAAAAAAGAAATTTTTGGTAATTTAAGAATAATTTATGCAATATTAGGAATTGGATTC</a:t>
            </a:r>
          </a:p>
          <a:p>
            <a:r>
              <a:rPr lang="en-US" dirty="0"/>
              <a:t>CTAGGTTTCATTGTTTGAGCACATCATATATTTACAGTTGGATTAGATGTTGATACTCGAGCATATTTTA</a:t>
            </a:r>
          </a:p>
          <a:p>
            <a:r>
              <a:rPr lang="en-US" dirty="0"/>
              <a:t>CTTCAGCAACAATAATCATTGCTGTACCAACAGGAATTAAAGTTTTTAGATGATTAGCAACTTATCATGG</a:t>
            </a:r>
          </a:p>
          <a:p>
            <a:r>
              <a:rPr lang="en-US" dirty="0"/>
              <a:t>TTCAAAATTAAAATTAAATATTTCAATTTTATGATCACTAGGTTTTATTATACTATTTACTATTGGTGGA</a:t>
            </a:r>
          </a:p>
          <a:p>
            <a:r>
              <a:rPr lang="en-US" dirty="0"/>
              <a:t>TTAACAGGAATTATATTATCAAATTCTTCTATTGATATTATTCTTCATGATACATATTACGTTGTTGGAC</a:t>
            </a:r>
          </a:p>
          <a:p>
            <a:r>
              <a:rPr lang="en-US" dirty="0"/>
              <a:t>ATTTTCATTATGTTCTTTCAATAGGTGCAGTATTTGCAATTATTTCAAGATTTATTCATTGATATCCATT</a:t>
            </a:r>
          </a:p>
          <a:p>
            <a:r>
              <a:rPr lang="en-US" dirty="0"/>
              <a:t>AATTACTGGATTATTATTAAATATTAAATGATTAAAAATTCAATTTATTATAATATTTATTGGA</a:t>
            </a:r>
          </a:p>
          <a:p>
            <a:endParaRPr lang="en-US" dirty="0"/>
          </a:p>
        </p:txBody>
      </p:sp>
      <p:sp>
        <p:nvSpPr>
          <p:cNvPr id="4" name="Slide Number Placeholder 3"/>
          <p:cNvSpPr>
            <a:spLocks noGrp="1"/>
          </p:cNvSpPr>
          <p:nvPr>
            <p:ph type="sldNum" sz="quarter" idx="10"/>
          </p:nvPr>
        </p:nvSpPr>
        <p:spPr/>
        <p:txBody>
          <a:bodyPr/>
          <a:lstStyle/>
          <a:p>
            <a:fld id="{35AFA0F2-07CA-47E7-BC14-B8473175627C}" type="slidenum">
              <a:rPr lang="en-US" smtClean="0"/>
              <a:t>40</a:t>
            </a:fld>
            <a:endParaRPr lang="en-US"/>
          </a:p>
        </p:txBody>
      </p:sp>
    </p:spTree>
    <p:extLst>
      <p:ext uri="{BB962C8B-B14F-4D97-AF65-F5344CB8AC3E}">
        <p14:creationId xmlns:p14="http://schemas.microsoft.com/office/powerpoint/2010/main" val="4244219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was our</a:t>
            </a:r>
            <a:r>
              <a:rPr lang="en-US" baseline="0" dirty="0"/>
              <a:t> out group? = </a:t>
            </a:r>
            <a:r>
              <a:rPr lang="en-US" i="1" baseline="0" dirty="0" err="1"/>
              <a:t>Apis</a:t>
            </a:r>
            <a:r>
              <a:rPr lang="en-US" i="1" baseline="0" dirty="0"/>
              <a:t> mellifera</a:t>
            </a:r>
            <a:r>
              <a:rPr lang="en-US" baseline="0" dirty="0"/>
              <a:t>, the honeybee and yes it seems to be out there on its own</a:t>
            </a:r>
            <a:endParaRPr lang="en-US" dirty="0"/>
          </a:p>
          <a:p>
            <a:r>
              <a:rPr lang="en-US" dirty="0"/>
              <a:t>Which</a:t>
            </a:r>
            <a:r>
              <a:rPr lang="en-US" baseline="0" dirty="0"/>
              <a:t> ones did we think were </a:t>
            </a:r>
            <a:r>
              <a:rPr lang="en-US" i="1" baseline="0" dirty="0" err="1"/>
              <a:t>Bombus</a:t>
            </a:r>
            <a:r>
              <a:rPr lang="en-US" i="1" baseline="0" dirty="0"/>
              <a:t> </a:t>
            </a:r>
            <a:r>
              <a:rPr lang="en-US" i="1" baseline="0" dirty="0" err="1"/>
              <a:t>centralis</a:t>
            </a:r>
            <a:r>
              <a:rPr lang="en-US" baseline="0" dirty="0"/>
              <a:t>? = 2 &amp; 7</a:t>
            </a:r>
          </a:p>
          <a:p>
            <a:r>
              <a:rPr lang="en-US" baseline="0" dirty="0"/>
              <a:t>… they seem to form their own grouping, that’s good to see</a:t>
            </a:r>
          </a:p>
          <a:p>
            <a:r>
              <a:rPr lang="en-US" baseline="0" dirty="0"/>
              <a:t>Which ones were </a:t>
            </a:r>
            <a:r>
              <a:rPr lang="en-US" i="1" baseline="0" dirty="0"/>
              <a:t>Bombus </a:t>
            </a:r>
            <a:r>
              <a:rPr lang="en-US" i="1" baseline="0" dirty="0" err="1"/>
              <a:t>sylvicola</a:t>
            </a:r>
            <a:r>
              <a:rPr lang="en-US" baseline="0" dirty="0"/>
              <a:t>? =1,3,4,5,6,8 </a:t>
            </a:r>
          </a:p>
          <a:p>
            <a:r>
              <a:rPr lang="en-US" baseline="0" dirty="0"/>
              <a:t>…. That’s weird that they aren’t all grouping together….</a:t>
            </a:r>
          </a:p>
          <a:p>
            <a:r>
              <a:rPr lang="en-US" baseline="0" dirty="0"/>
              <a:t>What could we use to compare these two groups in more details….base by base detail? </a:t>
            </a:r>
            <a:endParaRPr lang="en-US" dirty="0"/>
          </a:p>
        </p:txBody>
      </p:sp>
      <p:sp>
        <p:nvSpPr>
          <p:cNvPr id="4" name="Slide Number Placeholder 3"/>
          <p:cNvSpPr>
            <a:spLocks noGrp="1"/>
          </p:cNvSpPr>
          <p:nvPr>
            <p:ph type="sldNum" sz="quarter" idx="10"/>
          </p:nvPr>
        </p:nvSpPr>
        <p:spPr/>
        <p:txBody>
          <a:bodyPr/>
          <a:lstStyle/>
          <a:p>
            <a:fld id="{35AFA0F2-07CA-47E7-BC14-B8473175627C}" type="slidenum">
              <a:rPr lang="en-US" smtClean="0"/>
              <a:t>41</a:t>
            </a:fld>
            <a:endParaRPr lang="en-US"/>
          </a:p>
        </p:txBody>
      </p:sp>
    </p:spTree>
    <p:extLst>
      <p:ext uri="{BB962C8B-B14F-4D97-AF65-F5344CB8AC3E}">
        <p14:creationId xmlns:p14="http://schemas.microsoft.com/office/powerpoint/2010/main" val="11040799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Apparently, it is significant</a:t>
            </a:r>
            <a:r>
              <a:rPr lang="en-US" baseline="0" dirty="0"/>
              <a:t> enough for a group to publish that they found a new species, hiding in plain sight. </a:t>
            </a:r>
            <a:endParaRPr lang="en-US" dirty="0"/>
          </a:p>
          <a:p>
            <a:endParaRPr lang="en-US" dirty="0"/>
          </a:p>
          <a:p>
            <a:r>
              <a:rPr lang="en-US" dirty="0"/>
              <a:t>https://academic.oup.com/mbe/article/38/8/3126/6199435</a:t>
            </a:r>
          </a:p>
          <a:p>
            <a:endParaRPr lang="en-US" dirty="0"/>
          </a:p>
        </p:txBody>
      </p:sp>
      <p:sp>
        <p:nvSpPr>
          <p:cNvPr id="4" name="Slide Number Placeholder 3"/>
          <p:cNvSpPr>
            <a:spLocks noGrp="1"/>
          </p:cNvSpPr>
          <p:nvPr>
            <p:ph type="sldNum" sz="quarter" idx="10"/>
          </p:nvPr>
        </p:nvSpPr>
        <p:spPr/>
        <p:txBody>
          <a:bodyPr/>
          <a:lstStyle/>
          <a:p>
            <a:fld id="{35AFA0F2-07CA-47E7-BC14-B8473175627C}" type="slidenum">
              <a:rPr lang="en-US" smtClean="0"/>
              <a:t>43</a:t>
            </a:fld>
            <a:endParaRPr lang="en-US"/>
          </a:p>
        </p:txBody>
      </p:sp>
    </p:spTree>
    <p:extLst>
      <p:ext uri="{BB962C8B-B14F-4D97-AF65-F5344CB8AC3E}">
        <p14:creationId xmlns:p14="http://schemas.microsoft.com/office/powerpoint/2010/main" val="455415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https://academic.oup.com/mbe/article/38/8/3126/6199435</a:t>
            </a:r>
          </a:p>
          <a:p>
            <a:r>
              <a:rPr lang="en-US" dirty="0"/>
              <a:t>https://vivadifferences.com/8-difference-between-allopatric-speciation-and-sympatric-speciation-with-examples/</a:t>
            </a:r>
          </a:p>
        </p:txBody>
      </p:sp>
      <p:sp>
        <p:nvSpPr>
          <p:cNvPr id="4" name="Slide Number Placeholder 3"/>
          <p:cNvSpPr>
            <a:spLocks noGrp="1"/>
          </p:cNvSpPr>
          <p:nvPr>
            <p:ph type="sldNum" sz="quarter" idx="10"/>
          </p:nvPr>
        </p:nvSpPr>
        <p:spPr/>
        <p:txBody>
          <a:bodyPr/>
          <a:lstStyle/>
          <a:p>
            <a:fld id="{35AFA0F2-07CA-47E7-BC14-B8473175627C}" type="slidenum">
              <a:rPr lang="en-US" smtClean="0"/>
              <a:t>44</a:t>
            </a:fld>
            <a:endParaRPr lang="en-US"/>
          </a:p>
        </p:txBody>
      </p:sp>
    </p:spTree>
    <p:extLst>
      <p:ext uri="{BB962C8B-B14F-4D97-AF65-F5344CB8AC3E}">
        <p14:creationId xmlns:p14="http://schemas.microsoft.com/office/powerpoint/2010/main" val="15903265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https://academic.oup.com/mbe/article/38/8/3126/6199435</a:t>
            </a:r>
          </a:p>
          <a:p>
            <a:r>
              <a:rPr lang="en-US" dirty="0"/>
              <a:t>https://vivadifferences.com/8-difference-between-allopatric-speciation-and-sympatric-speciation-with-examples/</a:t>
            </a:r>
          </a:p>
        </p:txBody>
      </p:sp>
      <p:sp>
        <p:nvSpPr>
          <p:cNvPr id="4" name="Slide Number Placeholder 3"/>
          <p:cNvSpPr>
            <a:spLocks noGrp="1"/>
          </p:cNvSpPr>
          <p:nvPr>
            <p:ph type="sldNum" sz="quarter" idx="10"/>
          </p:nvPr>
        </p:nvSpPr>
        <p:spPr/>
        <p:txBody>
          <a:bodyPr/>
          <a:lstStyle/>
          <a:p>
            <a:fld id="{35AFA0F2-07CA-47E7-BC14-B8473175627C}" type="slidenum">
              <a:rPr lang="en-US" smtClean="0"/>
              <a:t>45</a:t>
            </a:fld>
            <a:endParaRPr lang="en-US"/>
          </a:p>
        </p:txBody>
      </p:sp>
    </p:spTree>
    <p:extLst>
      <p:ext uri="{BB962C8B-B14F-4D97-AF65-F5344CB8AC3E}">
        <p14:creationId xmlns:p14="http://schemas.microsoft.com/office/powerpoint/2010/main" val="27159242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https://en.wikipedia.org/wiki/File:Nitrogen_Cycle_2.svg</a:t>
            </a:r>
          </a:p>
          <a:p>
            <a:r>
              <a:rPr lang="en-US" dirty="0"/>
              <a:t>https://en.wikipedia.org/wiki/File:Dish_of_blueberries.jpg</a:t>
            </a:r>
          </a:p>
          <a:p>
            <a:endParaRPr lang="en-US" dirty="0"/>
          </a:p>
        </p:txBody>
      </p:sp>
      <p:sp>
        <p:nvSpPr>
          <p:cNvPr id="4" name="Slide Number Placeholder 3"/>
          <p:cNvSpPr>
            <a:spLocks noGrp="1"/>
          </p:cNvSpPr>
          <p:nvPr>
            <p:ph type="sldNum" sz="quarter" idx="10"/>
          </p:nvPr>
        </p:nvSpPr>
        <p:spPr/>
        <p:txBody>
          <a:bodyPr/>
          <a:lstStyle/>
          <a:p>
            <a:fld id="{35AFA0F2-07CA-47E7-BC14-B8473175627C}" type="slidenum">
              <a:rPr lang="en-US" smtClean="0"/>
              <a:t>47</a:t>
            </a:fld>
            <a:endParaRPr lang="en-US"/>
          </a:p>
        </p:txBody>
      </p:sp>
    </p:spTree>
    <p:extLst>
      <p:ext uri="{BB962C8B-B14F-4D97-AF65-F5344CB8AC3E}">
        <p14:creationId xmlns:p14="http://schemas.microsoft.com/office/powerpoint/2010/main" val="2901617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people think of Grizzly Bears,</a:t>
            </a:r>
            <a:r>
              <a:rPr lang="en-US" baseline="0" dirty="0"/>
              <a:t> they usually picture the bears eating salmon or hunting other animals. Grizzlies of Alaska’s interior rely on blueberries for a substantial portion of their caloric intake from June through September, when a bear can consume up to 30,000 berries per day. I would not have liked to be the grad student involved in the project that followed bears around for a season picking up their scat and counting blueberries skins!</a:t>
            </a:r>
            <a:endParaRPr lang="en-US" dirty="0"/>
          </a:p>
          <a:p>
            <a:endParaRPr lang="en-US" dirty="0"/>
          </a:p>
          <a:p>
            <a:endParaRPr lang="en-US" dirty="0"/>
          </a:p>
          <a:p>
            <a:r>
              <a:rPr lang="en-US" dirty="0"/>
              <a:t>https://commons.wikimedia.org/wiki/File:Oso_gris_(Ursus_arctos_horribilis),_Parque_nacional_y_reserva_Denali,_Alaska,_Estados_Unidos,_2017-08-30,_DD_77.jpg</a:t>
            </a:r>
          </a:p>
          <a:p>
            <a:r>
              <a:rPr lang="en-US" dirty="0"/>
              <a:t>https://commons.wikimedia.org/wiki/File:Grizzly_Bears_in_Blueberries_(6187113330).jpg</a:t>
            </a:r>
          </a:p>
        </p:txBody>
      </p:sp>
      <p:sp>
        <p:nvSpPr>
          <p:cNvPr id="4" name="Slide Number Placeholder 3"/>
          <p:cNvSpPr>
            <a:spLocks noGrp="1"/>
          </p:cNvSpPr>
          <p:nvPr>
            <p:ph type="sldNum" sz="quarter" idx="10"/>
          </p:nvPr>
        </p:nvSpPr>
        <p:spPr/>
        <p:txBody>
          <a:bodyPr/>
          <a:lstStyle/>
          <a:p>
            <a:fld id="{35AFA0F2-07CA-47E7-BC14-B8473175627C}" type="slidenum">
              <a:rPr lang="en-US" smtClean="0"/>
              <a:t>9</a:t>
            </a:fld>
            <a:endParaRPr lang="en-US"/>
          </a:p>
        </p:txBody>
      </p:sp>
    </p:spTree>
    <p:extLst>
      <p:ext uri="{BB962C8B-B14F-4D97-AF65-F5344CB8AC3E}">
        <p14:creationId xmlns:p14="http://schemas.microsoft.com/office/powerpoint/2010/main" val="22561854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AFA0F2-07CA-47E7-BC14-B8473175627C}" type="slidenum">
              <a:rPr lang="en-US" smtClean="0"/>
              <a:t>48</a:t>
            </a:fld>
            <a:endParaRPr lang="en-US"/>
          </a:p>
        </p:txBody>
      </p:sp>
    </p:spTree>
    <p:extLst>
      <p:ext uri="{BB962C8B-B14F-4D97-AF65-F5344CB8AC3E}">
        <p14:creationId xmlns:p14="http://schemas.microsoft.com/office/powerpoint/2010/main" val="25682037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AFA0F2-07CA-47E7-BC14-B8473175627C}" type="slidenum">
              <a:rPr lang="en-US" smtClean="0"/>
              <a:t>49</a:t>
            </a:fld>
            <a:endParaRPr lang="en-US"/>
          </a:p>
        </p:txBody>
      </p:sp>
    </p:spTree>
    <p:extLst>
      <p:ext uri="{BB962C8B-B14F-4D97-AF65-F5344CB8AC3E}">
        <p14:creationId xmlns:p14="http://schemas.microsoft.com/office/powerpoint/2010/main" val="3239295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variety of bees</a:t>
            </a:r>
            <a:r>
              <a:rPr lang="en-US" baseline="0" dirty="0"/>
              <a:t> (flying insects in the clade </a:t>
            </a:r>
            <a:r>
              <a:rPr lang="en-US" baseline="0" dirty="0" err="1"/>
              <a:t>Anthophila</a:t>
            </a:r>
            <a:r>
              <a:rPr lang="en-US" baseline="0" dirty="0"/>
              <a:t>) are involved in blueberry pollination. Rhode Island, which has a robust blueberry industry, spent money to figure out who was involved in propping up their crop, and a surprising diversity of bees were found to be involved. This diversity likely contributes to high fruit set rates and the ability to make it through changing weather conditions.</a:t>
            </a:r>
            <a:endParaRPr lang="en-US" dirty="0"/>
          </a:p>
        </p:txBody>
      </p:sp>
      <p:sp>
        <p:nvSpPr>
          <p:cNvPr id="4" name="Slide Number Placeholder 3"/>
          <p:cNvSpPr>
            <a:spLocks noGrp="1"/>
          </p:cNvSpPr>
          <p:nvPr>
            <p:ph type="sldNum" sz="quarter" idx="10"/>
          </p:nvPr>
        </p:nvSpPr>
        <p:spPr/>
        <p:txBody>
          <a:bodyPr/>
          <a:lstStyle/>
          <a:p>
            <a:fld id="{35AFA0F2-07CA-47E7-BC14-B8473175627C}" type="slidenum">
              <a:rPr lang="en-US" smtClean="0"/>
              <a:t>10</a:t>
            </a:fld>
            <a:endParaRPr lang="en-US"/>
          </a:p>
        </p:txBody>
      </p:sp>
    </p:spTree>
    <p:extLst>
      <p:ext uri="{BB962C8B-B14F-4D97-AF65-F5344CB8AC3E}">
        <p14:creationId xmlns:p14="http://schemas.microsoft.com/office/powerpoint/2010/main" val="238673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Honey</a:t>
            </a:r>
            <a:r>
              <a:rPr lang="en-US" baseline="0" dirty="0"/>
              <a:t>bees make the news because they do two things we like – they give us honey, and they pollinate a variety of crops. </a:t>
            </a:r>
          </a:p>
          <a:p>
            <a:r>
              <a:rPr lang="en-US" baseline="0" dirty="0"/>
              <a:t>However, the “save the honeybees” campaign is a little like a “let’s save the cows” campaign - honeybees are not a native species, but a species we get to specific goods for ourselves that aren’t necessarily good for the native species operating in the same niche. </a:t>
            </a:r>
            <a:endParaRPr lang="en-US" dirty="0"/>
          </a:p>
          <a:p>
            <a:endParaRPr lang="en-US" dirty="0"/>
          </a:p>
          <a:p>
            <a:r>
              <a:rPr lang="en-US" dirty="0"/>
              <a:t>https://commons.wikimedia.org/wiki/File:ComputerHotline_-_Apis_mellifera_(by)_(1).jpg</a:t>
            </a:r>
          </a:p>
          <a:p>
            <a:r>
              <a:rPr lang="en-US" dirty="0"/>
              <a:t>https://commons.wikimedia.org/wiki/File:Deadhoneybees.jpghttps://upload.wikimedia.org/wikipedia/commons/c/c3/Deadhoneybees.jpg</a:t>
            </a:r>
          </a:p>
        </p:txBody>
      </p:sp>
      <p:sp>
        <p:nvSpPr>
          <p:cNvPr id="4" name="Slide Number Placeholder 3"/>
          <p:cNvSpPr>
            <a:spLocks noGrp="1"/>
          </p:cNvSpPr>
          <p:nvPr>
            <p:ph type="sldNum" sz="quarter" idx="10"/>
          </p:nvPr>
        </p:nvSpPr>
        <p:spPr/>
        <p:txBody>
          <a:bodyPr/>
          <a:lstStyle/>
          <a:p>
            <a:fld id="{35AFA0F2-07CA-47E7-BC14-B8473175627C}" type="slidenum">
              <a:rPr lang="en-US" smtClean="0"/>
              <a:t>11</a:t>
            </a:fld>
            <a:endParaRPr lang="en-US"/>
          </a:p>
        </p:txBody>
      </p:sp>
    </p:spTree>
    <p:extLst>
      <p:ext uri="{BB962C8B-B14F-4D97-AF65-F5344CB8AC3E}">
        <p14:creationId xmlns:p14="http://schemas.microsoft.com/office/powerpoint/2010/main" val="3895039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AFA0F2-07CA-47E7-BC14-B8473175627C}" type="slidenum">
              <a:rPr lang="en-US" smtClean="0"/>
              <a:t>12</a:t>
            </a:fld>
            <a:endParaRPr lang="en-US"/>
          </a:p>
        </p:txBody>
      </p:sp>
    </p:spTree>
    <p:extLst>
      <p:ext uri="{BB962C8B-B14F-4D97-AF65-F5344CB8AC3E}">
        <p14:creationId xmlns:p14="http://schemas.microsoft.com/office/powerpoint/2010/main" val="1744800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https://commons.wikimedia.org/wiki/File:Evergreen_Huckleberry,_New_River_ACEC_(15083337613).jpg</a:t>
            </a:r>
          </a:p>
        </p:txBody>
      </p:sp>
      <p:sp>
        <p:nvSpPr>
          <p:cNvPr id="4" name="Slide Number Placeholder 3"/>
          <p:cNvSpPr>
            <a:spLocks noGrp="1"/>
          </p:cNvSpPr>
          <p:nvPr>
            <p:ph type="sldNum" sz="quarter" idx="10"/>
          </p:nvPr>
        </p:nvSpPr>
        <p:spPr/>
        <p:txBody>
          <a:bodyPr/>
          <a:lstStyle/>
          <a:p>
            <a:fld id="{35AFA0F2-07CA-47E7-BC14-B8473175627C}" type="slidenum">
              <a:rPr lang="en-US" smtClean="0"/>
              <a:t>13</a:t>
            </a:fld>
            <a:endParaRPr lang="en-US"/>
          </a:p>
        </p:txBody>
      </p:sp>
    </p:spTree>
    <p:extLst>
      <p:ext uri="{BB962C8B-B14F-4D97-AF65-F5344CB8AC3E}">
        <p14:creationId xmlns:p14="http://schemas.microsoft.com/office/powerpoint/2010/main" val="2780449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Bumblebees on average</a:t>
            </a:r>
            <a:r>
              <a:rPr lang="en-US" baseline="0" dirty="0"/>
              <a:t> are much larger than honeybees. They have a rounder body and a much higher wing vibration to power the bigger body ….. This happens to make them much better pollinators for a lot of crops (blueberries being one of them): “Buzz  Pollination”  - A specific frequency is sometimes required to get pollen to release.</a:t>
            </a:r>
            <a:endParaRPr lang="en-US" dirty="0"/>
          </a:p>
        </p:txBody>
      </p:sp>
      <p:sp>
        <p:nvSpPr>
          <p:cNvPr id="4" name="Slide Number Placeholder 3"/>
          <p:cNvSpPr>
            <a:spLocks noGrp="1"/>
          </p:cNvSpPr>
          <p:nvPr>
            <p:ph type="sldNum" sz="quarter" idx="10"/>
          </p:nvPr>
        </p:nvSpPr>
        <p:spPr/>
        <p:txBody>
          <a:bodyPr/>
          <a:lstStyle/>
          <a:p>
            <a:fld id="{35AFA0F2-07CA-47E7-BC14-B8473175627C}" type="slidenum">
              <a:rPr lang="en-US" smtClean="0"/>
              <a:t>14</a:t>
            </a:fld>
            <a:endParaRPr lang="en-US"/>
          </a:p>
        </p:txBody>
      </p:sp>
    </p:spTree>
    <p:extLst>
      <p:ext uri="{BB962C8B-B14F-4D97-AF65-F5344CB8AC3E}">
        <p14:creationId xmlns:p14="http://schemas.microsoft.com/office/powerpoint/2010/main" val="14666890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0.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A picture containing player&#10;&#10;Description automatically generated">
            <a:extLst>
              <a:ext uri="{FF2B5EF4-FFF2-40B4-BE49-F238E27FC236}">
                <a16:creationId xmlns:a16="http://schemas.microsoft.com/office/drawing/2014/main" id="{7B41C233-09E9-4C8A-B129-375B6C9CD9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B4C12639-73F0-47AD-8DE0-281671C6D097}"/>
              </a:ext>
            </a:extLst>
          </p:cNvPr>
          <p:cNvSpPr>
            <a:spLocks noGrp="1"/>
          </p:cNvSpPr>
          <p:nvPr>
            <p:ph type="title"/>
          </p:nvPr>
        </p:nvSpPr>
        <p:spPr>
          <a:xfrm>
            <a:off x="457200" y="2261286"/>
            <a:ext cx="8229600" cy="2409567"/>
          </a:xfrm>
        </p:spPr>
        <p:txBody>
          <a:bodyPr lIns="0" anchor="b">
            <a:normAutofit/>
          </a:bodyPr>
          <a:lstStyle>
            <a:lvl1pPr>
              <a:defRPr sz="4400" b="1">
                <a:solidFill>
                  <a:schemeClr val="bg1">
                    <a:lumMod val="95000"/>
                  </a:schemeClr>
                </a:solidFill>
                <a:latin typeface="+mj-lt"/>
              </a:defRPr>
            </a:lvl1pPr>
          </a:lstStyle>
          <a:p>
            <a:r>
              <a:rPr lang="en-US" dirty="0"/>
              <a:t>Click to edit Master title style</a:t>
            </a:r>
          </a:p>
        </p:txBody>
      </p:sp>
      <p:sp>
        <p:nvSpPr>
          <p:cNvPr id="8" name="Footer Placeholder 7">
            <a:extLst>
              <a:ext uri="{FF2B5EF4-FFF2-40B4-BE49-F238E27FC236}">
                <a16:creationId xmlns:a16="http://schemas.microsoft.com/office/drawing/2014/main" id="{B32D29F1-AF82-41E5-9145-1DC17CFDFF8D}"/>
              </a:ext>
            </a:extLst>
          </p:cNvPr>
          <p:cNvSpPr>
            <a:spLocks noGrp="1"/>
          </p:cNvSpPr>
          <p:nvPr>
            <p:ph type="ftr" sz="quarter" idx="10"/>
          </p:nvPr>
        </p:nvSpPr>
        <p:spPr>
          <a:xfrm>
            <a:off x="5600700" y="6287185"/>
            <a:ext cx="3086100" cy="365125"/>
          </a:xfrm>
        </p:spPr>
        <p:txBody>
          <a:bodyPr/>
          <a:lstStyle>
            <a:lvl1pPr algn="r">
              <a:defRPr sz="1400">
                <a:solidFill>
                  <a:schemeClr val="bg1"/>
                </a:solidFill>
              </a:defRPr>
            </a:lvl1pPr>
          </a:lstStyle>
          <a:p>
            <a:r>
              <a:rPr lang="en-US"/>
              <a:t>explorer.bio-rad.com</a:t>
            </a:r>
            <a:endParaRPr lang="en-US" dirty="0"/>
          </a:p>
        </p:txBody>
      </p:sp>
      <p:sp>
        <p:nvSpPr>
          <p:cNvPr id="11" name="Text Placeholder 10">
            <a:extLst>
              <a:ext uri="{FF2B5EF4-FFF2-40B4-BE49-F238E27FC236}">
                <a16:creationId xmlns:a16="http://schemas.microsoft.com/office/drawing/2014/main" id="{1967F98F-6C27-465F-B04D-0442AEA1D661}"/>
              </a:ext>
            </a:extLst>
          </p:cNvPr>
          <p:cNvSpPr>
            <a:spLocks noGrp="1"/>
          </p:cNvSpPr>
          <p:nvPr>
            <p:ph type="body" sz="quarter" idx="11"/>
          </p:nvPr>
        </p:nvSpPr>
        <p:spPr>
          <a:xfrm>
            <a:off x="457200" y="4876801"/>
            <a:ext cx="8229599" cy="889685"/>
          </a:xfrm>
        </p:spPr>
        <p:txBody>
          <a:bodyPr>
            <a:noAutofit/>
          </a:bodyPr>
          <a:lstStyle>
            <a:lvl1pPr marL="0" indent="0" algn="l" defTabSz="914400" rtl="0" eaLnBrk="1" latinLnBrk="0" hangingPunct="1">
              <a:buNone/>
              <a:defRPr lang="en-US" sz="2400" b="1" i="1" kern="1200" dirty="0" smtClean="0">
                <a:solidFill>
                  <a:schemeClr val="bg1"/>
                </a:solidFill>
                <a:latin typeface="+mn-lt"/>
                <a:ea typeface="+mn-ea"/>
                <a:cs typeface="+mn-cs"/>
              </a:defRPr>
            </a:lvl1pPr>
            <a:lvl2pPr marL="0" indent="0" algn="l" defTabSz="914400" rtl="0" eaLnBrk="1" latinLnBrk="0" hangingPunct="1">
              <a:buNone/>
              <a:defRPr lang="en-US" sz="2400" b="1" i="1" kern="1200" dirty="0" smtClean="0">
                <a:solidFill>
                  <a:schemeClr val="bg1"/>
                </a:solidFill>
                <a:latin typeface="+mn-lt"/>
                <a:ea typeface="+mn-ea"/>
                <a:cs typeface="+mn-cs"/>
              </a:defRPr>
            </a:lvl2pPr>
            <a:lvl3pPr marL="0" indent="0" algn="l" defTabSz="914400" rtl="0" eaLnBrk="1" latinLnBrk="0" hangingPunct="1">
              <a:buNone/>
              <a:defRPr lang="en-US" sz="2400" b="1" i="1" kern="1200" dirty="0" smtClean="0">
                <a:solidFill>
                  <a:schemeClr val="bg1"/>
                </a:solidFill>
                <a:latin typeface="+mn-lt"/>
                <a:ea typeface="+mn-ea"/>
                <a:cs typeface="+mn-cs"/>
              </a:defRPr>
            </a:lvl3pPr>
            <a:lvl4pPr marL="0" indent="0" algn="l" defTabSz="914400" rtl="0" eaLnBrk="1" latinLnBrk="0" hangingPunct="1">
              <a:buNone/>
              <a:defRPr lang="en-US" sz="2400" b="1" i="1" kern="1200" dirty="0" smtClean="0">
                <a:solidFill>
                  <a:schemeClr val="bg1"/>
                </a:solidFill>
                <a:latin typeface="+mn-lt"/>
                <a:ea typeface="+mn-ea"/>
                <a:cs typeface="+mn-cs"/>
              </a:defRPr>
            </a:lvl4pPr>
            <a:lvl5pPr marL="0" indent="0" algn="l" defTabSz="914400" rtl="0" eaLnBrk="1" latinLnBrk="0" hangingPunct="1">
              <a:buNone/>
              <a:defRPr lang="en-US" sz="2400" b="1" i="1" kern="1200" dirty="0">
                <a:solidFill>
                  <a:schemeClr val="bg1"/>
                </a:solidFill>
                <a:latin typeface="+mn-lt"/>
                <a:ea typeface="+mn-ea"/>
                <a:cs typeface="+mn-cs"/>
              </a:defRPr>
            </a:lvl5pPr>
          </a:lstStyle>
          <a:p>
            <a:pPr lvl="0"/>
            <a:r>
              <a:rPr lang="en-US" dirty="0"/>
              <a:t>Click to edit Master text styles</a:t>
            </a:r>
          </a:p>
        </p:txBody>
      </p:sp>
    </p:spTree>
    <p:extLst>
      <p:ext uri="{BB962C8B-B14F-4D97-AF65-F5344CB8AC3E}">
        <p14:creationId xmlns:p14="http://schemas.microsoft.com/office/powerpoint/2010/main" val="3295457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A picture containing player&#10;&#10;Description automatically generated">
            <a:extLst>
              <a:ext uri="{FF2B5EF4-FFF2-40B4-BE49-F238E27FC236}">
                <a16:creationId xmlns:a16="http://schemas.microsoft.com/office/drawing/2014/main" id="{7B41C233-09E9-4C8A-B129-375B6C9CD9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B4C12639-73F0-47AD-8DE0-281671C6D097}"/>
              </a:ext>
            </a:extLst>
          </p:cNvPr>
          <p:cNvSpPr>
            <a:spLocks noGrp="1"/>
          </p:cNvSpPr>
          <p:nvPr>
            <p:ph type="title"/>
          </p:nvPr>
        </p:nvSpPr>
        <p:spPr>
          <a:xfrm>
            <a:off x="457200" y="2261286"/>
            <a:ext cx="8229600" cy="2409567"/>
          </a:xfrm>
        </p:spPr>
        <p:txBody>
          <a:bodyPr lIns="0" anchor="b">
            <a:normAutofit/>
          </a:bodyPr>
          <a:lstStyle>
            <a:lvl1pPr>
              <a:defRPr sz="4400" b="1">
                <a:solidFill>
                  <a:schemeClr val="bg1">
                    <a:lumMod val="95000"/>
                  </a:schemeClr>
                </a:solidFill>
                <a:latin typeface="+mj-lt"/>
              </a:defRPr>
            </a:lvl1pPr>
          </a:lstStyle>
          <a:p>
            <a:r>
              <a:rPr lang="en-US"/>
              <a:t>Click to edit Master title style</a:t>
            </a:r>
          </a:p>
        </p:txBody>
      </p:sp>
      <p:sp>
        <p:nvSpPr>
          <p:cNvPr id="8" name="Footer Placeholder 7">
            <a:extLst>
              <a:ext uri="{FF2B5EF4-FFF2-40B4-BE49-F238E27FC236}">
                <a16:creationId xmlns:a16="http://schemas.microsoft.com/office/drawing/2014/main" id="{B32D29F1-AF82-41E5-9145-1DC17CFDFF8D}"/>
              </a:ext>
            </a:extLst>
          </p:cNvPr>
          <p:cNvSpPr>
            <a:spLocks noGrp="1"/>
          </p:cNvSpPr>
          <p:nvPr>
            <p:ph type="ftr" sz="quarter" idx="10"/>
          </p:nvPr>
        </p:nvSpPr>
        <p:spPr>
          <a:xfrm>
            <a:off x="5600700" y="6287185"/>
            <a:ext cx="3086100" cy="365125"/>
          </a:xfrm>
        </p:spPr>
        <p:txBody>
          <a:bodyPr/>
          <a:lstStyle>
            <a:lvl1pPr algn="r">
              <a:defRPr sz="1400">
                <a:solidFill>
                  <a:schemeClr val="bg1"/>
                </a:solidFill>
              </a:defRPr>
            </a:lvl1pPr>
          </a:lstStyle>
          <a:p>
            <a:r>
              <a:rPr lang="en-US"/>
              <a:t>explorer.bio-rad.com</a:t>
            </a:r>
          </a:p>
        </p:txBody>
      </p:sp>
      <p:sp>
        <p:nvSpPr>
          <p:cNvPr id="11" name="Text Placeholder 10">
            <a:extLst>
              <a:ext uri="{FF2B5EF4-FFF2-40B4-BE49-F238E27FC236}">
                <a16:creationId xmlns:a16="http://schemas.microsoft.com/office/drawing/2014/main" id="{1967F98F-6C27-465F-B04D-0442AEA1D661}"/>
              </a:ext>
            </a:extLst>
          </p:cNvPr>
          <p:cNvSpPr>
            <a:spLocks noGrp="1"/>
          </p:cNvSpPr>
          <p:nvPr>
            <p:ph type="body" sz="quarter" idx="11"/>
          </p:nvPr>
        </p:nvSpPr>
        <p:spPr>
          <a:xfrm>
            <a:off x="457200" y="4876801"/>
            <a:ext cx="8229599" cy="889685"/>
          </a:xfrm>
        </p:spPr>
        <p:txBody>
          <a:bodyPr>
            <a:noAutofit/>
          </a:bodyPr>
          <a:lstStyle>
            <a:lvl1pPr marL="0" indent="0" algn="l" defTabSz="914400" rtl="0" eaLnBrk="1" latinLnBrk="0" hangingPunct="1">
              <a:buNone/>
              <a:defRPr lang="en-US" sz="2400" b="1" i="1" kern="1200" dirty="0" smtClean="0">
                <a:solidFill>
                  <a:schemeClr val="bg1"/>
                </a:solidFill>
                <a:latin typeface="+mn-lt"/>
                <a:ea typeface="+mn-ea"/>
                <a:cs typeface="+mn-cs"/>
              </a:defRPr>
            </a:lvl1pPr>
            <a:lvl2pPr marL="0" indent="0" algn="l" defTabSz="914400" rtl="0" eaLnBrk="1" latinLnBrk="0" hangingPunct="1">
              <a:buNone/>
              <a:defRPr lang="en-US" sz="2400" b="1" i="1" kern="1200" dirty="0" smtClean="0">
                <a:solidFill>
                  <a:schemeClr val="bg1"/>
                </a:solidFill>
                <a:latin typeface="+mn-lt"/>
                <a:ea typeface="+mn-ea"/>
                <a:cs typeface="+mn-cs"/>
              </a:defRPr>
            </a:lvl2pPr>
            <a:lvl3pPr marL="0" indent="0" algn="l" defTabSz="914400" rtl="0" eaLnBrk="1" latinLnBrk="0" hangingPunct="1">
              <a:buNone/>
              <a:defRPr lang="en-US" sz="2400" b="1" i="1" kern="1200" dirty="0" smtClean="0">
                <a:solidFill>
                  <a:schemeClr val="bg1"/>
                </a:solidFill>
                <a:latin typeface="+mn-lt"/>
                <a:ea typeface="+mn-ea"/>
                <a:cs typeface="+mn-cs"/>
              </a:defRPr>
            </a:lvl3pPr>
            <a:lvl4pPr marL="0" indent="0" algn="l" defTabSz="914400" rtl="0" eaLnBrk="1" latinLnBrk="0" hangingPunct="1">
              <a:buNone/>
              <a:defRPr lang="en-US" sz="2400" b="1" i="1" kern="1200" dirty="0" smtClean="0">
                <a:solidFill>
                  <a:schemeClr val="bg1"/>
                </a:solidFill>
                <a:latin typeface="+mn-lt"/>
                <a:ea typeface="+mn-ea"/>
                <a:cs typeface="+mn-cs"/>
              </a:defRPr>
            </a:lvl4pPr>
            <a:lvl5pPr marL="0" indent="0" algn="l" defTabSz="914400" rtl="0" eaLnBrk="1" latinLnBrk="0" hangingPunct="1">
              <a:buNone/>
              <a:defRPr lang="en-US" sz="2400" b="1" i="1"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295457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9F0BDD-2526-4146-9E2F-6BCBD5E5BFAB}"/>
              </a:ext>
            </a:extLst>
          </p:cNvPr>
          <p:cNvSpPr/>
          <p:nvPr userDrawn="1"/>
        </p:nvSpPr>
        <p:spPr>
          <a:xfrm>
            <a:off x="0" y="601980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AF0203-EC29-4513-B984-C7622A4BEBF7}"/>
              </a:ext>
            </a:extLst>
          </p:cNvPr>
          <p:cNvSpPr>
            <a:spLocks noGrp="1"/>
          </p:cNvSpPr>
          <p:nvPr>
            <p:ph type="title"/>
          </p:nvPr>
        </p:nvSpPr>
        <p:spPr/>
        <p:txBody>
          <a:bodyPr>
            <a:noAutofit/>
          </a:bodyPr>
          <a:lstStyle/>
          <a:p>
            <a:r>
              <a:rPr lang="en-US" dirty="0"/>
              <a:t>Click to edit Master title style</a:t>
            </a:r>
          </a:p>
        </p:txBody>
      </p:sp>
      <p:sp>
        <p:nvSpPr>
          <p:cNvPr id="3" name="Footer Placeholder 2">
            <a:extLst>
              <a:ext uri="{FF2B5EF4-FFF2-40B4-BE49-F238E27FC236}">
                <a16:creationId xmlns:a16="http://schemas.microsoft.com/office/drawing/2014/main" id="{C4921A4C-77EF-4923-805E-17F4DC4D0485}"/>
              </a:ext>
            </a:extLst>
          </p:cNvPr>
          <p:cNvSpPr>
            <a:spLocks noGrp="1"/>
          </p:cNvSpPr>
          <p:nvPr>
            <p:ph type="ftr" sz="quarter" idx="10"/>
          </p:nvPr>
        </p:nvSpPr>
        <p:spPr/>
        <p:txBody>
          <a:bodyPr/>
          <a:lstStyle/>
          <a:p>
            <a:r>
              <a:rPr lang="en-US"/>
              <a:t>explorer.bio-rad.com</a:t>
            </a:r>
            <a:endParaRPr lang="en-US" dirty="0"/>
          </a:p>
        </p:txBody>
      </p:sp>
      <p:sp>
        <p:nvSpPr>
          <p:cNvPr id="6" name="Text Placeholder 2">
            <a:extLst>
              <a:ext uri="{FF2B5EF4-FFF2-40B4-BE49-F238E27FC236}">
                <a16:creationId xmlns:a16="http://schemas.microsoft.com/office/drawing/2014/main" id="{322F498E-A1C3-4C9A-9E66-1D9AB2E18091}"/>
              </a:ext>
            </a:extLst>
          </p:cNvPr>
          <p:cNvSpPr>
            <a:spLocks noGrp="1"/>
          </p:cNvSpPr>
          <p:nvPr>
            <p:ph idx="1"/>
          </p:nvPr>
        </p:nvSpPr>
        <p:spPr>
          <a:xfrm>
            <a:off x="465438" y="1952368"/>
            <a:ext cx="8221362" cy="4067432"/>
          </a:xfrm>
          <a:prstGeom prst="rect">
            <a:avLst/>
          </a:prstGeom>
        </p:spPr>
        <p:txBody>
          <a:bodyPr vert="horz" lIns="91440" tIns="45720" rIns="91440" bIns="45720" rtlCol="0">
            <a:noAutofit/>
          </a:bodyPr>
          <a:lstStyle>
            <a:lvl1pPr>
              <a:lnSpc>
                <a:spcPct val="110000"/>
              </a:lnSpc>
              <a:defRPr sz="2400" b="0"/>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4440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9F0BDD-2526-4146-9E2F-6BCBD5E5BFAB}"/>
              </a:ext>
            </a:extLst>
          </p:cNvPr>
          <p:cNvSpPr/>
          <p:nvPr userDrawn="1"/>
        </p:nvSpPr>
        <p:spPr>
          <a:xfrm>
            <a:off x="0" y="601980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AF0203-EC29-4513-B984-C7622A4BEBF7}"/>
              </a:ext>
            </a:extLst>
          </p:cNvPr>
          <p:cNvSpPr>
            <a:spLocks noGrp="1"/>
          </p:cNvSpPr>
          <p:nvPr>
            <p:ph type="title"/>
          </p:nvPr>
        </p:nvSpPr>
        <p:spPr/>
        <p:txBody>
          <a:bodyPr>
            <a:noAutofit/>
          </a:bodyPr>
          <a:lstStyle/>
          <a:p>
            <a:r>
              <a:rPr lang="en-US"/>
              <a:t>Click to edit Master title style</a:t>
            </a:r>
          </a:p>
        </p:txBody>
      </p:sp>
      <p:sp>
        <p:nvSpPr>
          <p:cNvPr id="3" name="Footer Placeholder 2">
            <a:extLst>
              <a:ext uri="{FF2B5EF4-FFF2-40B4-BE49-F238E27FC236}">
                <a16:creationId xmlns:a16="http://schemas.microsoft.com/office/drawing/2014/main" id="{C4921A4C-77EF-4923-805E-17F4DC4D0485}"/>
              </a:ext>
            </a:extLst>
          </p:cNvPr>
          <p:cNvSpPr>
            <a:spLocks noGrp="1"/>
          </p:cNvSpPr>
          <p:nvPr>
            <p:ph type="ftr" sz="quarter" idx="10"/>
          </p:nvPr>
        </p:nvSpPr>
        <p:spPr/>
        <p:txBody>
          <a:bodyPr/>
          <a:lstStyle/>
          <a:p>
            <a:r>
              <a:rPr lang="en-US"/>
              <a:t>explorer.bio-rad.com</a:t>
            </a:r>
          </a:p>
        </p:txBody>
      </p:sp>
      <p:sp>
        <p:nvSpPr>
          <p:cNvPr id="6" name="Text Placeholder 2">
            <a:extLst>
              <a:ext uri="{FF2B5EF4-FFF2-40B4-BE49-F238E27FC236}">
                <a16:creationId xmlns:a16="http://schemas.microsoft.com/office/drawing/2014/main" id="{322F498E-A1C3-4C9A-9E66-1D9AB2E18091}"/>
              </a:ext>
            </a:extLst>
          </p:cNvPr>
          <p:cNvSpPr>
            <a:spLocks noGrp="1"/>
          </p:cNvSpPr>
          <p:nvPr>
            <p:ph idx="1"/>
          </p:nvPr>
        </p:nvSpPr>
        <p:spPr>
          <a:xfrm>
            <a:off x="465438" y="1952368"/>
            <a:ext cx="8221362" cy="4067432"/>
          </a:xfrm>
          <a:prstGeom prst="rect">
            <a:avLst/>
          </a:prstGeom>
        </p:spPr>
        <p:txBody>
          <a:bodyPr vert="horz" lIns="91440" tIns="45720" rIns="91440" bIns="45720" rtlCol="0">
            <a:noAutofit/>
          </a:bodyPr>
          <a:lstStyle>
            <a:lvl1pPr>
              <a:lnSpc>
                <a:spcPct val="110000"/>
              </a:lnSpc>
              <a:defRPr sz="2400" b="0"/>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4440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3BA3F19-5724-4C7B-AD83-8B56EA9F03F3}"/>
              </a:ext>
            </a:extLst>
          </p:cNvPr>
          <p:cNvSpPr/>
          <p:nvPr userDrawn="1"/>
        </p:nvSpPr>
        <p:spPr>
          <a:xfrm>
            <a:off x="0" y="601980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450BEF1-0979-478F-8F0F-E2F11B372B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831273"/>
          </a:xfrm>
          <a:prstGeom prst="rect">
            <a:avLst/>
          </a:prstGeom>
        </p:spPr>
      </p:pic>
      <p:sp>
        <p:nvSpPr>
          <p:cNvPr id="2" name="Title 1">
            <a:extLst>
              <a:ext uri="{FF2B5EF4-FFF2-40B4-BE49-F238E27FC236}">
                <a16:creationId xmlns:a16="http://schemas.microsoft.com/office/drawing/2014/main" id="{5DAF0203-EC29-4513-B984-C7622A4BEBF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C4921A4C-77EF-4923-805E-17F4DC4D0485}"/>
              </a:ext>
            </a:extLst>
          </p:cNvPr>
          <p:cNvSpPr>
            <a:spLocks noGrp="1"/>
          </p:cNvSpPr>
          <p:nvPr>
            <p:ph type="ftr" sz="quarter" idx="10"/>
          </p:nvPr>
        </p:nvSpPr>
        <p:spPr/>
        <p:txBody>
          <a:bodyPr/>
          <a:lstStyle/>
          <a:p>
            <a:r>
              <a:rPr lang="en-US"/>
              <a:t>explorer.bio-rad.com</a:t>
            </a:r>
            <a:endParaRPr lang="en-US" dirty="0"/>
          </a:p>
        </p:txBody>
      </p:sp>
      <p:sp>
        <p:nvSpPr>
          <p:cNvPr id="9" name="Text Placeholder 2">
            <a:extLst>
              <a:ext uri="{FF2B5EF4-FFF2-40B4-BE49-F238E27FC236}">
                <a16:creationId xmlns:a16="http://schemas.microsoft.com/office/drawing/2014/main" id="{5E4B4F97-0AFA-4794-9324-CFCCE39FA93A}"/>
              </a:ext>
            </a:extLst>
          </p:cNvPr>
          <p:cNvSpPr>
            <a:spLocks noGrp="1"/>
          </p:cNvSpPr>
          <p:nvPr>
            <p:ph idx="1"/>
          </p:nvPr>
        </p:nvSpPr>
        <p:spPr>
          <a:xfrm>
            <a:off x="465438" y="1952368"/>
            <a:ext cx="8221362" cy="40674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88666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3BA3F19-5724-4C7B-AD83-8B56EA9F03F3}"/>
              </a:ext>
            </a:extLst>
          </p:cNvPr>
          <p:cNvSpPr/>
          <p:nvPr userDrawn="1"/>
        </p:nvSpPr>
        <p:spPr>
          <a:xfrm>
            <a:off x="0" y="601980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450BEF1-0979-478F-8F0F-E2F11B372B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831273"/>
          </a:xfrm>
          <a:prstGeom prst="rect">
            <a:avLst/>
          </a:prstGeom>
        </p:spPr>
      </p:pic>
      <p:sp>
        <p:nvSpPr>
          <p:cNvPr id="2" name="Title 1">
            <a:extLst>
              <a:ext uri="{FF2B5EF4-FFF2-40B4-BE49-F238E27FC236}">
                <a16:creationId xmlns:a16="http://schemas.microsoft.com/office/drawing/2014/main" id="{5DAF0203-EC29-4513-B984-C7622A4BEBF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C4921A4C-77EF-4923-805E-17F4DC4D0485}"/>
              </a:ext>
            </a:extLst>
          </p:cNvPr>
          <p:cNvSpPr>
            <a:spLocks noGrp="1"/>
          </p:cNvSpPr>
          <p:nvPr>
            <p:ph type="ftr" sz="quarter" idx="10"/>
          </p:nvPr>
        </p:nvSpPr>
        <p:spPr/>
        <p:txBody>
          <a:bodyPr/>
          <a:lstStyle/>
          <a:p>
            <a:r>
              <a:rPr lang="en-US"/>
              <a:t>explorer.bio-rad.com</a:t>
            </a:r>
          </a:p>
        </p:txBody>
      </p:sp>
      <p:sp>
        <p:nvSpPr>
          <p:cNvPr id="9" name="Text Placeholder 2">
            <a:extLst>
              <a:ext uri="{FF2B5EF4-FFF2-40B4-BE49-F238E27FC236}">
                <a16:creationId xmlns:a16="http://schemas.microsoft.com/office/drawing/2014/main" id="{5E4B4F97-0AFA-4794-9324-CFCCE39FA93A}"/>
              </a:ext>
            </a:extLst>
          </p:cNvPr>
          <p:cNvSpPr>
            <a:spLocks noGrp="1"/>
          </p:cNvSpPr>
          <p:nvPr>
            <p:ph idx="1"/>
          </p:nvPr>
        </p:nvSpPr>
        <p:spPr>
          <a:xfrm>
            <a:off x="465438" y="1952368"/>
            <a:ext cx="8221362" cy="40674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8866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F3E7A2-A782-437C-BD37-9C5D3795BC16}"/>
              </a:ext>
            </a:extLst>
          </p:cNvPr>
          <p:cNvSpPr/>
          <p:nvPr userDrawn="1"/>
        </p:nvSpPr>
        <p:spPr>
          <a:xfrm>
            <a:off x="0" y="601980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AF0203-EC29-4513-B984-C7622A4BEBF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C4921A4C-77EF-4923-805E-17F4DC4D0485}"/>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40916761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F3E7A2-A782-437C-BD37-9C5D3795BC16}"/>
              </a:ext>
            </a:extLst>
          </p:cNvPr>
          <p:cNvSpPr/>
          <p:nvPr userDrawn="1"/>
        </p:nvSpPr>
        <p:spPr>
          <a:xfrm>
            <a:off x="0" y="601980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AF0203-EC29-4513-B984-C7622A4BEBF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C4921A4C-77EF-4923-805E-17F4DC4D0485}"/>
              </a:ext>
            </a:extLst>
          </p:cNvPr>
          <p:cNvSpPr>
            <a:spLocks noGrp="1"/>
          </p:cNvSpPr>
          <p:nvPr>
            <p:ph type="ftr" sz="quarter" idx="10"/>
          </p:nvPr>
        </p:nvSpPr>
        <p:spPr/>
        <p:txBody>
          <a:bodyPr/>
          <a:lstStyle/>
          <a:p>
            <a:r>
              <a:rPr lang="en-US"/>
              <a:t>explorer.bio-rad.com</a:t>
            </a:r>
          </a:p>
        </p:txBody>
      </p:sp>
    </p:spTree>
    <p:extLst>
      <p:ext uri="{BB962C8B-B14F-4D97-AF65-F5344CB8AC3E}">
        <p14:creationId xmlns:p14="http://schemas.microsoft.com/office/powerpoint/2010/main" val="4091676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DD2F9B-9447-4349-9953-B3372FCF5808}"/>
              </a:ext>
            </a:extLst>
          </p:cNvPr>
          <p:cNvSpPr/>
          <p:nvPr userDrawn="1"/>
        </p:nvSpPr>
        <p:spPr>
          <a:xfrm>
            <a:off x="0" y="601980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BC2B33B-858F-412C-8EB8-90E624CAD3CB}"/>
              </a:ext>
            </a:extLst>
          </p:cNvPr>
          <p:cNvSpPr/>
          <p:nvPr userDrawn="1"/>
        </p:nvSpPr>
        <p:spPr>
          <a:xfrm>
            <a:off x="0" y="601980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AF0203-EC29-4513-B984-C7622A4BEBF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C4921A4C-77EF-4923-805E-17F4DC4D0485}"/>
              </a:ext>
            </a:extLst>
          </p:cNvPr>
          <p:cNvSpPr>
            <a:spLocks noGrp="1"/>
          </p:cNvSpPr>
          <p:nvPr>
            <p:ph type="ftr" sz="quarter" idx="10"/>
          </p:nvPr>
        </p:nvSpPr>
        <p:spPr/>
        <p:txBody>
          <a:bodyPr/>
          <a:lstStyle/>
          <a:p>
            <a:r>
              <a:rPr lang="en-US"/>
              <a:t>explorer.bio-rad.com</a:t>
            </a:r>
            <a:endParaRPr lang="en-US" dirty="0"/>
          </a:p>
        </p:txBody>
      </p:sp>
      <p:sp>
        <p:nvSpPr>
          <p:cNvPr id="6" name="Text Placeholder 2">
            <a:extLst>
              <a:ext uri="{FF2B5EF4-FFF2-40B4-BE49-F238E27FC236}">
                <a16:creationId xmlns:a16="http://schemas.microsoft.com/office/drawing/2014/main" id="{322F498E-A1C3-4C9A-9E66-1D9AB2E18091}"/>
              </a:ext>
            </a:extLst>
          </p:cNvPr>
          <p:cNvSpPr>
            <a:spLocks noGrp="1"/>
          </p:cNvSpPr>
          <p:nvPr>
            <p:ph idx="1"/>
          </p:nvPr>
        </p:nvSpPr>
        <p:spPr>
          <a:xfrm>
            <a:off x="465438" y="1952368"/>
            <a:ext cx="8221362" cy="406743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picture containing drawing&#10;&#10;Description automatically generated">
            <a:extLst>
              <a:ext uri="{FF2B5EF4-FFF2-40B4-BE49-F238E27FC236}">
                <a16:creationId xmlns:a16="http://schemas.microsoft.com/office/drawing/2014/main" id="{D286C851-4B03-4D14-AC73-DA616CCFBA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6113" y="6105739"/>
            <a:ext cx="1600200" cy="691896"/>
          </a:xfrm>
          <a:prstGeom prst="rect">
            <a:avLst/>
          </a:prstGeom>
        </p:spPr>
      </p:pic>
    </p:spTree>
    <p:extLst>
      <p:ext uri="{BB962C8B-B14F-4D97-AF65-F5344CB8AC3E}">
        <p14:creationId xmlns:p14="http://schemas.microsoft.com/office/powerpoint/2010/main" val="6144167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DD2F9B-9447-4349-9953-B3372FCF5808}"/>
              </a:ext>
            </a:extLst>
          </p:cNvPr>
          <p:cNvSpPr/>
          <p:nvPr userDrawn="1"/>
        </p:nvSpPr>
        <p:spPr>
          <a:xfrm>
            <a:off x="0" y="601980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BC2B33B-858F-412C-8EB8-90E624CAD3CB}"/>
              </a:ext>
            </a:extLst>
          </p:cNvPr>
          <p:cNvSpPr/>
          <p:nvPr userDrawn="1"/>
        </p:nvSpPr>
        <p:spPr>
          <a:xfrm>
            <a:off x="0" y="601980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AF0203-EC29-4513-B984-C7622A4BEBF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C4921A4C-77EF-4923-805E-17F4DC4D0485}"/>
              </a:ext>
            </a:extLst>
          </p:cNvPr>
          <p:cNvSpPr>
            <a:spLocks noGrp="1"/>
          </p:cNvSpPr>
          <p:nvPr>
            <p:ph type="ftr" sz="quarter" idx="10"/>
          </p:nvPr>
        </p:nvSpPr>
        <p:spPr/>
        <p:txBody>
          <a:bodyPr/>
          <a:lstStyle/>
          <a:p>
            <a:r>
              <a:rPr lang="en-US"/>
              <a:t>explorer.bio-rad.com</a:t>
            </a:r>
          </a:p>
        </p:txBody>
      </p:sp>
      <p:sp>
        <p:nvSpPr>
          <p:cNvPr id="6" name="Text Placeholder 2">
            <a:extLst>
              <a:ext uri="{FF2B5EF4-FFF2-40B4-BE49-F238E27FC236}">
                <a16:creationId xmlns:a16="http://schemas.microsoft.com/office/drawing/2014/main" id="{322F498E-A1C3-4C9A-9E66-1D9AB2E18091}"/>
              </a:ext>
            </a:extLst>
          </p:cNvPr>
          <p:cNvSpPr>
            <a:spLocks noGrp="1"/>
          </p:cNvSpPr>
          <p:nvPr>
            <p:ph idx="1"/>
          </p:nvPr>
        </p:nvSpPr>
        <p:spPr>
          <a:xfrm>
            <a:off x="465438" y="1952368"/>
            <a:ext cx="8221362" cy="406743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drawing&#10;&#10;Description automatically generated">
            <a:extLst>
              <a:ext uri="{FF2B5EF4-FFF2-40B4-BE49-F238E27FC236}">
                <a16:creationId xmlns:a16="http://schemas.microsoft.com/office/drawing/2014/main" id="{D286C851-4B03-4D14-AC73-DA616CCFBA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6113" y="6105739"/>
            <a:ext cx="1600200" cy="691896"/>
          </a:xfrm>
          <a:prstGeom prst="rect">
            <a:avLst/>
          </a:prstGeom>
        </p:spPr>
      </p:pic>
    </p:spTree>
    <p:extLst>
      <p:ext uri="{BB962C8B-B14F-4D97-AF65-F5344CB8AC3E}">
        <p14:creationId xmlns:p14="http://schemas.microsoft.com/office/powerpoint/2010/main" val="614416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E267B2-9447-4CFF-BF22-82489A6F6E48}"/>
              </a:ext>
            </a:extLst>
          </p:cNvPr>
          <p:cNvSpPr/>
          <p:nvPr userDrawn="1"/>
        </p:nvSpPr>
        <p:spPr>
          <a:xfrm>
            <a:off x="0" y="601980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450BEF1-0979-478F-8F0F-E2F11B372B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831273"/>
          </a:xfrm>
          <a:prstGeom prst="rect">
            <a:avLst/>
          </a:prstGeom>
        </p:spPr>
      </p:pic>
      <p:sp>
        <p:nvSpPr>
          <p:cNvPr id="2" name="Title 1">
            <a:extLst>
              <a:ext uri="{FF2B5EF4-FFF2-40B4-BE49-F238E27FC236}">
                <a16:creationId xmlns:a16="http://schemas.microsoft.com/office/drawing/2014/main" id="{5DAF0203-EC29-4513-B984-C7622A4BEBF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C4921A4C-77EF-4923-805E-17F4DC4D0485}"/>
              </a:ext>
            </a:extLst>
          </p:cNvPr>
          <p:cNvSpPr>
            <a:spLocks noGrp="1"/>
          </p:cNvSpPr>
          <p:nvPr>
            <p:ph type="ftr" sz="quarter" idx="10"/>
          </p:nvPr>
        </p:nvSpPr>
        <p:spPr/>
        <p:txBody>
          <a:bodyPr/>
          <a:lstStyle/>
          <a:p>
            <a:r>
              <a:rPr lang="en-US"/>
              <a:t>explorer.bio-rad.com</a:t>
            </a:r>
            <a:endParaRPr lang="en-US" dirty="0"/>
          </a:p>
        </p:txBody>
      </p:sp>
      <p:sp>
        <p:nvSpPr>
          <p:cNvPr id="9" name="Text Placeholder 2">
            <a:extLst>
              <a:ext uri="{FF2B5EF4-FFF2-40B4-BE49-F238E27FC236}">
                <a16:creationId xmlns:a16="http://schemas.microsoft.com/office/drawing/2014/main" id="{5E4B4F97-0AFA-4794-9324-CFCCE39FA93A}"/>
              </a:ext>
            </a:extLst>
          </p:cNvPr>
          <p:cNvSpPr>
            <a:spLocks noGrp="1"/>
          </p:cNvSpPr>
          <p:nvPr>
            <p:ph idx="1"/>
          </p:nvPr>
        </p:nvSpPr>
        <p:spPr>
          <a:xfrm>
            <a:off x="465438" y="1952368"/>
            <a:ext cx="8221362" cy="406743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20817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E267B2-9447-4CFF-BF22-82489A6F6E48}"/>
              </a:ext>
            </a:extLst>
          </p:cNvPr>
          <p:cNvSpPr/>
          <p:nvPr userDrawn="1"/>
        </p:nvSpPr>
        <p:spPr>
          <a:xfrm>
            <a:off x="0" y="601980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450BEF1-0979-478F-8F0F-E2F11B372B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831273"/>
          </a:xfrm>
          <a:prstGeom prst="rect">
            <a:avLst/>
          </a:prstGeom>
        </p:spPr>
      </p:pic>
      <p:sp>
        <p:nvSpPr>
          <p:cNvPr id="2" name="Title 1">
            <a:extLst>
              <a:ext uri="{FF2B5EF4-FFF2-40B4-BE49-F238E27FC236}">
                <a16:creationId xmlns:a16="http://schemas.microsoft.com/office/drawing/2014/main" id="{5DAF0203-EC29-4513-B984-C7622A4BEBF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C4921A4C-77EF-4923-805E-17F4DC4D0485}"/>
              </a:ext>
            </a:extLst>
          </p:cNvPr>
          <p:cNvSpPr>
            <a:spLocks noGrp="1"/>
          </p:cNvSpPr>
          <p:nvPr>
            <p:ph type="ftr" sz="quarter" idx="10"/>
          </p:nvPr>
        </p:nvSpPr>
        <p:spPr/>
        <p:txBody>
          <a:bodyPr/>
          <a:lstStyle/>
          <a:p>
            <a:r>
              <a:rPr lang="en-US"/>
              <a:t>explorer.bio-rad.com</a:t>
            </a:r>
          </a:p>
        </p:txBody>
      </p:sp>
      <p:sp>
        <p:nvSpPr>
          <p:cNvPr id="9" name="Text Placeholder 2">
            <a:extLst>
              <a:ext uri="{FF2B5EF4-FFF2-40B4-BE49-F238E27FC236}">
                <a16:creationId xmlns:a16="http://schemas.microsoft.com/office/drawing/2014/main" id="{5E4B4F97-0AFA-4794-9324-CFCCE39FA93A}"/>
              </a:ext>
            </a:extLst>
          </p:cNvPr>
          <p:cNvSpPr>
            <a:spLocks noGrp="1"/>
          </p:cNvSpPr>
          <p:nvPr>
            <p:ph idx="1"/>
          </p:nvPr>
        </p:nvSpPr>
        <p:spPr>
          <a:xfrm>
            <a:off x="465438" y="1952368"/>
            <a:ext cx="8221362" cy="406743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2081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E6E46D-C2E6-4B9D-BE3A-7E7B5F9145A7}"/>
              </a:ext>
            </a:extLst>
          </p:cNvPr>
          <p:cNvSpPr/>
          <p:nvPr userDrawn="1"/>
        </p:nvSpPr>
        <p:spPr>
          <a:xfrm>
            <a:off x="0" y="601980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AF0203-EC29-4513-B984-C7622A4BEBF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C4921A4C-77EF-4923-805E-17F4DC4D0485}"/>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12292068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E6E46D-C2E6-4B9D-BE3A-7E7B5F9145A7}"/>
              </a:ext>
            </a:extLst>
          </p:cNvPr>
          <p:cNvSpPr/>
          <p:nvPr userDrawn="1"/>
        </p:nvSpPr>
        <p:spPr>
          <a:xfrm>
            <a:off x="0" y="601980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AF0203-EC29-4513-B984-C7622A4BEBF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C4921A4C-77EF-4923-805E-17F4DC4D0485}"/>
              </a:ext>
            </a:extLst>
          </p:cNvPr>
          <p:cNvSpPr>
            <a:spLocks noGrp="1"/>
          </p:cNvSpPr>
          <p:nvPr>
            <p:ph type="ftr" sz="quarter" idx="10"/>
          </p:nvPr>
        </p:nvSpPr>
        <p:spPr/>
        <p:txBody>
          <a:bodyPr/>
          <a:lstStyle/>
          <a:p>
            <a:r>
              <a:rPr lang="en-US"/>
              <a:t>explorer.bio-rad.com</a:t>
            </a:r>
          </a:p>
        </p:txBody>
      </p:sp>
    </p:spTree>
    <p:extLst>
      <p:ext uri="{BB962C8B-B14F-4D97-AF65-F5344CB8AC3E}">
        <p14:creationId xmlns:p14="http://schemas.microsoft.com/office/powerpoint/2010/main" val="1229206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38683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0.xml"/><Relationship Id="rId6" Type="http://schemas.openxmlformats.org/officeDocument/2006/relationships/image" Target="../media/image1.jpg"/><Relationship Id="rId5" Type="http://schemas.openxmlformats.org/officeDocument/2006/relationships/theme" Target="../theme/theme10.xml"/><Relationship Id="rId4" Type="http://schemas.openxmlformats.org/officeDocument/2006/relationships/slideLayout" Target="../slideLayouts/slideLayout4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0.xml"/><Relationship Id="rId5" Type="http://schemas.openxmlformats.org/officeDocument/2006/relationships/image" Target="../media/image1.jpg"/><Relationship Id="rId4" Type="http://schemas.openxmlformats.org/officeDocument/2006/relationships/theme" Target="../theme/theme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CB02EB-9364-46BD-824D-553426437F76}"/>
              </a:ext>
            </a:extLst>
          </p:cNvPr>
          <p:cNvSpPr/>
          <p:nvPr userDrawn="1"/>
        </p:nvSpPr>
        <p:spPr>
          <a:xfrm>
            <a:off x="0" y="601980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C6672977-AFAD-463B-8EFC-B7C53CA4392B}"/>
              </a:ext>
            </a:extLst>
          </p:cNvPr>
          <p:cNvSpPr>
            <a:spLocks noGrp="1"/>
          </p:cNvSpPr>
          <p:nvPr>
            <p:ph type="title"/>
          </p:nvPr>
        </p:nvSpPr>
        <p:spPr>
          <a:xfrm>
            <a:off x="457200" y="457200"/>
            <a:ext cx="8229600" cy="128248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F514BF69-523A-44A0-BE30-C5D842EBCE51}"/>
              </a:ext>
            </a:extLst>
          </p:cNvPr>
          <p:cNvSpPr>
            <a:spLocks noGrp="1"/>
          </p:cNvSpPr>
          <p:nvPr>
            <p:ph type="body" idx="1"/>
          </p:nvPr>
        </p:nvSpPr>
        <p:spPr>
          <a:xfrm>
            <a:off x="465438" y="1952368"/>
            <a:ext cx="8221362" cy="40674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9F874643-CE09-4580-82B2-22891E9695CC}"/>
              </a:ext>
            </a:extLst>
          </p:cNvPr>
          <p:cNvSpPr>
            <a:spLocks noGrp="1"/>
          </p:cNvSpPr>
          <p:nvPr>
            <p:ph type="ftr" sz="quarter" idx="3"/>
          </p:nvPr>
        </p:nvSpPr>
        <p:spPr>
          <a:xfrm>
            <a:off x="465438" y="6287185"/>
            <a:ext cx="3086100" cy="365125"/>
          </a:xfrm>
          <a:prstGeom prst="rect">
            <a:avLst/>
          </a:prstGeom>
        </p:spPr>
        <p:txBody>
          <a:bodyPr vert="horz" lIns="0" tIns="0" rIns="0" bIns="0" rtlCol="0" anchor="ctr"/>
          <a:lstStyle>
            <a:lvl1pPr algn="l">
              <a:defRPr sz="1100" b="1">
                <a:solidFill>
                  <a:schemeClr val="tx1"/>
                </a:solidFill>
              </a:defRPr>
            </a:lvl1pPr>
          </a:lstStyle>
          <a:p>
            <a:r>
              <a:rPr lang="en-US" dirty="0"/>
              <a:t>explorer.bio-rad.com</a:t>
            </a:r>
          </a:p>
        </p:txBody>
      </p:sp>
      <p:pic>
        <p:nvPicPr>
          <p:cNvPr id="8" name="Picture 7" descr="A picture containing drawing&#10;&#10;Description automatically generated">
            <a:extLst>
              <a:ext uri="{FF2B5EF4-FFF2-40B4-BE49-F238E27FC236}">
                <a16:creationId xmlns:a16="http://schemas.microsoft.com/office/drawing/2014/main" id="{3F0F3081-A4EA-4F05-AD13-CE064BED589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416113" y="6105739"/>
            <a:ext cx="1600200" cy="691896"/>
          </a:xfrm>
          <a:prstGeom prst="rect">
            <a:avLst/>
          </a:prstGeom>
        </p:spPr>
      </p:pic>
    </p:spTree>
    <p:extLst>
      <p:ext uri="{BB962C8B-B14F-4D97-AF65-F5344CB8AC3E}">
        <p14:creationId xmlns:p14="http://schemas.microsoft.com/office/powerpoint/2010/main" val="141732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dt="0"/>
  <p:txStyles>
    <p:titleStyle>
      <a:lvl1pPr algn="l" defTabSz="914400" rtl="0" eaLnBrk="1" latinLnBrk="0" hangingPunct="1">
        <a:lnSpc>
          <a:spcPct val="110000"/>
        </a:lnSpc>
        <a:spcBef>
          <a:spcPct val="0"/>
        </a:spcBef>
        <a:buNone/>
        <a:defRPr sz="3600"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SzPct val="75000"/>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SzPct val="75000"/>
        <a:buFont typeface="Wingdings" panose="05000000000000000000" pitchFamily="2" charset="2"/>
        <a:buChar char="è"/>
        <a:defRPr sz="1800" b="1" i="1"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userDrawn="1">
          <p15:clr>
            <a:srgbClr val="F26B43"/>
          </p15:clr>
        </p15:guide>
        <p15:guide id="2" pos="2880" userDrawn="1">
          <p15:clr>
            <a:srgbClr val="F26B43"/>
          </p15:clr>
        </p15:guide>
        <p15:guide id="3" pos="5472" userDrawn="1">
          <p15:clr>
            <a:srgbClr val="F26B43"/>
          </p15:clr>
        </p15:guide>
        <p15:guide id="5" orient="horz" pos="288" userDrawn="1">
          <p15:clr>
            <a:srgbClr val="F26B43"/>
          </p15:clr>
        </p15:guide>
        <p15:guide id="6" orient="horz" pos="3792"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CB02EB-9364-46BD-824D-553426437F76}"/>
              </a:ext>
            </a:extLst>
          </p:cNvPr>
          <p:cNvSpPr/>
          <p:nvPr userDrawn="1"/>
        </p:nvSpPr>
        <p:spPr>
          <a:xfrm>
            <a:off x="0" y="601980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C6672977-AFAD-463B-8EFC-B7C53CA4392B}"/>
              </a:ext>
            </a:extLst>
          </p:cNvPr>
          <p:cNvSpPr>
            <a:spLocks noGrp="1"/>
          </p:cNvSpPr>
          <p:nvPr>
            <p:ph type="title"/>
          </p:nvPr>
        </p:nvSpPr>
        <p:spPr>
          <a:xfrm>
            <a:off x="457200" y="457200"/>
            <a:ext cx="8229600" cy="1282486"/>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F514BF69-523A-44A0-BE30-C5D842EBCE51}"/>
              </a:ext>
            </a:extLst>
          </p:cNvPr>
          <p:cNvSpPr>
            <a:spLocks noGrp="1"/>
          </p:cNvSpPr>
          <p:nvPr>
            <p:ph type="body" idx="1"/>
          </p:nvPr>
        </p:nvSpPr>
        <p:spPr>
          <a:xfrm>
            <a:off x="465438" y="1952368"/>
            <a:ext cx="8221362" cy="40674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F874643-CE09-4580-82B2-22891E9695CC}"/>
              </a:ext>
            </a:extLst>
          </p:cNvPr>
          <p:cNvSpPr>
            <a:spLocks noGrp="1"/>
          </p:cNvSpPr>
          <p:nvPr>
            <p:ph type="ftr" sz="quarter" idx="3"/>
          </p:nvPr>
        </p:nvSpPr>
        <p:spPr>
          <a:xfrm>
            <a:off x="465438" y="6287185"/>
            <a:ext cx="3086100" cy="365125"/>
          </a:xfrm>
          <a:prstGeom prst="rect">
            <a:avLst/>
          </a:prstGeom>
        </p:spPr>
        <p:txBody>
          <a:bodyPr vert="horz" lIns="0" tIns="0" rIns="0" bIns="0" rtlCol="0" anchor="ctr"/>
          <a:lstStyle>
            <a:lvl1pPr algn="l">
              <a:defRPr sz="1100" b="1">
                <a:solidFill>
                  <a:schemeClr val="tx1"/>
                </a:solidFill>
              </a:defRPr>
            </a:lvl1pPr>
          </a:lstStyle>
          <a:p>
            <a:r>
              <a:rPr lang="en-US"/>
              <a:t>explorer.bio-rad.com</a:t>
            </a:r>
          </a:p>
        </p:txBody>
      </p:sp>
      <p:pic>
        <p:nvPicPr>
          <p:cNvPr id="8" name="Picture 7" descr="A picture containing drawing&#10;&#10;Description automatically generated">
            <a:extLst>
              <a:ext uri="{FF2B5EF4-FFF2-40B4-BE49-F238E27FC236}">
                <a16:creationId xmlns:a16="http://schemas.microsoft.com/office/drawing/2014/main" id="{3F0F3081-A4EA-4F05-AD13-CE064BED589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416113" y="6105739"/>
            <a:ext cx="1600200" cy="691896"/>
          </a:xfrm>
          <a:prstGeom prst="rect">
            <a:avLst/>
          </a:prstGeom>
        </p:spPr>
      </p:pic>
    </p:spTree>
    <p:extLst>
      <p:ext uri="{BB962C8B-B14F-4D97-AF65-F5344CB8AC3E}">
        <p14:creationId xmlns:p14="http://schemas.microsoft.com/office/powerpoint/2010/main" val="141732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dt="0"/>
  <p:txStyles>
    <p:titleStyle>
      <a:lvl1pPr algn="l" defTabSz="914400" rtl="0" eaLnBrk="1" latinLnBrk="0" hangingPunct="1">
        <a:lnSpc>
          <a:spcPct val="110000"/>
        </a:lnSpc>
        <a:spcBef>
          <a:spcPct val="0"/>
        </a:spcBef>
        <a:buNone/>
        <a:defRPr sz="3600"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SzPct val="75000"/>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SzPct val="75000"/>
        <a:buFont typeface="Wingdings" panose="05000000000000000000" pitchFamily="2" charset="2"/>
        <a:buChar char="è"/>
        <a:defRPr sz="1800" b="1" i="1"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userDrawn="1">
          <p15:clr>
            <a:srgbClr val="F26B43"/>
          </p15:clr>
        </p15:guide>
        <p15:guide id="2" pos="2880" userDrawn="1">
          <p15:clr>
            <a:srgbClr val="F26B43"/>
          </p15:clr>
        </p15:guide>
        <p15:guide id="3" pos="5472" userDrawn="1">
          <p15:clr>
            <a:srgbClr val="F26B43"/>
          </p15:clr>
        </p15:guide>
        <p15:guide id="5" orient="horz" pos="288" userDrawn="1">
          <p15:clr>
            <a:srgbClr val="F26B43"/>
          </p15:clr>
        </p15:guide>
        <p15:guide id="6" orient="horz" pos="379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672977-AFAD-463B-8EFC-B7C53CA4392B}"/>
              </a:ext>
            </a:extLst>
          </p:cNvPr>
          <p:cNvSpPr>
            <a:spLocks noGrp="1"/>
          </p:cNvSpPr>
          <p:nvPr>
            <p:ph type="title"/>
          </p:nvPr>
        </p:nvSpPr>
        <p:spPr>
          <a:xfrm>
            <a:off x="457200" y="457200"/>
            <a:ext cx="8229600" cy="1282486"/>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F514BF69-523A-44A0-BE30-C5D842EBCE51}"/>
              </a:ext>
            </a:extLst>
          </p:cNvPr>
          <p:cNvSpPr>
            <a:spLocks noGrp="1"/>
          </p:cNvSpPr>
          <p:nvPr>
            <p:ph type="body" idx="1"/>
          </p:nvPr>
        </p:nvSpPr>
        <p:spPr>
          <a:xfrm>
            <a:off x="465438" y="1952368"/>
            <a:ext cx="8221362" cy="406743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9F874643-CE09-4580-82B2-22891E9695CC}"/>
              </a:ext>
            </a:extLst>
          </p:cNvPr>
          <p:cNvSpPr>
            <a:spLocks noGrp="1"/>
          </p:cNvSpPr>
          <p:nvPr>
            <p:ph type="ftr" sz="quarter" idx="3"/>
          </p:nvPr>
        </p:nvSpPr>
        <p:spPr>
          <a:xfrm>
            <a:off x="465438" y="6287185"/>
            <a:ext cx="3086100" cy="365125"/>
          </a:xfrm>
          <a:prstGeom prst="rect">
            <a:avLst/>
          </a:prstGeom>
        </p:spPr>
        <p:txBody>
          <a:bodyPr vert="horz" lIns="0" tIns="0" rIns="0" bIns="0" rtlCol="0" anchor="ctr"/>
          <a:lstStyle>
            <a:lvl1pPr algn="l">
              <a:defRPr sz="1100" b="1">
                <a:solidFill>
                  <a:schemeClr val="tx1"/>
                </a:solidFill>
              </a:defRPr>
            </a:lvl1pPr>
          </a:lstStyle>
          <a:p>
            <a:r>
              <a:rPr lang="en-US" dirty="0"/>
              <a:t>explorer.bio-rad.com</a:t>
            </a:r>
          </a:p>
        </p:txBody>
      </p:sp>
      <p:pic>
        <p:nvPicPr>
          <p:cNvPr id="8" name="Picture 7" descr="A picture containing drawing&#10;&#10;Description automatically generated">
            <a:extLst>
              <a:ext uri="{FF2B5EF4-FFF2-40B4-BE49-F238E27FC236}">
                <a16:creationId xmlns:a16="http://schemas.microsoft.com/office/drawing/2014/main" id="{3F0F3081-A4EA-4F05-AD13-CE064BED589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416113" y="6105739"/>
            <a:ext cx="1600200" cy="691896"/>
          </a:xfrm>
          <a:prstGeom prst="rect">
            <a:avLst/>
          </a:prstGeom>
        </p:spPr>
      </p:pic>
    </p:spTree>
    <p:extLst>
      <p:ext uri="{BB962C8B-B14F-4D97-AF65-F5344CB8AC3E}">
        <p14:creationId xmlns:p14="http://schemas.microsoft.com/office/powerpoint/2010/main" val="348733162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hf sldNum="0" hdr="0" dt="0"/>
  <p:txStyles>
    <p:titleStyle>
      <a:lvl1pPr algn="l" defTabSz="914400" rtl="0" eaLnBrk="1" latinLnBrk="0" hangingPunct="1">
        <a:lnSpc>
          <a:spcPct val="11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5000"/>
        <a:buFont typeface="Wingdings" panose="05000000000000000000" pitchFamily="2" charset="2"/>
        <a:buChar char="è"/>
        <a:defRPr sz="1100" b="1" i="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p15:clr>
            <a:srgbClr val="F26B43"/>
          </p15:clr>
        </p15:guide>
        <p15:guide id="2" pos="2880">
          <p15:clr>
            <a:srgbClr val="F26B43"/>
          </p15:clr>
        </p15:guide>
        <p15:guide id="3" pos="5472">
          <p15:clr>
            <a:srgbClr val="F26B43"/>
          </p15:clr>
        </p15:guide>
        <p15:guide id="5" orient="horz" pos="288">
          <p15:clr>
            <a:srgbClr val="F26B43"/>
          </p15:clr>
        </p15:guide>
        <p15:guide id="6" orient="horz" pos="3792">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672977-AFAD-463B-8EFC-B7C53CA4392B}"/>
              </a:ext>
            </a:extLst>
          </p:cNvPr>
          <p:cNvSpPr>
            <a:spLocks noGrp="1"/>
          </p:cNvSpPr>
          <p:nvPr>
            <p:ph type="title"/>
          </p:nvPr>
        </p:nvSpPr>
        <p:spPr>
          <a:xfrm>
            <a:off x="457200" y="457200"/>
            <a:ext cx="8229600" cy="1282486"/>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F514BF69-523A-44A0-BE30-C5D842EBCE51}"/>
              </a:ext>
            </a:extLst>
          </p:cNvPr>
          <p:cNvSpPr>
            <a:spLocks noGrp="1"/>
          </p:cNvSpPr>
          <p:nvPr>
            <p:ph type="body" idx="1"/>
          </p:nvPr>
        </p:nvSpPr>
        <p:spPr>
          <a:xfrm>
            <a:off x="465438" y="1952368"/>
            <a:ext cx="8221362" cy="406743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F874643-CE09-4580-82B2-22891E9695CC}"/>
              </a:ext>
            </a:extLst>
          </p:cNvPr>
          <p:cNvSpPr>
            <a:spLocks noGrp="1"/>
          </p:cNvSpPr>
          <p:nvPr>
            <p:ph type="ftr" sz="quarter" idx="3"/>
          </p:nvPr>
        </p:nvSpPr>
        <p:spPr>
          <a:xfrm>
            <a:off x="465438" y="6287185"/>
            <a:ext cx="3086100" cy="365125"/>
          </a:xfrm>
          <a:prstGeom prst="rect">
            <a:avLst/>
          </a:prstGeom>
        </p:spPr>
        <p:txBody>
          <a:bodyPr vert="horz" lIns="0" tIns="0" rIns="0" bIns="0" rtlCol="0" anchor="ctr"/>
          <a:lstStyle>
            <a:lvl1pPr algn="l">
              <a:defRPr sz="1100" b="1">
                <a:solidFill>
                  <a:schemeClr val="tx1"/>
                </a:solidFill>
              </a:defRPr>
            </a:lvl1pPr>
          </a:lstStyle>
          <a:p>
            <a:r>
              <a:rPr lang="en-US"/>
              <a:t>explorer.bio-rad.com</a:t>
            </a:r>
          </a:p>
        </p:txBody>
      </p:sp>
      <p:pic>
        <p:nvPicPr>
          <p:cNvPr id="8" name="Picture 7" descr="A picture containing drawing&#10;&#10;Description automatically generated">
            <a:extLst>
              <a:ext uri="{FF2B5EF4-FFF2-40B4-BE49-F238E27FC236}">
                <a16:creationId xmlns:a16="http://schemas.microsoft.com/office/drawing/2014/main" id="{3F0F3081-A4EA-4F05-AD13-CE064BED58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16113" y="6105739"/>
            <a:ext cx="1600200" cy="691896"/>
          </a:xfrm>
          <a:prstGeom prst="rect">
            <a:avLst/>
          </a:prstGeom>
        </p:spPr>
      </p:pic>
    </p:spTree>
    <p:extLst>
      <p:ext uri="{BB962C8B-B14F-4D97-AF65-F5344CB8AC3E}">
        <p14:creationId xmlns:p14="http://schemas.microsoft.com/office/powerpoint/2010/main" val="348733162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hf sldNum="0" hdr="0" dt="0"/>
  <p:txStyles>
    <p:titleStyle>
      <a:lvl1pPr algn="l" defTabSz="914400" rtl="0" eaLnBrk="1" latinLnBrk="0" hangingPunct="1">
        <a:lnSpc>
          <a:spcPct val="11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5000"/>
        <a:buFont typeface="Wingdings" panose="05000000000000000000" pitchFamily="2" charset="2"/>
        <a:buChar char="è"/>
        <a:defRPr sz="1100" b="1" i="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p15:clr>
            <a:srgbClr val="F26B43"/>
          </p15:clr>
        </p15:guide>
        <p15:guide id="2" pos="2880">
          <p15:clr>
            <a:srgbClr val="F26B43"/>
          </p15:clr>
        </p15:guide>
        <p15:guide id="3" pos="5472">
          <p15:clr>
            <a:srgbClr val="F26B43"/>
          </p15:clr>
        </p15:guide>
        <p15:guide id="5" orient="horz" pos="288">
          <p15:clr>
            <a:srgbClr val="F26B43"/>
          </p15:clr>
        </p15:guide>
        <p15:guide id="6" orient="horz" pos="379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42.jp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46.jpg"/></Relationships>
</file>

<file path=ppt/slides/_rels/slide1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hyperlink" Target="https://xerces.org/sites/default/files/2018-05/12-053_01_Western_BB_guide.pdf"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s://www.youtube.com/watch?v=A_6ixf3Ui8U&amp;t=138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58.png"/><Relationship Id="rId4" Type="http://schemas.openxmlformats.org/officeDocument/2006/relationships/image" Target="../media/image57.jpg"/></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310.xml"/><Relationship Id="rId7" Type="http://schemas.openxmlformats.org/officeDocument/2006/relationships/image" Target="../media/image60.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slide" Target="slide530.xml"/><Relationship Id="rId5" Type="http://schemas.openxmlformats.org/officeDocument/2006/relationships/image" Target="../media/image5.png"/><Relationship Id="rId10" Type="http://schemas.openxmlformats.org/officeDocument/2006/relationships/image" Target="../media/image70.png"/><Relationship Id="rId4" Type="http://schemas.openxmlformats.org/officeDocument/2006/relationships/image" Target="../media/image53.png"/><Relationship Id="rId9" Type="http://schemas.openxmlformats.org/officeDocument/2006/relationships/slide" Target="slide210.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0.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7.jpeg"/><Relationship Id="rId7"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62.jpeg"/><Relationship Id="rId5" Type="http://schemas.openxmlformats.org/officeDocument/2006/relationships/image" Target="../media/image61.jpeg"/><Relationship Id="rId10" Type="http://schemas.openxmlformats.org/officeDocument/2006/relationships/image" Target="../media/image68.jpeg"/><Relationship Id="rId4" Type="http://schemas.openxmlformats.org/officeDocument/2006/relationships/image" Target="../media/image60.jpg"/><Relationship Id="rId9" Type="http://schemas.openxmlformats.org/officeDocument/2006/relationships/image" Target="../media/image66.jpe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71.png"/><Relationship Id="rId7" Type="http://schemas.openxmlformats.org/officeDocument/2006/relationships/image" Target="../media/image56.jp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61.jpeg"/><Relationship Id="rId5" Type="http://schemas.openxmlformats.org/officeDocument/2006/relationships/image" Target="../media/image60.jpg"/><Relationship Id="rId4" Type="http://schemas.openxmlformats.org/officeDocument/2006/relationships/image" Target="../media/image72.jpeg"/></Relationships>
</file>

<file path=ppt/slides/_rels/slide31.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71.png"/><Relationship Id="rId7" Type="http://schemas.openxmlformats.org/officeDocument/2006/relationships/image" Target="../media/image56.jp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61.jpeg"/><Relationship Id="rId5" Type="http://schemas.openxmlformats.org/officeDocument/2006/relationships/image" Target="../media/image60.jpg"/><Relationship Id="rId4" Type="http://schemas.openxmlformats.org/officeDocument/2006/relationships/image" Target="../media/image72.jpeg"/></Relationships>
</file>

<file path=ppt/slides/_rels/slide3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jpeg"/></Relationships>
</file>

<file path=ppt/slides/_rels/slide33.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7.png"/><Relationship Id="rId3" Type="http://schemas.openxmlformats.org/officeDocument/2006/relationships/image" Target="../media/image73.png"/><Relationship Id="rId7" Type="http://schemas.openxmlformats.org/officeDocument/2006/relationships/image" Target="../media/image81.jpg"/><Relationship Id="rId12" Type="http://schemas.openxmlformats.org/officeDocument/2006/relationships/image" Target="../media/image86.jpe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80.jpg"/><Relationship Id="rId11" Type="http://schemas.openxmlformats.org/officeDocument/2006/relationships/image" Target="../media/image85.jpeg"/><Relationship Id="rId5" Type="http://schemas.openxmlformats.org/officeDocument/2006/relationships/image" Target="../media/image79.jpeg"/><Relationship Id="rId15" Type="http://schemas.openxmlformats.org/officeDocument/2006/relationships/image" Target="../media/image89.png"/><Relationship Id="rId10" Type="http://schemas.openxmlformats.org/officeDocument/2006/relationships/image" Target="../media/image84.jpeg"/><Relationship Id="rId4" Type="http://schemas.openxmlformats.org/officeDocument/2006/relationships/image" Target="../media/image76.png"/><Relationship Id="rId9" Type="http://schemas.openxmlformats.org/officeDocument/2006/relationships/image" Target="../media/image83.jpeg"/><Relationship Id="rId14" Type="http://schemas.openxmlformats.org/officeDocument/2006/relationships/image" Target="../media/image88.png"/></Relationships>
</file>

<file path=ppt/slides/_rels/slide34.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7.png"/><Relationship Id="rId3" Type="http://schemas.openxmlformats.org/officeDocument/2006/relationships/image" Target="../media/image73.png"/><Relationship Id="rId7" Type="http://schemas.openxmlformats.org/officeDocument/2006/relationships/image" Target="../media/image81.jpg"/><Relationship Id="rId12" Type="http://schemas.openxmlformats.org/officeDocument/2006/relationships/image" Target="../media/image86.jpe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80.jpg"/><Relationship Id="rId11" Type="http://schemas.openxmlformats.org/officeDocument/2006/relationships/image" Target="../media/image85.jpeg"/><Relationship Id="rId5" Type="http://schemas.openxmlformats.org/officeDocument/2006/relationships/image" Target="../media/image79.jpeg"/><Relationship Id="rId15" Type="http://schemas.openxmlformats.org/officeDocument/2006/relationships/image" Target="../media/image89.png"/><Relationship Id="rId10" Type="http://schemas.openxmlformats.org/officeDocument/2006/relationships/image" Target="../media/image84.jpeg"/><Relationship Id="rId4" Type="http://schemas.openxmlformats.org/officeDocument/2006/relationships/image" Target="../media/image76.png"/><Relationship Id="rId9" Type="http://schemas.openxmlformats.org/officeDocument/2006/relationships/image" Target="../media/image83.jpeg"/><Relationship Id="rId1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8.xml"/><Relationship Id="rId4" Type="http://schemas.openxmlformats.org/officeDocument/2006/relationships/image" Target="../media/image60.jpg"/></Relationships>
</file>

<file path=ppt/slides/_rels/slide36.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91.png"/><Relationship Id="rId18" Type="http://schemas.openxmlformats.org/officeDocument/2006/relationships/image" Target="../media/image96.png"/><Relationship Id="rId3" Type="http://schemas.openxmlformats.org/officeDocument/2006/relationships/image" Target="../media/image73.png"/><Relationship Id="rId21" Type="http://schemas.openxmlformats.org/officeDocument/2006/relationships/image" Target="../media/image87.png"/><Relationship Id="rId7" Type="http://schemas.openxmlformats.org/officeDocument/2006/relationships/image" Target="../media/image81.jpg"/><Relationship Id="rId12" Type="http://schemas.openxmlformats.org/officeDocument/2006/relationships/image" Target="../media/image86.jpeg"/><Relationship Id="rId17" Type="http://schemas.openxmlformats.org/officeDocument/2006/relationships/image" Target="../media/image95.png"/><Relationship Id="rId2" Type="http://schemas.openxmlformats.org/officeDocument/2006/relationships/notesSlide" Target="../notesSlides/notesSlide30.xml"/><Relationship Id="rId16" Type="http://schemas.openxmlformats.org/officeDocument/2006/relationships/image" Target="../media/image94.png"/><Relationship Id="rId20" Type="http://schemas.openxmlformats.org/officeDocument/2006/relationships/image" Target="../media/image98.png"/><Relationship Id="rId1" Type="http://schemas.openxmlformats.org/officeDocument/2006/relationships/slideLayout" Target="../slideLayouts/slideLayout8.xml"/><Relationship Id="rId6" Type="http://schemas.openxmlformats.org/officeDocument/2006/relationships/image" Target="../media/image80.jpg"/><Relationship Id="rId11" Type="http://schemas.openxmlformats.org/officeDocument/2006/relationships/image" Target="../media/image85.jpeg"/><Relationship Id="rId5" Type="http://schemas.openxmlformats.org/officeDocument/2006/relationships/image" Target="../media/image79.jpeg"/><Relationship Id="rId15" Type="http://schemas.openxmlformats.org/officeDocument/2006/relationships/image" Target="../media/image93.png"/><Relationship Id="rId23" Type="http://schemas.openxmlformats.org/officeDocument/2006/relationships/image" Target="../media/image89.png"/><Relationship Id="rId10" Type="http://schemas.openxmlformats.org/officeDocument/2006/relationships/image" Target="../media/image84.jpeg"/><Relationship Id="rId19" Type="http://schemas.openxmlformats.org/officeDocument/2006/relationships/image" Target="../media/image97.png"/><Relationship Id="rId4" Type="http://schemas.openxmlformats.org/officeDocument/2006/relationships/image" Target="../media/image76.png"/><Relationship Id="rId9" Type="http://schemas.openxmlformats.org/officeDocument/2006/relationships/image" Target="../media/image83.jpeg"/><Relationship Id="rId14" Type="http://schemas.openxmlformats.org/officeDocument/2006/relationships/image" Target="../media/image92.png"/><Relationship Id="rId22" Type="http://schemas.openxmlformats.org/officeDocument/2006/relationships/image" Target="../media/image88.png"/></Relationships>
</file>

<file path=ppt/slides/_rels/slide37.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2.png"/><Relationship Id="rId3" Type="http://schemas.openxmlformats.org/officeDocument/2006/relationships/hyperlink" Target="https://blast.ncbi.nlm.nih.gov/Blast.cgi?PROGRAM=blastn&amp;BLAST_SPEC=GeoBlast&amp;PAGE_TYPE=BlastSearch" TargetMode="External"/><Relationship Id="rId7" Type="http://schemas.openxmlformats.org/officeDocument/2006/relationships/image" Target="../media/image92.png"/><Relationship Id="rId12" Type="http://schemas.openxmlformats.org/officeDocument/2006/relationships/image" Target="../media/image101.pn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91.png"/><Relationship Id="rId11" Type="http://schemas.openxmlformats.org/officeDocument/2006/relationships/hyperlink" Target="https://www.dropbox.com/s/m4hkrrctd0kidwh/Sequence%20for%20Bombus%202.txt?dl=0" TargetMode="External"/><Relationship Id="rId5" Type="http://schemas.openxmlformats.org/officeDocument/2006/relationships/image" Target="../media/image85.jpeg"/><Relationship Id="rId10" Type="http://schemas.openxmlformats.org/officeDocument/2006/relationships/image" Target="../media/image100.png"/><Relationship Id="rId4" Type="http://schemas.openxmlformats.org/officeDocument/2006/relationships/image" Target="../media/image80.jpg"/><Relationship Id="rId9" Type="http://schemas.openxmlformats.org/officeDocument/2006/relationships/hyperlink" Target="https://www.dropbox.com/s/45v57rcwebqmue7/Sequence%20for%20Bombus%201.txt?dl=0"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73.png"/><Relationship Id="rId5" Type="http://schemas.openxmlformats.org/officeDocument/2006/relationships/image" Target="../media/image85.jpeg"/><Relationship Id="rId4" Type="http://schemas.openxmlformats.org/officeDocument/2006/relationships/image" Target="../media/image80.jpg"/></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105.png"/><Relationship Id="rId4" Type="http://schemas.openxmlformats.org/officeDocument/2006/relationships/hyperlink" Target="http://phylogeny.lirmm.fr/phylo_cgi/simple_phylogeny.cgi"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108.png"/><Relationship Id="rId5" Type="http://schemas.openxmlformats.org/officeDocument/2006/relationships/hyperlink" Target="https://www.dropbox.com/s/5i8ua77rddrj101/Sequence%20for%20all%20Bombus.txt?dl=0" TargetMode="External"/><Relationship Id="rId4" Type="http://schemas.openxmlformats.org/officeDocument/2006/relationships/image" Target="../media/image107.png"/></Relationships>
</file>

<file path=ppt/slides/_rels/slide4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110.png"/><Relationship Id="rId1" Type="http://schemas.openxmlformats.org/officeDocument/2006/relationships/slideLayout" Target="../slideLayouts/slideLayout8.xml"/><Relationship Id="rId4" Type="http://schemas.openxmlformats.org/officeDocument/2006/relationships/image" Target="../media/image81.jpg"/></Relationships>
</file>

<file path=ppt/slides/_rels/slide4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112.png"/></Relationships>
</file>

<file path=ppt/slides/_rels/slide4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117.png"/></Relationships>
</file>

<file path=ppt/slides/_rels/slide4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119.jpeg"/></Relationships>
</file>

<file path=ppt/slides/_rels/slide4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8.xml"/></Relationships>
</file>

<file path=ppt/slides/_rels/slide530.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hyperlink" Target="https://www.bio-rad.com/en-us/product/pglo-bacterial-transformation-kit?ID=619b8f74-9d3f-4c2f-a795-8a27e67598b7" TargetMode="External"/><Relationship Id="rId1" Type="http://schemas.openxmlformats.org/officeDocument/2006/relationships/slideLayout" Target="../slideLayouts/slideLayout50.xml"/><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8.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5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27.png"/><Relationship Id="rId1" Type="http://schemas.openxmlformats.org/officeDocument/2006/relationships/slideLayout" Target="../slideLayouts/slideLayout8.xml"/><Relationship Id="rId5" Type="http://schemas.openxmlformats.org/officeDocument/2006/relationships/image" Target="../media/image134.jpeg"/><Relationship Id="rId4" Type="http://schemas.openxmlformats.org/officeDocument/2006/relationships/image" Target="../media/image133.jpg"/></Relationships>
</file>

<file path=ppt/slides/_rels/slide5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8.xml"/><Relationship Id="rId5" Type="http://schemas.openxmlformats.org/officeDocument/2006/relationships/image" Target="../media/image138.png"/><Relationship Id="rId4" Type="http://schemas.openxmlformats.org/officeDocument/2006/relationships/image" Target="../media/image137.png"/></Relationships>
</file>

<file path=ppt/slides/_rels/slide5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6.png"/><Relationship Id="rId1" Type="http://schemas.openxmlformats.org/officeDocument/2006/relationships/slideLayout" Target="../slideLayouts/slideLayout8.xml"/><Relationship Id="rId5" Type="http://schemas.openxmlformats.org/officeDocument/2006/relationships/image" Target="../media/image141.png"/><Relationship Id="rId4" Type="http://schemas.openxmlformats.org/officeDocument/2006/relationships/image" Target="../media/image140.png"/></Relationships>
</file>

<file path=ppt/slides/_rels/slide5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g"/><Relationship Id="rId3" Type="http://schemas.openxmlformats.org/officeDocument/2006/relationships/image" Target="../media/image13.png"/><Relationship Id="rId7" Type="http://schemas.openxmlformats.org/officeDocument/2006/relationships/image" Target="../media/image17.jpeg"/><Relationship Id="rId12" Type="http://schemas.openxmlformats.org/officeDocument/2006/relationships/image" Target="../media/image22.jpg"/><Relationship Id="rId17" Type="http://schemas.openxmlformats.org/officeDocument/2006/relationships/image" Target="../media/image27.jpg"/><Relationship Id="rId2" Type="http://schemas.openxmlformats.org/officeDocument/2006/relationships/notesSlide" Target="../notesSlides/notesSlide2.xml"/><Relationship Id="rId16" Type="http://schemas.openxmlformats.org/officeDocument/2006/relationships/image" Target="../media/image26.jpg"/><Relationship Id="rId1" Type="http://schemas.openxmlformats.org/officeDocument/2006/relationships/slideLayout" Target="../slideLayouts/slideLayout8.xml"/><Relationship Id="rId6" Type="http://schemas.openxmlformats.org/officeDocument/2006/relationships/image" Target="../media/image16.jpg"/><Relationship Id="rId11" Type="http://schemas.openxmlformats.org/officeDocument/2006/relationships/image" Target="../media/image21.jpg"/><Relationship Id="rId5" Type="http://schemas.openxmlformats.org/officeDocument/2006/relationships/image" Target="../media/image15.jpg"/><Relationship Id="rId15" Type="http://schemas.openxmlformats.org/officeDocument/2006/relationships/image" Target="../media/image25.jp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5929F5-9271-4127-8D6D-8C66219E417E}"/>
              </a:ext>
            </a:extLst>
          </p:cNvPr>
          <p:cNvSpPr>
            <a:spLocks noGrp="1"/>
          </p:cNvSpPr>
          <p:nvPr>
            <p:ph type="title"/>
          </p:nvPr>
        </p:nvSpPr>
        <p:spPr/>
        <p:txBody>
          <a:bodyPr/>
          <a:lstStyle/>
          <a:p>
            <a:r>
              <a:rPr lang="en-US" dirty="0"/>
              <a:t>Bumblebee Barcoding</a:t>
            </a:r>
          </a:p>
        </p:txBody>
      </p:sp>
      <p:sp>
        <p:nvSpPr>
          <p:cNvPr id="2" name="Footer Placeholder 1">
            <a:extLst>
              <a:ext uri="{FF2B5EF4-FFF2-40B4-BE49-F238E27FC236}">
                <a16:creationId xmlns:a16="http://schemas.microsoft.com/office/drawing/2014/main" id="{3ACA502F-9E21-4999-BE5D-A2493AAE5E72}"/>
              </a:ext>
            </a:extLst>
          </p:cNvPr>
          <p:cNvSpPr>
            <a:spLocks noGrp="1"/>
          </p:cNvSpPr>
          <p:nvPr>
            <p:ph type="ftr" sz="quarter" idx="10"/>
          </p:nvPr>
        </p:nvSpPr>
        <p:spPr/>
        <p:txBody>
          <a:bodyPr/>
          <a:lstStyle/>
          <a:p>
            <a:r>
              <a:rPr lang="en-US"/>
              <a:t>explorer.bio-rad.com</a:t>
            </a:r>
            <a:endParaRPr lang="en-US" dirty="0"/>
          </a:p>
        </p:txBody>
      </p:sp>
      <p:sp>
        <p:nvSpPr>
          <p:cNvPr id="4" name="Text Placeholder 3">
            <a:extLst>
              <a:ext uri="{FF2B5EF4-FFF2-40B4-BE49-F238E27FC236}">
                <a16:creationId xmlns:a16="http://schemas.microsoft.com/office/drawing/2014/main" id="{BE98F9B5-F330-4971-9134-39AC71BB032B}"/>
              </a:ext>
            </a:extLst>
          </p:cNvPr>
          <p:cNvSpPr>
            <a:spLocks noGrp="1"/>
          </p:cNvSpPr>
          <p:nvPr>
            <p:ph type="body" sz="quarter" idx="11"/>
          </p:nvPr>
        </p:nvSpPr>
        <p:spPr/>
        <p:txBody>
          <a:bodyPr/>
          <a:lstStyle/>
          <a:p>
            <a:pPr lvl="0"/>
            <a:r>
              <a:rPr lang="en-US" dirty="0">
                <a:sym typeface="Arial"/>
              </a:rPr>
              <a:t>Activity for use with the </a:t>
            </a:r>
            <a:r>
              <a:rPr lang="en-US" sz="2400" dirty="0"/>
              <a:t>Mammals, Insects, and Fungi </a:t>
            </a:r>
            <a:r>
              <a:rPr lang="en-US" dirty="0">
                <a:sym typeface="Arial"/>
              </a:rPr>
              <a:t>DNA Barcoding Kit</a:t>
            </a:r>
          </a:p>
        </p:txBody>
      </p:sp>
      <p:sp>
        <p:nvSpPr>
          <p:cNvPr id="11" name="TextBox 10">
            <a:extLst>
              <a:ext uri="{FF2B5EF4-FFF2-40B4-BE49-F238E27FC236}">
                <a16:creationId xmlns:a16="http://schemas.microsoft.com/office/drawing/2014/main" id="{2560F7FA-0ABC-4F36-8FED-3B5BB44452A3}"/>
              </a:ext>
            </a:extLst>
          </p:cNvPr>
          <p:cNvSpPr txBox="1"/>
          <p:nvPr/>
        </p:nvSpPr>
        <p:spPr>
          <a:xfrm>
            <a:off x="457199" y="6273225"/>
            <a:ext cx="4114801" cy="584775"/>
          </a:xfrm>
          <a:prstGeom prst="rect">
            <a:avLst/>
          </a:prstGeom>
          <a:noFill/>
        </p:spPr>
        <p:txBody>
          <a:bodyPr wrap="square" rtlCol="0">
            <a:spAutoFit/>
          </a:bodyPr>
          <a:lstStyle/>
          <a:p>
            <a:pPr lvl="0"/>
            <a:r>
              <a:rPr lang="en-US" sz="800" dirty="0">
                <a:solidFill>
                  <a:schemeClr val="bg1"/>
                </a:solidFill>
                <a:sym typeface="Arial"/>
              </a:rPr>
              <a:t>BIO-RAD is a trademark of Bio-Rad Laboratories, Inc. All trademarks used herein are the property of their respective owner.</a:t>
            </a:r>
          </a:p>
          <a:p>
            <a:pPr lvl="0"/>
            <a:endParaRPr lang="en-US" sz="800" dirty="0">
              <a:solidFill>
                <a:schemeClr val="bg1"/>
              </a:solidFill>
              <a:sym typeface="Arial"/>
            </a:endParaRPr>
          </a:p>
          <a:p>
            <a:pPr lvl="0"/>
            <a:r>
              <a:rPr lang="en-US" sz="800" dirty="0">
                <a:solidFill>
                  <a:schemeClr val="bg1"/>
                </a:solidFill>
                <a:sym typeface="Arial"/>
              </a:rPr>
              <a:t>© 2022 Bio-Rad Laboratories, Inc.</a:t>
            </a:r>
            <a:endParaRPr lang="en-US" sz="800" dirty="0">
              <a:solidFill>
                <a:schemeClr val="bg1"/>
              </a:solidFill>
            </a:endParaRPr>
          </a:p>
        </p:txBody>
      </p:sp>
    </p:spTree>
    <p:extLst>
      <p:ext uri="{BB962C8B-B14F-4D97-AF65-F5344CB8AC3E}">
        <p14:creationId xmlns:p14="http://schemas.microsoft.com/office/powerpoint/2010/main" val="3015168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25826"/>
          </a:xfrm>
        </p:spPr>
        <p:txBody>
          <a:bodyPr/>
          <a:lstStyle/>
          <a:p>
            <a:pPr algn="ctr"/>
            <a:r>
              <a:rPr lang="en-US" sz="2400" dirty="0"/>
              <a:t>Bee diversity is key to blueberry pollination</a:t>
            </a:r>
          </a:p>
        </p:txBody>
      </p:sp>
      <p:sp>
        <p:nvSpPr>
          <p:cNvPr id="4" name="TextBox 3"/>
          <p:cNvSpPr txBox="1"/>
          <p:nvPr/>
        </p:nvSpPr>
        <p:spPr>
          <a:xfrm>
            <a:off x="654874" y="1396248"/>
            <a:ext cx="8031926" cy="461665"/>
          </a:xfrm>
          <a:prstGeom prst="rect">
            <a:avLst/>
          </a:prstGeom>
          <a:noFill/>
        </p:spPr>
        <p:txBody>
          <a:bodyPr wrap="square" rtlCol="0">
            <a:spAutoFit/>
          </a:bodyPr>
          <a:lstStyle/>
          <a:p>
            <a:r>
              <a:rPr lang="en-US" sz="2400" dirty="0"/>
              <a:t>In Rhode Island, 41 species of bees pollinate blueberries.</a:t>
            </a:r>
          </a:p>
        </p:txBody>
      </p:sp>
      <p:pic>
        <p:nvPicPr>
          <p:cNvPr id="5" name="Picture 4" descr="A picture containing fruit, grape&#10;&#10;Description automatically generated">
            <a:extLst>
              <a:ext uri="{FF2B5EF4-FFF2-40B4-BE49-F238E27FC236}">
                <a16:creationId xmlns:a16="http://schemas.microsoft.com/office/drawing/2014/main" id="{BD0A5CDB-9808-4252-9AF6-AB9182AABA0E}"/>
              </a:ext>
            </a:extLst>
          </p:cNvPr>
          <p:cNvPicPr>
            <a:picLocks noChangeAspect="1"/>
          </p:cNvPicPr>
          <p:nvPr/>
        </p:nvPicPr>
        <p:blipFill>
          <a:blip r:embed="rId3"/>
          <a:stretch>
            <a:fillRect/>
          </a:stretch>
        </p:blipFill>
        <p:spPr>
          <a:xfrm>
            <a:off x="457200" y="2570558"/>
            <a:ext cx="2244253" cy="2602904"/>
          </a:xfrm>
          <a:prstGeom prst="rect">
            <a:avLst/>
          </a:prstGeom>
        </p:spPr>
      </p:pic>
      <p:pic>
        <p:nvPicPr>
          <p:cNvPr id="6" name="Picture 6">
            <a:extLst>
              <a:ext uri="{FF2B5EF4-FFF2-40B4-BE49-F238E27FC236}">
                <a16:creationId xmlns:a16="http://schemas.microsoft.com/office/drawing/2014/main" id="{5F2A900C-2207-47D1-A78E-3856A89B29AF}"/>
              </a:ext>
            </a:extLst>
          </p:cNvPr>
          <p:cNvPicPr>
            <a:picLocks noChangeAspect="1"/>
          </p:cNvPicPr>
          <p:nvPr/>
        </p:nvPicPr>
        <p:blipFill>
          <a:blip r:embed="rId4"/>
          <a:stretch>
            <a:fillRect/>
          </a:stretch>
        </p:blipFill>
        <p:spPr>
          <a:xfrm>
            <a:off x="2814315" y="2572814"/>
            <a:ext cx="1350169" cy="1007269"/>
          </a:xfrm>
          <a:prstGeom prst="rect">
            <a:avLst/>
          </a:prstGeom>
        </p:spPr>
      </p:pic>
      <p:sp>
        <p:nvSpPr>
          <p:cNvPr id="7" name="TextBox 6">
            <a:extLst>
              <a:ext uri="{FF2B5EF4-FFF2-40B4-BE49-F238E27FC236}">
                <a16:creationId xmlns:a16="http://schemas.microsoft.com/office/drawing/2014/main" id="{B35ED1DD-D8CB-4B61-B3B3-E307858F7F9F}"/>
              </a:ext>
            </a:extLst>
          </p:cNvPr>
          <p:cNvSpPr txBox="1"/>
          <p:nvPr/>
        </p:nvSpPr>
        <p:spPr>
          <a:xfrm>
            <a:off x="2844205" y="3581773"/>
            <a:ext cx="1418222"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i="1" dirty="0"/>
              <a:t>Andrena </a:t>
            </a:r>
            <a:r>
              <a:rPr lang="en-US" sz="1200" i="1" dirty="0" err="1"/>
              <a:t>vicina</a:t>
            </a:r>
            <a:r>
              <a:rPr lang="en-US" sz="1200" i="1" dirty="0"/>
              <a:t> </a:t>
            </a:r>
          </a:p>
        </p:txBody>
      </p:sp>
      <p:sp>
        <p:nvSpPr>
          <p:cNvPr id="8" name="TextBox 7">
            <a:extLst>
              <a:ext uri="{FF2B5EF4-FFF2-40B4-BE49-F238E27FC236}">
                <a16:creationId xmlns:a16="http://schemas.microsoft.com/office/drawing/2014/main" id="{E100E909-3CAD-400D-8D9F-0FFE3188696C}"/>
              </a:ext>
            </a:extLst>
          </p:cNvPr>
          <p:cNvSpPr txBox="1"/>
          <p:nvPr/>
        </p:nvSpPr>
        <p:spPr>
          <a:xfrm>
            <a:off x="2671252" y="4995484"/>
            <a:ext cx="2057400"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i="1" dirty="0"/>
              <a:t>Bombus </a:t>
            </a:r>
            <a:r>
              <a:rPr lang="en-US" sz="1200" i="1" dirty="0" err="1"/>
              <a:t>bimaculatus</a:t>
            </a:r>
            <a:endParaRPr lang="en-US" sz="1200" i="1" dirty="0"/>
          </a:p>
        </p:txBody>
      </p:sp>
      <p:pic>
        <p:nvPicPr>
          <p:cNvPr id="9" name="Picture 9">
            <a:extLst>
              <a:ext uri="{FF2B5EF4-FFF2-40B4-BE49-F238E27FC236}">
                <a16:creationId xmlns:a16="http://schemas.microsoft.com/office/drawing/2014/main" id="{9C444971-375F-448C-AD20-DA47E3D6A519}"/>
              </a:ext>
            </a:extLst>
          </p:cNvPr>
          <p:cNvPicPr>
            <a:picLocks noChangeAspect="1"/>
          </p:cNvPicPr>
          <p:nvPr/>
        </p:nvPicPr>
        <p:blipFill>
          <a:blip r:embed="rId5"/>
          <a:stretch>
            <a:fillRect/>
          </a:stretch>
        </p:blipFill>
        <p:spPr>
          <a:xfrm>
            <a:off x="2816758" y="3986525"/>
            <a:ext cx="1300163" cy="1007269"/>
          </a:xfrm>
          <a:prstGeom prst="rect">
            <a:avLst/>
          </a:prstGeom>
        </p:spPr>
      </p:pic>
      <p:sp>
        <p:nvSpPr>
          <p:cNvPr id="10" name="TextBox 9">
            <a:extLst>
              <a:ext uri="{FF2B5EF4-FFF2-40B4-BE49-F238E27FC236}">
                <a16:creationId xmlns:a16="http://schemas.microsoft.com/office/drawing/2014/main" id="{5DAAA8A1-5071-4C15-A11F-C7EB00154E5D}"/>
              </a:ext>
            </a:extLst>
          </p:cNvPr>
          <p:cNvSpPr txBox="1"/>
          <p:nvPr/>
        </p:nvSpPr>
        <p:spPr>
          <a:xfrm>
            <a:off x="4400791" y="3581774"/>
            <a:ext cx="2057400"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i="1" dirty="0" err="1"/>
              <a:t>Andrena</a:t>
            </a:r>
            <a:r>
              <a:rPr lang="en-US" sz="1200" i="1" dirty="0"/>
              <a:t> </a:t>
            </a:r>
            <a:r>
              <a:rPr lang="en-US" sz="1200" i="1" dirty="0" err="1"/>
              <a:t>carlini</a:t>
            </a:r>
            <a:r>
              <a:rPr lang="en-US" sz="1200" i="1" dirty="0"/>
              <a:t> </a:t>
            </a:r>
          </a:p>
        </p:txBody>
      </p:sp>
      <p:pic>
        <p:nvPicPr>
          <p:cNvPr id="11" name="Picture 11" descr="A bee on a flower&#10;&#10;Description automatically generated">
            <a:extLst>
              <a:ext uri="{FF2B5EF4-FFF2-40B4-BE49-F238E27FC236}">
                <a16:creationId xmlns:a16="http://schemas.microsoft.com/office/drawing/2014/main" id="{DCBC93B4-6788-4717-8C2D-266F5A6FA757}"/>
              </a:ext>
            </a:extLst>
          </p:cNvPr>
          <p:cNvPicPr>
            <a:picLocks noChangeAspect="1"/>
          </p:cNvPicPr>
          <p:nvPr/>
        </p:nvPicPr>
        <p:blipFill>
          <a:blip r:embed="rId6"/>
          <a:stretch>
            <a:fillRect/>
          </a:stretch>
        </p:blipFill>
        <p:spPr>
          <a:xfrm>
            <a:off x="4360749" y="2570558"/>
            <a:ext cx="1393031" cy="1004261"/>
          </a:xfrm>
          <a:prstGeom prst="rect">
            <a:avLst/>
          </a:prstGeom>
        </p:spPr>
      </p:pic>
      <p:sp>
        <p:nvSpPr>
          <p:cNvPr id="12" name="TextBox 11">
            <a:extLst>
              <a:ext uri="{FF2B5EF4-FFF2-40B4-BE49-F238E27FC236}">
                <a16:creationId xmlns:a16="http://schemas.microsoft.com/office/drawing/2014/main" id="{B6E135B8-B00A-4F39-8DB1-EEF5E83456AC}"/>
              </a:ext>
            </a:extLst>
          </p:cNvPr>
          <p:cNvSpPr txBox="1"/>
          <p:nvPr/>
        </p:nvSpPr>
        <p:spPr>
          <a:xfrm>
            <a:off x="4318073" y="5033083"/>
            <a:ext cx="2057400"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i="1" dirty="0"/>
              <a:t>Xylocopa virginica</a:t>
            </a:r>
          </a:p>
        </p:txBody>
      </p:sp>
      <p:pic>
        <p:nvPicPr>
          <p:cNvPr id="13" name="Picture 13">
            <a:extLst>
              <a:ext uri="{FF2B5EF4-FFF2-40B4-BE49-F238E27FC236}">
                <a16:creationId xmlns:a16="http://schemas.microsoft.com/office/drawing/2014/main" id="{EF1F8D92-653A-4FB4-9122-8AC9F3EFDF55}"/>
              </a:ext>
            </a:extLst>
          </p:cNvPr>
          <p:cNvPicPr>
            <a:picLocks noChangeAspect="1"/>
          </p:cNvPicPr>
          <p:nvPr/>
        </p:nvPicPr>
        <p:blipFill>
          <a:blip r:embed="rId7"/>
          <a:stretch>
            <a:fillRect/>
          </a:stretch>
        </p:blipFill>
        <p:spPr>
          <a:xfrm>
            <a:off x="4360185" y="3989156"/>
            <a:ext cx="1394159" cy="1039604"/>
          </a:xfrm>
          <a:prstGeom prst="rect">
            <a:avLst/>
          </a:prstGeom>
        </p:spPr>
      </p:pic>
      <p:sp>
        <p:nvSpPr>
          <p:cNvPr id="14" name="TextBox 13">
            <a:extLst>
              <a:ext uri="{FF2B5EF4-FFF2-40B4-BE49-F238E27FC236}">
                <a16:creationId xmlns:a16="http://schemas.microsoft.com/office/drawing/2014/main" id="{927EC9C9-10D1-4692-834F-60A0038F3935}"/>
              </a:ext>
            </a:extLst>
          </p:cNvPr>
          <p:cNvSpPr txBox="1"/>
          <p:nvPr/>
        </p:nvSpPr>
        <p:spPr>
          <a:xfrm>
            <a:off x="5906242" y="3592725"/>
            <a:ext cx="2057400"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i="1" dirty="0"/>
              <a:t>Bombus </a:t>
            </a:r>
            <a:r>
              <a:rPr lang="en-US" sz="1200" i="1" dirty="0" err="1"/>
              <a:t>griseocollis</a:t>
            </a:r>
            <a:r>
              <a:rPr lang="en-US" sz="1200" i="1" dirty="0"/>
              <a:t> </a:t>
            </a:r>
          </a:p>
        </p:txBody>
      </p:sp>
      <p:pic>
        <p:nvPicPr>
          <p:cNvPr id="15" name="Picture 15">
            <a:extLst>
              <a:ext uri="{FF2B5EF4-FFF2-40B4-BE49-F238E27FC236}">
                <a16:creationId xmlns:a16="http://schemas.microsoft.com/office/drawing/2014/main" id="{54B75944-698F-4537-AF15-25D41F91FAA5}"/>
              </a:ext>
            </a:extLst>
          </p:cNvPr>
          <p:cNvPicPr>
            <a:picLocks noChangeAspect="1"/>
          </p:cNvPicPr>
          <p:nvPr/>
        </p:nvPicPr>
        <p:blipFill>
          <a:blip r:embed="rId8"/>
          <a:stretch>
            <a:fillRect/>
          </a:stretch>
        </p:blipFill>
        <p:spPr>
          <a:xfrm>
            <a:off x="6025054" y="2573363"/>
            <a:ext cx="1170071" cy="998649"/>
          </a:xfrm>
          <a:prstGeom prst="rect">
            <a:avLst/>
          </a:prstGeom>
        </p:spPr>
      </p:pic>
      <p:sp>
        <p:nvSpPr>
          <p:cNvPr id="16" name="TextBox 15">
            <a:extLst>
              <a:ext uri="{FF2B5EF4-FFF2-40B4-BE49-F238E27FC236}">
                <a16:creationId xmlns:a16="http://schemas.microsoft.com/office/drawing/2014/main" id="{4FC26B40-8E6C-44F3-AD1D-F3121F74A42C}"/>
              </a:ext>
            </a:extLst>
          </p:cNvPr>
          <p:cNvSpPr txBox="1"/>
          <p:nvPr/>
        </p:nvSpPr>
        <p:spPr>
          <a:xfrm>
            <a:off x="5897219" y="5070682"/>
            <a:ext cx="2057400"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i="1" dirty="0"/>
              <a:t>Bombus </a:t>
            </a:r>
            <a:r>
              <a:rPr lang="en-US" sz="1200" i="1" dirty="0" err="1"/>
              <a:t>perplexus</a:t>
            </a:r>
            <a:endParaRPr lang="en-US" sz="1200" i="1" dirty="0"/>
          </a:p>
        </p:txBody>
      </p:sp>
      <p:pic>
        <p:nvPicPr>
          <p:cNvPr id="17" name="Picture 17">
            <a:extLst>
              <a:ext uri="{FF2B5EF4-FFF2-40B4-BE49-F238E27FC236}">
                <a16:creationId xmlns:a16="http://schemas.microsoft.com/office/drawing/2014/main" id="{29F9C5D0-1CF5-4378-AE6B-2B4F8B1EB73D}"/>
              </a:ext>
            </a:extLst>
          </p:cNvPr>
          <p:cNvPicPr>
            <a:picLocks noChangeAspect="1"/>
          </p:cNvPicPr>
          <p:nvPr/>
        </p:nvPicPr>
        <p:blipFill>
          <a:blip r:embed="rId9"/>
          <a:stretch>
            <a:fillRect/>
          </a:stretch>
        </p:blipFill>
        <p:spPr>
          <a:xfrm>
            <a:off x="6021670" y="3991975"/>
            <a:ext cx="1033964" cy="1049004"/>
          </a:xfrm>
          <a:prstGeom prst="rect">
            <a:avLst/>
          </a:prstGeom>
        </p:spPr>
      </p:pic>
      <p:pic>
        <p:nvPicPr>
          <p:cNvPr id="18" name="Picture 19">
            <a:extLst>
              <a:ext uri="{FF2B5EF4-FFF2-40B4-BE49-F238E27FC236}">
                <a16:creationId xmlns:a16="http://schemas.microsoft.com/office/drawing/2014/main" id="{C3581AD0-34AF-44D6-8243-C10F51E40225}"/>
              </a:ext>
            </a:extLst>
          </p:cNvPr>
          <p:cNvPicPr>
            <a:picLocks noChangeAspect="1"/>
          </p:cNvPicPr>
          <p:nvPr/>
        </p:nvPicPr>
        <p:blipFill>
          <a:blip r:embed="rId10"/>
          <a:stretch>
            <a:fillRect/>
          </a:stretch>
        </p:blipFill>
        <p:spPr>
          <a:xfrm>
            <a:off x="7333488" y="3995707"/>
            <a:ext cx="1260308" cy="1071620"/>
          </a:xfrm>
          <a:prstGeom prst="rect">
            <a:avLst/>
          </a:prstGeom>
        </p:spPr>
      </p:pic>
      <p:sp>
        <p:nvSpPr>
          <p:cNvPr id="19" name="TextBox 18">
            <a:extLst>
              <a:ext uri="{FF2B5EF4-FFF2-40B4-BE49-F238E27FC236}">
                <a16:creationId xmlns:a16="http://schemas.microsoft.com/office/drawing/2014/main" id="{44607EE2-00F5-4EAF-A932-81212EEF55BD}"/>
              </a:ext>
            </a:extLst>
          </p:cNvPr>
          <p:cNvSpPr txBox="1"/>
          <p:nvPr/>
        </p:nvSpPr>
        <p:spPr>
          <a:xfrm>
            <a:off x="7371070" y="5040537"/>
            <a:ext cx="1541563"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i="1" dirty="0" err="1"/>
              <a:t>Halictus</a:t>
            </a:r>
            <a:r>
              <a:rPr lang="en-US" sz="1200" i="1" dirty="0"/>
              <a:t> </a:t>
            </a:r>
            <a:r>
              <a:rPr lang="en-US" sz="1200" i="1" dirty="0" err="1"/>
              <a:t>confusus</a:t>
            </a:r>
            <a:endParaRPr lang="en-US" sz="1200" dirty="0"/>
          </a:p>
        </p:txBody>
      </p:sp>
      <p:sp>
        <p:nvSpPr>
          <p:cNvPr id="20" name="Rectangle 19"/>
          <p:cNvSpPr/>
          <p:nvPr/>
        </p:nvSpPr>
        <p:spPr>
          <a:xfrm>
            <a:off x="1431452" y="5719939"/>
            <a:ext cx="5721627" cy="300082"/>
          </a:xfrm>
          <a:prstGeom prst="rect">
            <a:avLst/>
          </a:prstGeom>
        </p:spPr>
        <p:txBody>
          <a:bodyPr wrap="square">
            <a:spAutoFit/>
          </a:bodyPr>
          <a:lstStyle/>
          <a:p>
            <a:r>
              <a:rPr lang="en-US" sz="1350" dirty="0"/>
              <a:t>https://academic.oup.com/ee/article/45/6/1432/2418059?login=true</a:t>
            </a:r>
          </a:p>
        </p:txBody>
      </p:sp>
    </p:spTree>
    <p:extLst>
      <p:ext uri="{BB962C8B-B14F-4D97-AF65-F5344CB8AC3E}">
        <p14:creationId xmlns:p14="http://schemas.microsoft.com/office/powerpoint/2010/main" val="366742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938" y="457200"/>
            <a:ext cx="8128489" cy="612648"/>
          </a:xfrm>
        </p:spPr>
        <p:txBody>
          <a:bodyPr/>
          <a:lstStyle/>
          <a:p>
            <a:pPr algn="ctr"/>
            <a:r>
              <a:rPr lang="en-US" sz="2400" dirty="0"/>
              <a:t>Honeybee decline is just the tip of the iceberg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793" y="2125266"/>
            <a:ext cx="4130939" cy="2743202"/>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21779"/>
          <a:stretch/>
        </p:blipFill>
        <p:spPr>
          <a:xfrm>
            <a:off x="4374744" y="2125267"/>
            <a:ext cx="4659870" cy="2733740"/>
          </a:xfrm>
          <a:prstGeom prst="rect">
            <a:avLst/>
          </a:prstGeom>
        </p:spPr>
      </p:pic>
    </p:spTree>
    <p:extLst>
      <p:ext uri="{BB962C8B-B14F-4D97-AF65-F5344CB8AC3E}">
        <p14:creationId xmlns:p14="http://schemas.microsoft.com/office/powerpoint/2010/main" val="1303167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12648"/>
          </a:xfrm>
        </p:spPr>
        <p:txBody>
          <a:bodyPr/>
          <a:lstStyle/>
          <a:p>
            <a:pPr algn="ctr"/>
            <a:r>
              <a:rPr lang="en-US" sz="2400" dirty="0"/>
              <a:t>Bee diversity is in decline worldwide</a:t>
            </a:r>
          </a:p>
        </p:txBody>
      </p:sp>
      <p:sp>
        <p:nvSpPr>
          <p:cNvPr id="3" name="Content Placeholder 2"/>
          <p:cNvSpPr>
            <a:spLocks noGrp="1"/>
          </p:cNvSpPr>
          <p:nvPr>
            <p:ph idx="1"/>
          </p:nvPr>
        </p:nvSpPr>
        <p:spPr>
          <a:xfrm>
            <a:off x="394471" y="1294000"/>
            <a:ext cx="8221362" cy="4067432"/>
          </a:xfrm>
        </p:spPr>
        <p:txBody>
          <a:bodyPr/>
          <a:lstStyle/>
          <a:p>
            <a:pPr marL="0" indent="0">
              <a:buNone/>
            </a:pPr>
            <a:r>
              <a:rPr lang="en-US" dirty="0"/>
              <a:t>Non-honeybees provide a substantial amount of pollination for crops and of course for ecosystems</a:t>
            </a:r>
          </a:p>
        </p:txBody>
      </p:sp>
      <p:pic>
        <p:nvPicPr>
          <p:cNvPr id="4" name="Picture 21">
            <a:extLst>
              <a:ext uri="{FF2B5EF4-FFF2-40B4-BE49-F238E27FC236}">
                <a16:creationId xmlns:a16="http://schemas.microsoft.com/office/drawing/2014/main" id="{E2F245A8-4656-4411-BF3E-0C638EED7FCE}"/>
              </a:ext>
            </a:extLst>
          </p:cNvPr>
          <p:cNvPicPr>
            <a:picLocks noChangeAspect="1"/>
          </p:cNvPicPr>
          <p:nvPr/>
        </p:nvPicPr>
        <p:blipFill rotWithShape="1">
          <a:blip r:embed="rId3"/>
          <a:srcRect l="4809" r="4448" b="2675"/>
          <a:stretch/>
        </p:blipFill>
        <p:spPr>
          <a:xfrm rot="16200000">
            <a:off x="4756011" y="1612760"/>
            <a:ext cx="3199144" cy="5576835"/>
          </a:xfrm>
          <a:prstGeom prst="rect">
            <a:avLst/>
          </a:prstGeom>
        </p:spPr>
      </p:pic>
      <p:sp>
        <p:nvSpPr>
          <p:cNvPr id="5" name="TextBox 4"/>
          <p:cNvSpPr txBox="1"/>
          <p:nvPr/>
        </p:nvSpPr>
        <p:spPr>
          <a:xfrm>
            <a:off x="394471" y="2254435"/>
            <a:ext cx="3139482" cy="3323987"/>
          </a:xfrm>
          <a:prstGeom prst="rect">
            <a:avLst/>
          </a:prstGeom>
          <a:noFill/>
        </p:spPr>
        <p:txBody>
          <a:bodyPr wrap="square" rtlCol="0">
            <a:spAutoFit/>
          </a:bodyPr>
          <a:lstStyle/>
          <a:p>
            <a:endParaRPr lang="en-US" sz="2100" dirty="0"/>
          </a:p>
          <a:p>
            <a:pPr marL="342900" indent="-342900">
              <a:buFont typeface="Arial" panose="020B0604020202020204" pitchFamily="34" charset="0"/>
              <a:buChar char="•"/>
            </a:pPr>
            <a:r>
              <a:rPr lang="en-US" sz="2100" dirty="0"/>
              <a:t>20,000+ species of bees worldwide</a:t>
            </a:r>
          </a:p>
          <a:p>
            <a:pPr marL="342900" indent="-342900">
              <a:buFont typeface="Arial" panose="020B0604020202020204" pitchFamily="34" charset="0"/>
              <a:buChar char="•"/>
            </a:pPr>
            <a:endParaRPr lang="en-US" sz="2100" dirty="0"/>
          </a:p>
          <a:p>
            <a:pPr marL="342900" indent="-342900">
              <a:buFont typeface="Arial" panose="020B0604020202020204" pitchFamily="34" charset="0"/>
              <a:buChar char="•"/>
            </a:pPr>
            <a:r>
              <a:rPr lang="en-US" sz="2100" dirty="0"/>
              <a:t>Some species are undescribed and so understudied, complicating conservation efforts</a:t>
            </a:r>
          </a:p>
          <a:p>
            <a:pPr marL="342900" indent="-342900">
              <a:buFont typeface="Arial" panose="020B0604020202020204" pitchFamily="34" charset="0"/>
              <a:buChar char="•"/>
            </a:pPr>
            <a:endParaRPr lang="en-US" sz="2100" dirty="0"/>
          </a:p>
        </p:txBody>
      </p:sp>
    </p:spTree>
    <p:extLst>
      <p:ext uri="{BB962C8B-B14F-4D97-AF65-F5344CB8AC3E}">
        <p14:creationId xmlns:p14="http://schemas.microsoft.com/office/powerpoint/2010/main" val="1140996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503869"/>
          </a:xfrm>
        </p:spPr>
        <p:txBody>
          <a:bodyPr/>
          <a:lstStyle/>
          <a:p>
            <a:pPr algn="ctr"/>
            <a:r>
              <a:rPr lang="en-US" sz="2400" dirty="0"/>
              <a:t>Bumblebees (Genus </a:t>
            </a:r>
            <a:r>
              <a:rPr lang="en-US" sz="2400" i="1" dirty="0"/>
              <a:t>Bombus</a:t>
            </a:r>
            <a:r>
              <a:rPr lang="en-US" sz="2400" dirty="0"/>
              <a:t>) </a:t>
            </a:r>
          </a:p>
        </p:txBody>
      </p:sp>
      <p:sp>
        <p:nvSpPr>
          <p:cNvPr id="3" name="Content Placeholder 2"/>
          <p:cNvSpPr>
            <a:spLocks noGrp="1"/>
          </p:cNvSpPr>
          <p:nvPr>
            <p:ph idx="1"/>
          </p:nvPr>
        </p:nvSpPr>
        <p:spPr>
          <a:xfrm>
            <a:off x="286378" y="1357789"/>
            <a:ext cx="8857622" cy="3263504"/>
          </a:xfrm>
        </p:spPr>
        <p:txBody>
          <a:bodyPr>
            <a:noAutofit/>
          </a:bodyPr>
          <a:lstStyle/>
          <a:p>
            <a:r>
              <a:rPr lang="en-US" sz="1600" dirty="0"/>
              <a:t>Agricultural importance</a:t>
            </a:r>
          </a:p>
          <a:p>
            <a:pPr lvl="1"/>
            <a:r>
              <a:rPr lang="en-US" sz="1600" dirty="0"/>
              <a:t>Active in much cooler weather than honeybees (early spring, cloudy days, etc.)</a:t>
            </a:r>
          </a:p>
          <a:p>
            <a:pPr lvl="1"/>
            <a:r>
              <a:rPr lang="en-US" sz="1600" dirty="0"/>
              <a:t>Large size and wing vibration make them better pollinators for certain plants</a:t>
            </a:r>
          </a:p>
          <a:p>
            <a:pPr lvl="2"/>
            <a:r>
              <a:rPr lang="en-US" sz="1600" dirty="0"/>
              <a:t>6X more effective at pollinating blueberries than honeybees</a:t>
            </a:r>
          </a:p>
          <a:p>
            <a:pPr lvl="2"/>
            <a:endParaRPr lang="en-US" sz="1600" dirty="0"/>
          </a:p>
          <a:p>
            <a:r>
              <a:rPr lang="en-US" sz="1600" dirty="0"/>
              <a:t>Ecological importance</a:t>
            </a:r>
          </a:p>
          <a:p>
            <a:pPr lvl="1"/>
            <a:r>
              <a:rPr lang="en-US" sz="1600" dirty="0"/>
              <a:t>Major pollinators for diversity of plants</a:t>
            </a:r>
          </a:p>
          <a:p>
            <a:endParaRPr lang="en-US" sz="1600" dirty="0"/>
          </a:p>
          <a:p>
            <a:r>
              <a:rPr lang="en-US" sz="1600" dirty="0"/>
              <a:t>Conservation </a:t>
            </a:r>
          </a:p>
          <a:p>
            <a:pPr lvl="1"/>
            <a:r>
              <a:rPr lang="en-US" sz="1600" dirty="0"/>
              <a:t>Major declines </a:t>
            </a:r>
          </a:p>
          <a:p>
            <a:pPr lvl="2"/>
            <a:r>
              <a:rPr lang="en-US" sz="1600" dirty="0"/>
              <a:t>89% decline of the American Bumblebee (</a:t>
            </a:r>
            <a:r>
              <a:rPr lang="en-US" sz="1600" i="1" dirty="0"/>
              <a:t>Bombus </a:t>
            </a:r>
            <a:r>
              <a:rPr lang="en-US" sz="1600" i="1" dirty="0" err="1"/>
              <a:t>pensylvanicus</a:t>
            </a:r>
            <a:r>
              <a:rPr lang="en-US" sz="1600" dirty="0"/>
              <a:t>)</a:t>
            </a:r>
          </a:p>
          <a:p>
            <a:pPr lvl="1"/>
            <a:r>
              <a:rPr lang="en-US" sz="1600" dirty="0"/>
              <a:t>&gt;260 species in just the United States</a:t>
            </a:r>
          </a:p>
          <a:p>
            <a:pPr lvl="1"/>
            <a:r>
              <a:rPr lang="en-US" sz="1600" dirty="0"/>
              <a:t>Identification in the field can be challenging</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2013" y="4772313"/>
            <a:ext cx="2171316" cy="16284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48974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1937" y="1030561"/>
            <a:ext cx="6304471" cy="994172"/>
          </a:xfrm>
        </p:spPr>
        <p:txBody>
          <a:bodyPr>
            <a:normAutofit/>
          </a:bodyPr>
          <a:lstStyle/>
          <a:p>
            <a:r>
              <a:rPr lang="en-US" dirty="0"/>
              <a:t>Bumblebee         vs      Honeybee</a:t>
            </a:r>
          </a:p>
        </p:txBody>
      </p:sp>
      <p:pic>
        <p:nvPicPr>
          <p:cNvPr id="5" name="Picture 4"/>
          <p:cNvPicPr>
            <a:picLocks noChangeAspect="1"/>
          </p:cNvPicPr>
          <p:nvPr/>
        </p:nvPicPr>
        <p:blipFill rotWithShape="1">
          <a:blip r:embed="rId3">
            <a:lum bright="6000"/>
            <a:extLst>
              <a:ext uri="{28A0092B-C50C-407E-A947-70E740481C1C}">
                <a14:useLocalDpi xmlns:a14="http://schemas.microsoft.com/office/drawing/2010/main" val="0"/>
              </a:ext>
            </a:extLst>
          </a:blip>
          <a:srcRect l="10958" r="11374"/>
          <a:stretch/>
        </p:blipFill>
        <p:spPr>
          <a:xfrm>
            <a:off x="547537" y="2167492"/>
            <a:ext cx="4088062" cy="3506795"/>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3972"/>
          <a:stretch/>
        </p:blipFill>
        <p:spPr>
          <a:xfrm>
            <a:off x="5557583" y="2084604"/>
            <a:ext cx="2352983" cy="3419060"/>
          </a:xfrm>
          <a:prstGeom prst="rect">
            <a:avLst/>
          </a:prstGeom>
        </p:spPr>
      </p:pic>
      <p:sp>
        <p:nvSpPr>
          <p:cNvPr id="7" name="Title 1"/>
          <p:cNvSpPr txBox="1">
            <a:spLocks/>
          </p:cNvSpPr>
          <p:nvPr/>
        </p:nvSpPr>
        <p:spPr>
          <a:xfrm>
            <a:off x="1531937" y="5330353"/>
            <a:ext cx="2576576"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00" dirty="0"/>
              <a:t>(Buzz Pollinator)</a:t>
            </a:r>
          </a:p>
        </p:txBody>
      </p:sp>
      <p:sp>
        <p:nvSpPr>
          <p:cNvPr id="8" name="Title 1"/>
          <p:cNvSpPr txBox="1">
            <a:spLocks/>
          </p:cNvSpPr>
          <p:nvPr/>
        </p:nvSpPr>
        <p:spPr>
          <a:xfrm>
            <a:off x="5557584" y="5330353"/>
            <a:ext cx="3129216"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00" dirty="0"/>
              <a:t>(Non- Buzz Pollinator)</a:t>
            </a:r>
          </a:p>
        </p:txBody>
      </p:sp>
    </p:spTree>
    <p:extLst>
      <p:ext uri="{BB962C8B-B14F-4D97-AF65-F5344CB8AC3E}">
        <p14:creationId xmlns:p14="http://schemas.microsoft.com/office/powerpoint/2010/main" val="2720901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6524" y="2302764"/>
            <a:ext cx="4148044" cy="371703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784" y="4161282"/>
            <a:ext cx="4132693" cy="1768793"/>
          </a:xfrm>
          <a:prstGeom prst="rect">
            <a:avLst/>
          </a:prstGeom>
        </p:spPr>
      </p:pic>
      <p:sp>
        <p:nvSpPr>
          <p:cNvPr id="6" name="TextBox 5"/>
          <p:cNvSpPr txBox="1"/>
          <p:nvPr/>
        </p:nvSpPr>
        <p:spPr>
          <a:xfrm>
            <a:off x="1636776" y="404705"/>
            <a:ext cx="6153857" cy="461665"/>
          </a:xfrm>
          <a:prstGeom prst="rect">
            <a:avLst/>
          </a:prstGeom>
          <a:noFill/>
        </p:spPr>
        <p:txBody>
          <a:bodyPr wrap="square" rtlCol="0">
            <a:spAutoFit/>
          </a:bodyPr>
          <a:lstStyle/>
          <a:p>
            <a:pPr algn="ctr"/>
            <a:r>
              <a:rPr lang="en-US" sz="2400" b="1" dirty="0"/>
              <a:t>Bumblebees use buzz pollination</a:t>
            </a:r>
          </a:p>
        </p:txBody>
      </p:sp>
      <p:sp>
        <p:nvSpPr>
          <p:cNvPr id="7" name="TextBox 6"/>
          <p:cNvSpPr txBox="1"/>
          <p:nvPr/>
        </p:nvSpPr>
        <p:spPr>
          <a:xfrm>
            <a:off x="485775" y="1184148"/>
            <a:ext cx="8298793" cy="830997"/>
          </a:xfrm>
          <a:prstGeom prst="rect">
            <a:avLst/>
          </a:prstGeom>
          <a:noFill/>
        </p:spPr>
        <p:txBody>
          <a:bodyPr wrap="square" rtlCol="0">
            <a:spAutoFit/>
          </a:bodyPr>
          <a:lstStyle/>
          <a:p>
            <a:r>
              <a:rPr lang="en-US" sz="2400" dirty="0"/>
              <a:t>Bumblebees and some other native bees use specific frequencies to unlock pollen in many species of plants</a:t>
            </a:r>
          </a:p>
        </p:txBody>
      </p:sp>
      <p:sp>
        <p:nvSpPr>
          <p:cNvPr id="8" name="TextBox 7"/>
          <p:cNvSpPr txBox="1"/>
          <p:nvPr/>
        </p:nvSpPr>
        <p:spPr>
          <a:xfrm>
            <a:off x="7472364" y="2318286"/>
            <a:ext cx="914399" cy="300082"/>
          </a:xfrm>
          <a:prstGeom prst="rect">
            <a:avLst/>
          </a:prstGeom>
          <a:noFill/>
        </p:spPr>
        <p:txBody>
          <a:bodyPr wrap="square" rtlCol="0">
            <a:spAutoFit/>
          </a:bodyPr>
          <a:lstStyle/>
          <a:p>
            <a:r>
              <a:rPr lang="en-US" sz="1350" dirty="0"/>
              <a:t>Flight</a:t>
            </a:r>
          </a:p>
        </p:txBody>
      </p:sp>
      <p:sp>
        <p:nvSpPr>
          <p:cNvPr id="9" name="TextBox 8"/>
          <p:cNvSpPr txBox="1"/>
          <p:nvPr/>
        </p:nvSpPr>
        <p:spPr>
          <a:xfrm>
            <a:off x="7472363" y="3535987"/>
            <a:ext cx="914400" cy="300082"/>
          </a:xfrm>
          <a:prstGeom prst="rect">
            <a:avLst/>
          </a:prstGeom>
          <a:noFill/>
        </p:spPr>
        <p:txBody>
          <a:bodyPr wrap="square" rtlCol="0">
            <a:spAutoFit/>
          </a:bodyPr>
          <a:lstStyle/>
          <a:p>
            <a:r>
              <a:rPr lang="en-US" sz="1350" dirty="0"/>
              <a:t>Defense</a:t>
            </a:r>
          </a:p>
        </p:txBody>
      </p:sp>
      <p:sp>
        <p:nvSpPr>
          <p:cNvPr id="10" name="TextBox 9"/>
          <p:cNvSpPr txBox="1"/>
          <p:nvPr/>
        </p:nvSpPr>
        <p:spPr>
          <a:xfrm>
            <a:off x="7059169" y="4627852"/>
            <a:ext cx="1627631" cy="300082"/>
          </a:xfrm>
          <a:prstGeom prst="rect">
            <a:avLst/>
          </a:prstGeom>
          <a:noFill/>
        </p:spPr>
        <p:txBody>
          <a:bodyPr wrap="square" rtlCol="0">
            <a:spAutoFit/>
          </a:bodyPr>
          <a:lstStyle/>
          <a:p>
            <a:r>
              <a:rPr lang="en-US" sz="1350" dirty="0"/>
              <a:t>Pollen unlocking</a:t>
            </a:r>
          </a:p>
        </p:txBody>
      </p:sp>
    </p:spTree>
    <p:extLst>
      <p:ext uri="{BB962C8B-B14F-4D97-AF65-F5344CB8AC3E}">
        <p14:creationId xmlns:p14="http://schemas.microsoft.com/office/powerpoint/2010/main" val="2990301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499598"/>
          </a:xfrm>
        </p:spPr>
        <p:txBody>
          <a:bodyPr/>
          <a:lstStyle/>
          <a:p>
            <a:pPr algn="ctr"/>
            <a:r>
              <a:rPr lang="en-US" sz="2400" dirty="0"/>
              <a:t>Learning to see bumblebee diversity</a:t>
            </a:r>
          </a:p>
        </p:txBody>
      </p:sp>
      <p:sp>
        <p:nvSpPr>
          <p:cNvPr id="3" name="Content Placeholder 2"/>
          <p:cNvSpPr>
            <a:spLocks noGrp="1"/>
          </p:cNvSpPr>
          <p:nvPr>
            <p:ph idx="1"/>
          </p:nvPr>
        </p:nvSpPr>
        <p:spPr>
          <a:xfrm>
            <a:off x="457200" y="1531744"/>
            <a:ext cx="8221362" cy="4067432"/>
          </a:xfrm>
        </p:spPr>
        <p:txBody>
          <a:bodyPr/>
          <a:lstStyle/>
          <a:p>
            <a:pPr marL="0" indent="0">
              <a:buNone/>
            </a:pPr>
            <a:r>
              <a:rPr lang="en-US" sz="1600" dirty="0"/>
              <a:t>(1) Make sure you’ve got a bumblebee: large round bee, usually fluffy, small eyes</a:t>
            </a:r>
          </a:p>
          <a:p>
            <a:pPr marL="0" indent="0">
              <a:buNone/>
            </a:pPr>
            <a:r>
              <a:rPr lang="en-US" sz="1600" dirty="0"/>
              <a:t>(2) Look for anatomical differences </a:t>
            </a:r>
          </a:p>
        </p:txBody>
      </p:sp>
      <p:pic>
        <p:nvPicPr>
          <p:cNvPr id="4" name="Picture 3"/>
          <p:cNvPicPr>
            <a:picLocks noChangeAspect="1"/>
          </p:cNvPicPr>
          <p:nvPr/>
        </p:nvPicPr>
        <p:blipFill>
          <a:blip r:embed="rId3"/>
          <a:stretch>
            <a:fillRect/>
          </a:stretch>
        </p:blipFill>
        <p:spPr>
          <a:xfrm>
            <a:off x="5942655" y="3997939"/>
            <a:ext cx="2653628" cy="1695513"/>
          </a:xfrm>
          <a:prstGeom prst="rect">
            <a:avLst/>
          </a:prstGeom>
        </p:spPr>
      </p:pic>
      <p:sp>
        <p:nvSpPr>
          <p:cNvPr id="5" name="Rectangle 4"/>
          <p:cNvSpPr/>
          <p:nvPr/>
        </p:nvSpPr>
        <p:spPr>
          <a:xfrm>
            <a:off x="5808273" y="5785708"/>
            <a:ext cx="3063659" cy="230832"/>
          </a:xfrm>
          <a:prstGeom prst="rect">
            <a:avLst/>
          </a:prstGeom>
        </p:spPr>
        <p:txBody>
          <a:bodyPr wrap="none">
            <a:spAutoFit/>
          </a:bodyPr>
          <a:lstStyle/>
          <a:p>
            <a:r>
              <a:rPr lang="en-US" sz="900" dirty="0">
                <a:hlinkClick r:id="rId4"/>
              </a:rPr>
              <a:t>https://www.youtube.com/watch?v=A_6ixf3Ui8U&amp;t=138s</a:t>
            </a:r>
            <a:endParaRPr lang="en-US" sz="900" dirty="0"/>
          </a:p>
        </p:txBody>
      </p:sp>
      <p:pic>
        <p:nvPicPr>
          <p:cNvPr id="7" name="Picture 6"/>
          <p:cNvPicPr>
            <a:picLocks noChangeAspect="1"/>
          </p:cNvPicPr>
          <p:nvPr/>
        </p:nvPicPr>
        <p:blipFill>
          <a:blip r:embed="rId5"/>
          <a:stretch>
            <a:fillRect/>
          </a:stretch>
        </p:blipFill>
        <p:spPr>
          <a:xfrm>
            <a:off x="729968" y="2555464"/>
            <a:ext cx="4094959" cy="3464336"/>
          </a:xfrm>
          <a:prstGeom prst="rect">
            <a:avLst/>
          </a:prstGeom>
        </p:spPr>
      </p:pic>
      <p:pic>
        <p:nvPicPr>
          <p:cNvPr id="8" name="Picture 7"/>
          <p:cNvPicPr>
            <a:picLocks noChangeAspect="1"/>
          </p:cNvPicPr>
          <p:nvPr/>
        </p:nvPicPr>
        <p:blipFill>
          <a:blip r:embed="rId6"/>
          <a:stretch>
            <a:fillRect/>
          </a:stretch>
        </p:blipFill>
        <p:spPr>
          <a:xfrm>
            <a:off x="6001645" y="1963596"/>
            <a:ext cx="2676917" cy="1746870"/>
          </a:xfrm>
          <a:prstGeom prst="rect">
            <a:avLst/>
          </a:prstGeom>
        </p:spPr>
      </p:pic>
      <p:sp>
        <p:nvSpPr>
          <p:cNvPr id="9" name="Rectangle 8"/>
          <p:cNvSpPr/>
          <p:nvPr/>
        </p:nvSpPr>
        <p:spPr>
          <a:xfrm>
            <a:off x="4936252" y="3765997"/>
            <a:ext cx="4572000" cy="230832"/>
          </a:xfrm>
          <a:prstGeom prst="rect">
            <a:avLst/>
          </a:prstGeom>
        </p:spPr>
        <p:txBody>
          <a:bodyPr>
            <a:spAutoFit/>
          </a:bodyPr>
          <a:lstStyle/>
          <a:p>
            <a:r>
              <a:rPr lang="en-US" sz="900" dirty="0">
                <a:hlinkClick r:id="rId7"/>
              </a:rPr>
              <a:t>https://xerces.org/sites/default/files/2018-05/12-053_01_Western_BB_guide.pdf</a:t>
            </a:r>
            <a:endParaRPr lang="en-US" sz="900" dirty="0"/>
          </a:p>
        </p:txBody>
      </p:sp>
    </p:spTree>
    <p:extLst>
      <p:ext uri="{BB962C8B-B14F-4D97-AF65-F5344CB8AC3E}">
        <p14:creationId xmlns:p14="http://schemas.microsoft.com/office/powerpoint/2010/main" val="2636103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393" y="457200"/>
            <a:ext cx="8150407" cy="548640"/>
          </a:xfrm>
        </p:spPr>
        <p:txBody>
          <a:bodyPr>
            <a:normAutofit/>
          </a:bodyPr>
          <a:lstStyle/>
          <a:p>
            <a:pPr algn="ctr"/>
            <a:r>
              <a:rPr lang="en-US" sz="2400" dirty="0"/>
              <a:t>3-Part Game: Identifying Bumblebees of Colorado</a:t>
            </a:r>
          </a:p>
        </p:txBody>
      </p:sp>
      <p:sp>
        <p:nvSpPr>
          <p:cNvPr id="6" name="TextBox 5"/>
          <p:cNvSpPr txBox="1"/>
          <p:nvPr/>
        </p:nvSpPr>
        <p:spPr>
          <a:xfrm>
            <a:off x="457200" y="1822395"/>
            <a:ext cx="8229600" cy="1323439"/>
          </a:xfrm>
          <a:prstGeom prst="rect">
            <a:avLst/>
          </a:prstGeom>
          <a:noFill/>
        </p:spPr>
        <p:txBody>
          <a:bodyPr wrap="square" rtlCol="0">
            <a:spAutoFit/>
          </a:bodyPr>
          <a:lstStyle/>
          <a:p>
            <a:r>
              <a:rPr lang="en-US" sz="1600" dirty="0"/>
              <a:t>Round 1 – Learn to identify one bumblebee</a:t>
            </a:r>
          </a:p>
          <a:p>
            <a:endParaRPr lang="en-US" sz="1600" dirty="0"/>
          </a:p>
          <a:p>
            <a:r>
              <a:rPr lang="en-US" sz="1600" dirty="0"/>
              <a:t>Round 2 – Learn to sort two bumblebees that live in the same habitat</a:t>
            </a:r>
          </a:p>
          <a:p>
            <a:endParaRPr lang="en-US" sz="1600" dirty="0"/>
          </a:p>
          <a:p>
            <a:r>
              <a:rPr lang="en-US" sz="1600" dirty="0"/>
              <a:t>Round 3 – Use a new tool to sort bumblebees that live in the same habitat</a:t>
            </a:r>
          </a:p>
        </p:txBody>
      </p:sp>
      <p:pic>
        <p:nvPicPr>
          <p:cNvPr id="3" name="Picture 2"/>
          <p:cNvPicPr>
            <a:picLocks noChangeAspect="1"/>
          </p:cNvPicPr>
          <p:nvPr/>
        </p:nvPicPr>
        <p:blipFill>
          <a:blip r:embed="rId3"/>
          <a:stretch>
            <a:fillRect/>
          </a:stretch>
        </p:blipFill>
        <p:spPr>
          <a:xfrm>
            <a:off x="457200" y="3633635"/>
            <a:ext cx="2617163" cy="1708070"/>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4"/>
          <a:stretch>
            <a:fillRect/>
          </a:stretch>
        </p:blipFill>
        <p:spPr>
          <a:xfrm>
            <a:off x="3176085" y="3962389"/>
            <a:ext cx="2588385" cy="1713725"/>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5"/>
          <a:stretch>
            <a:fillRect/>
          </a:stretch>
        </p:blipFill>
        <p:spPr>
          <a:xfrm>
            <a:off x="5866193" y="4292881"/>
            <a:ext cx="2617163" cy="172691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09474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03079" y="424168"/>
            <a:ext cx="1836433" cy="523220"/>
          </a:xfrm>
          <a:prstGeom prst="rect">
            <a:avLst/>
          </a:prstGeom>
          <a:noFill/>
        </p:spPr>
        <p:txBody>
          <a:bodyPr wrap="square" rtlCol="0">
            <a:spAutoFit/>
          </a:bodyPr>
          <a:lstStyle/>
          <a:p>
            <a:r>
              <a:rPr lang="en-US" sz="2800" b="1" dirty="0"/>
              <a:t>Round 1</a:t>
            </a:r>
          </a:p>
        </p:txBody>
      </p:sp>
      <p:sp>
        <p:nvSpPr>
          <p:cNvPr id="5" name="TextBox 4"/>
          <p:cNvSpPr txBox="1"/>
          <p:nvPr/>
        </p:nvSpPr>
        <p:spPr>
          <a:xfrm>
            <a:off x="2636164" y="1137400"/>
            <a:ext cx="4077455" cy="461665"/>
          </a:xfrm>
          <a:prstGeom prst="rect">
            <a:avLst/>
          </a:prstGeom>
          <a:noFill/>
        </p:spPr>
        <p:txBody>
          <a:bodyPr wrap="square" rtlCol="0">
            <a:spAutoFit/>
          </a:bodyPr>
          <a:lstStyle/>
          <a:p>
            <a:r>
              <a:rPr lang="en-US" sz="2400" dirty="0"/>
              <a:t>Is your bee </a:t>
            </a:r>
            <a:r>
              <a:rPr lang="en-US" sz="2400" i="1" dirty="0" err="1"/>
              <a:t>Bombus</a:t>
            </a:r>
            <a:r>
              <a:rPr lang="en-US" sz="2400" i="1" dirty="0"/>
              <a:t> </a:t>
            </a:r>
            <a:r>
              <a:rPr lang="en-US" sz="2400" i="1" dirty="0" err="1"/>
              <a:t>huntii</a:t>
            </a:r>
            <a:r>
              <a:rPr lang="en-US" sz="2400" dirty="0"/>
              <a:t>?</a:t>
            </a:r>
          </a:p>
        </p:txBody>
      </p:sp>
      <p:grpSp>
        <p:nvGrpSpPr>
          <p:cNvPr id="2" name="Group 1">
            <a:extLst>
              <a:ext uri="{FF2B5EF4-FFF2-40B4-BE49-F238E27FC236}">
                <a16:creationId xmlns:a16="http://schemas.microsoft.com/office/drawing/2014/main" id="{8FEFFFD0-1103-F2C7-A8BB-C5D4C4500391}"/>
              </a:ext>
            </a:extLst>
          </p:cNvPr>
          <p:cNvGrpSpPr/>
          <p:nvPr/>
        </p:nvGrpSpPr>
        <p:grpSpPr>
          <a:xfrm>
            <a:off x="691933" y="4661879"/>
            <a:ext cx="7459126" cy="1167897"/>
            <a:chOff x="691933" y="4661879"/>
            <a:chExt cx="7459126" cy="1167897"/>
          </a:xfrm>
        </p:grpSpPr>
        <p:sp>
          <p:nvSpPr>
            <p:cNvPr id="7" name="Rectangle 6"/>
            <p:cNvSpPr/>
            <p:nvPr/>
          </p:nvSpPr>
          <p:spPr>
            <a:xfrm>
              <a:off x="691933" y="4661879"/>
              <a:ext cx="1358020" cy="1167897"/>
            </a:xfrm>
            <a:prstGeom prst="rect">
              <a:avLst/>
            </a:prstGeom>
            <a:solidFill>
              <a:srgbClr val="00B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3617334" y="4661879"/>
              <a:ext cx="1358020" cy="1167897"/>
            </a:xfrm>
            <a:prstGeom prst="rect">
              <a:avLst/>
            </a:prstGeom>
            <a:solidFill>
              <a:srgbClr val="FF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6713619" y="4661879"/>
              <a:ext cx="1358020" cy="1167897"/>
            </a:xfrm>
            <a:prstGeom prst="rect">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p:cNvSpPr txBox="1"/>
            <p:nvPr/>
          </p:nvSpPr>
          <p:spPr>
            <a:xfrm>
              <a:off x="875084" y="4980370"/>
              <a:ext cx="1077468" cy="553998"/>
            </a:xfrm>
            <a:prstGeom prst="rect">
              <a:avLst/>
            </a:prstGeom>
            <a:noFill/>
          </p:spPr>
          <p:txBody>
            <a:bodyPr wrap="square" rtlCol="0">
              <a:spAutoFit/>
            </a:bodyPr>
            <a:lstStyle/>
            <a:p>
              <a:r>
                <a:rPr lang="en-US" sz="3000" dirty="0"/>
                <a:t>YES</a:t>
              </a:r>
            </a:p>
          </p:txBody>
        </p:sp>
        <p:sp>
          <p:nvSpPr>
            <p:cNvPr id="11" name="TextBox 10"/>
            <p:cNvSpPr txBox="1"/>
            <p:nvPr/>
          </p:nvSpPr>
          <p:spPr>
            <a:xfrm>
              <a:off x="3909458" y="4980370"/>
              <a:ext cx="922020" cy="553998"/>
            </a:xfrm>
            <a:prstGeom prst="rect">
              <a:avLst/>
            </a:prstGeom>
            <a:noFill/>
          </p:spPr>
          <p:txBody>
            <a:bodyPr wrap="square" rtlCol="0">
              <a:spAutoFit/>
            </a:bodyPr>
            <a:lstStyle/>
            <a:p>
              <a:r>
                <a:rPr lang="en-US" sz="3000" dirty="0"/>
                <a:t>NO</a:t>
              </a:r>
            </a:p>
          </p:txBody>
        </p:sp>
        <p:sp>
          <p:nvSpPr>
            <p:cNvPr id="12" name="TextBox 11"/>
            <p:cNvSpPr txBox="1"/>
            <p:nvPr/>
          </p:nvSpPr>
          <p:spPr>
            <a:xfrm>
              <a:off x="6692591" y="4942359"/>
              <a:ext cx="1458468" cy="553998"/>
            </a:xfrm>
            <a:prstGeom prst="rect">
              <a:avLst/>
            </a:prstGeom>
            <a:noFill/>
          </p:spPr>
          <p:txBody>
            <a:bodyPr wrap="square" rtlCol="0">
              <a:spAutoFit/>
            </a:bodyPr>
            <a:lstStyle/>
            <a:p>
              <a:r>
                <a:rPr lang="en-US" sz="3000" dirty="0"/>
                <a:t>Unsure</a:t>
              </a:r>
            </a:p>
          </p:txBody>
        </p:sp>
      </p:gr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23931" t="22849" r="8153" b="19499"/>
          <a:stretch/>
        </p:blipFill>
        <p:spPr>
          <a:xfrm>
            <a:off x="164543" y="1729510"/>
            <a:ext cx="3246121" cy="2481043"/>
          </a:xfrm>
          <a:prstGeom prst="rect">
            <a:avLst/>
          </a:prstGeom>
          <a:effectLst>
            <a:outerShdw blurRad="63500" sx="102000" sy="102000" algn="ctr" rotWithShape="0">
              <a:prstClr val="black">
                <a:alpha val="40000"/>
              </a:prstClr>
            </a:outerShdw>
          </a:effectLst>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14388" t="21953" r="13130" b="17964"/>
          <a:stretch/>
        </p:blipFill>
        <p:spPr>
          <a:xfrm>
            <a:off x="3516916" y="1729510"/>
            <a:ext cx="3435635" cy="2480818"/>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rotWithShape="1">
          <a:blip r:embed="rId5"/>
          <a:srcRect r="51011"/>
          <a:stretch/>
        </p:blipFill>
        <p:spPr>
          <a:xfrm>
            <a:off x="7058802" y="1406229"/>
            <a:ext cx="1990990" cy="1468894"/>
          </a:xfrm>
          <a:prstGeom prst="rect">
            <a:avLst/>
          </a:prstGeom>
          <a:effectLst>
            <a:outerShdw blurRad="63500" sx="102000" sy="102000" algn="ctr" rotWithShape="0">
              <a:prstClr val="black">
                <a:alpha val="40000"/>
              </a:prstClr>
            </a:outerShdw>
          </a:effectLst>
        </p:spPr>
      </p:pic>
      <p:pic>
        <p:nvPicPr>
          <p:cNvPr id="14" name="Picture 13"/>
          <p:cNvPicPr>
            <a:picLocks noChangeAspect="1"/>
          </p:cNvPicPr>
          <p:nvPr/>
        </p:nvPicPr>
        <p:blipFill rotWithShape="1">
          <a:blip r:embed="rId5"/>
          <a:srcRect l="51253" r="630"/>
          <a:stretch/>
        </p:blipFill>
        <p:spPr>
          <a:xfrm>
            <a:off x="7076522" y="2875122"/>
            <a:ext cx="1955549" cy="146889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39545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2961" y="1582287"/>
            <a:ext cx="1750423" cy="300082"/>
          </a:xfrm>
          <a:prstGeom prst="rect">
            <a:avLst/>
          </a:prstGeom>
          <a:noFill/>
        </p:spPr>
        <p:txBody>
          <a:bodyPr wrap="square" rtlCol="0">
            <a:spAutoFit/>
          </a:bodyPr>
          <a:lstStyle/>
          <a:p>
            <a:r>
              <a:rPr lang="en-US" sz="1350" dirty="0"/>
              <a:t>Group 1</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3384" y="1582287"/>
            <a:ext cx="3560503" cy="2649515"/>
          </a:xfrm>
          <a:prstGeom prst="rect">
            <a:avLst/>
          </a:prstGeom>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id="{3E1EB845-D82B-5B49-96B1-9204536CDBF7}"/>
              </a:ext>
            </a:extLst>
          </p:cNvPr>
          <p:cNvSpPr txBox="1"/>
          <p:nvPr/>
        </p:nvSpPr>
        <p:spPr>
          <a:xfrm>
            <a:off x="3403079" y="424168"/>
            <a:ext cx="1836433" cy="523220"/>
          </a:xfrm>
          <a:prstGeom prst="rect">
            <a:avLst/>
          </a:prstGeom>
          <a:noFill/>
        </p:spPr>
        <p:txBody>
          <a:bodyPr wrap="square" rtlCol="0">
            <a:spAutoFit/>
          </a:bodyPr>
          <a:lstStyle/>
          <a:p>
            <a:r>
              <a:rPr lang="en-US" sz="2800" b="1" dirty="0"/>
              <a:t>Round 1</a:t>
            </a:r>
          </a:p>
        </p:txBody>
      </p:sp>
      <p:sp>
        <p:nvSpPr>
          <p:cNvPr id="14" name="TextBox 13">
            <a:extLst>
              <a:ext uri="{FF2B5EF4-FFF2-40B4-BE49-F238E27FC236}">
                <a16:creationId xmlns:a16="http://schemas.microsoft.com/office/drawing/2014/main" id="{FAC562D3-CCBC-F430-739E-6F59C4C05A0E}"/>
              </a:ext>
            </a:extLst>
          </p:cNvPr>
          <p:cNvSpPr txBox="1"/>
          <p:nvPr/>
        </p:nvSpPr>
        <p:spPr>
          <a:xfrm>
            <a:off x="2636164" y="1137400"/>
            <a:ext cx="4077455" cy="461665"/>
          </a:xfrm>
          <a:prstGeom prst="rect">
            <a:avLst/>
          </a:prstGeom>
          <a:noFill/>
        </p:spPr>
        <p:txBody>
          <a:bodyPr wrap="square" rtlCol="0">
            <a:spAutoFit/>
          </a:bodyPr>
          <a:lstStyle/>
          <a:p>
            <a:r>
              <a:rPr lang="en-US" sz="2400" dirty="0"/>
              <a:t>Is your bee </a:t>
            </a:r>
            <a:r>
              <a:rPr lang="en-US" sz="2400" i="1" dirty="0" err="1"/>
              <a:t>Bombus</a:t>
            </a:r>
            <a:r>
              <a:rPr lang="en-US" sz="2400" i="1" dirty="0"/>
              <a:t> </a:t>
            </a:r>
            <a:r>
              <a:rPr lang="en-US" sz="2400" i="1" dirty="0" err="1"/>
              <a:t>huntii</a:t>
            </a:r>
            <a:r>
              <a:rPr lang="en-US" sz="2400" dirty="0"/>
              <a:t>?</a:t>
            </a:r>
          </a:p>
        </p:txBody>
      </p:sp>
      <p:grpSp>
        <p:nvGrpSpPr>
          <p:cNvPr id="15" name="Group 14">
            <a:extLst>
              <a:ext uri="{FF2B5EF4-FFF2-40B4-BE49-F238E27FC236}">
                <a16:creationId xmlns:a16="http://schemas.microsoft.com/office/drawing/2014/main" id="{CAD1058B-6803-4B7A-AE5B-DC174976B462}"/>
              </a:ext>
            </a:extLst>
          </p:cNvPr>
          <p:cNvGrpSpPr/>
          <p:nvPr/>
        </p:nvGrpSpPr>
        <p:grpSpPr>
          <a:xfrm>
            <a:off x="691933" y="4661879"/>
            <a:ext cx="7459126" cy="1167897"/>
            <a:chOff x="691933" y="4661879"/>
            <a:chExt cx="7459126" cy="1167897"/>
          </a:xfrm>
        </p:grpSpPr>
        <p:sp>
          <p:nvSpPr>
            <p:cNvPr id="16" name="Rectangle 15">
              <a:extLst>
                <a:ext uri="{FF2B5EF4-FFF2-40B4-BE49-F238E27FC236}">
                  <a16:creationId xmlns:a16="http://schemas.microsoft.com/office/drawing/2014/main" id="{E202D2DC-7A9C-FBB8-292B-2CDCB10C0871}"/>
                </a:ext>
              </a:extLst>
            </p:cNvPr>
            <p:cNvSpPr/>
            <p:nvPr/>
          </p:nvSpPr>
          <p:spPr>
            <a:xfrm>
              <a:off x="691933" y="4661879"/>
              <a:ext cx="1358020" cy="1167897"/>
            </a:xfrm>
            <a:prstGeom prst="rect">
              <a:avLst/>
            </a:prstGeom>
            <a:solidFill>
              <a:srgbClr val="00B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525F71F3-9D2A-CADD-BDE5-A1FC9A6F5F66}"/>
                </a:ext>
              </a:extLst>
            </p:cNvPr>
            <p:cNvSpPr/>
            <p:nvPr/>
          </p:nvSpPr>
          <p:spPr>
            <a:xfrm>
              <a:off x="3617334" y="4661879"/>
              <a:ext cx="1358020" cy="1167897"/>
            </a:xfrm>
            <a:prstGeom prst="rect">
              <a:avLst/>
            </a:prstGeom>
            <a:solidFill>
              <a:srgbClr val="FF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3B7B588E-828A-E03F-A9ED-03E454617793}"/>
                </a:ext>
              </a:extLst>
            </p:cNvPr>
            <p:cNvSpPr/>
            <p:nvPr/>
          </p:nvSpPr>
          <p:spPr>
            <a:xfrm>
              <a:off x="6713619" y="4661879"/>
              <a:ext cx="1358020" cy="1167897"/>
            </a:xfrm>
            <a:prstGeom prst="rect">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18">
              <a:extLst>
                <a:ext uri="{FF2B5EF4-FFF2-40B4-BE49-F238E27FC236}">
                  <a16:creationId xmlns:a16="http://schemas.microsoft.com/office/drawing/2014/main" id="{27EEE299-7777-B220-A05B-B1061C5AD914}"/>
                </a:ext>
              </a:extLst>
            </p:cNvPr>
            <p:cNvSpPr txBox="1"/>
            <p:nvPr/>
          </p:nvSpPr>
          <p:spPr>
            <a:xfrm>
              <a:off x="875084" y="4980370"/>
              <a:ext cx="1077468" cy="553998"/>
            </a:xfrm>
            <a:prstGeom prst="rect">
              <a:avLst/>
            </a:prstGeom>
            <a:noFill/>
          </p:spPr>
          <p:txBody>
            <a:bodyPr wrap="square" rtlCol="0">
              <a:spAutoFit/>
            </a:bodyPr>
            <a:lstStyle/>
            <a:p>
              <a:r>
                <a:rPr lang="en-US" sz="3000" dirty="0"/>
                <a:t>YES</a:t>
              </a:r>
            </a:p>
          </p:txBody>
        </p:sp>
        <p:sp>
          <p:nvSpPr>
            <p:cNvPr id="20" name="TextBox 19">
              <a:extLst>
                <a:ext uri="{FF2B5EF4-FFF2-40B4-BE49-F238E27FC236}">
                  <a16:creationId xmlns:a16="http://schemas.microsoft.com/office/drawing/2014/main" id="{545E863E-830E-C9DC-2F0D-65F81ABF5013}"/>
                </a:ext>
              </a:extLst>
            </p:cNvPr>
            <p:cNvSpPr txBox="1"/>
            <p:nvPr/>
          </p:nvSpPr>
          <p:spPr>
            <a:xfrm>
              <a:off x="3909458" y="4980370"/>
              <a:ext cx="922020" cy="553998"/>
            </a:xfrm>
            <a:prstGeom prst="rect">
              <a:avLst/>
            </a:prstGeom>
            <a:noFill/>
          </p:spPr>
          <p:txBody>
            <a:bodyPr wrap="square" rtlCol="0">
              <a:spAutoFit/>
            </a:bodyPr>
            <a:lstStyle/>
            <a:p>
              <a:r>
                <a:rPr lang="en-US" sz="3000" dirty="0"/>
                <a:t>NO</a:t>
              </a:r>
            </a:p>
          </p:txBody>
        </p:sp>
        <p:sp>
          <p:nvSpPr>
            <p:cNvPr id="21" name="TextBox 20">
              <a:extLst>
                <a:ext uri="{FF2B5EF4-FFF2-40B4-BE49-F238E27FC236}">
                  <a16:creationId xmlns:a16="http://schemas.microsoft.com/office/drawing/2014/main" id="{B3393DF8-A9BA-0409-09B5-CE71E06F611C}"/>
                </a:ext>
              </a:extLst>
            </p:cNvPr>
            <p:cNvSpPr txBox="1"/>
            <p:nvPr/>
          </p:nvSpPr>
          <p:spPr>
            <a:xfrm>
              <a:off x="6692591" y="4942359"/>
              <a:ext cx="1458468" cy="553998"/>
            </a:xfrm>
            <a:prstGeom prst="rect">
              <a:avLst/>
            </a:prstGeom>
            <a:noFill/>
          </p:spPr>
          <p:txBody>
            <a:bodyPr wrap="square" rtlCol="0">
              <a:spAutoFit/>
            </a:bodyPr>
            <a:lstStyle/>
            <a:p>
              <a:r>
                <a:rPr lang="en-US" sz="3000" dirty="0"/>
                <a:t>Unsure</a:t>
              </a:r>
            </a:p>
          </p:txBody>
        </p:sp>
      </p:grpSp>
    </p:spTree>
    <p:extLst>
      <p:ext uri="{BB962C8B-B14F-4D97-AF65-F5344CB8AC3E}">
        <p14:creationId xmlns:p14="http://schemas.microsoft.com/office/powerpoint/2010/main" val="1321741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F0799-A2BB-4AF6-BEFE-64A421767306}"/>
              </a:ext>
            </a:extLst>
          </p:cNvPr>
          <p:cNvSpPr>
            <a:spLocks noGrp="1"/>
          </p:cNvSpPr>
          <p:nvPr>
            <p:ph type="title"/>
          </p:nvPr>
        </p:nvSpPr>
        <p:spPr/>
        <p:txBody>
          <a:bodyPr/>
          <a:lstStyle/>
          <a:p>
            <a:r>
              <a:rPr lang="en-US" dirty="0"/>
              <a:t>Contents</a:t>
            </a:r>
          </a:p>
        </p:txBody>
      </p:sp>
      <p:sp>
        <p:nvSpPr>
          <p:cNvPr id="5" name="Footer Placeholder 4">
            <a:extLst>
              <a:ext uri="{FF2B5EF4-FFF2-40B4-BE49-F238E27FC236}">
                <a16:creationId xmlns:a16="http://schemas.microsoft.com/office/drawing/2014/main" id="{4473C0B8-2793-4DB2-A1AD-696C9D0313FA}"/>
              </a:ext>
            </a:extLst>
          </p:cNvPr>
          <p:cNvSpPr>
            <a:spLocks noGrp="1"/>
          </p:cNvSpPr>
          <p:nvPr>
            <p:ph type="ftr" sz="quarter" idx="10"/>
          </p:nvPr>
        </p:nvSpPr>
        <p:spPr/>
        <p:txBody>
          <a:bodyPr/>
          <a:lstStyle/>
          <a:p>
            <a:r>
              <a:rPr lang="en-US"/>
              <a:t>explorer.bio-rad.com</a:t>
            </a:r>
            <a:endParaRPr lang="en-US" dirty="0"/>
          </a:p>
        </p:txBody>
      </p:sp>
      <p:sp>
        <p:nvSpPr>
          <p:cNvPr id="4" name="Trapezoid 3">
            <a:extLst>
              <a:ext uri="{FF2B5EF4-FFF2-40B4-BE49-F238E27FC236}">
                <a16:creationId xmlns:a16="http://schemas.microsoft.com/office/drawing/2014/main" id="{FB126CA9-D3BE-44FF-9BBC-482F3C1C5BEA}"/>
              </a:ext>
            </a:extLst>
          </p:cNvPr>
          <p:cNvSpPr/>
          <p:nvPr/>
        </p:nvSpPr>
        <p:spPr>
          <a:xfrm rot="2673227">
            <a:off x="7672179" y="191089"/>
            <a:ext cx="1965632" cy="579928"/>
          </a:xfrm>
          <a:prstGeom prst="trapezoid">
            <a:avLst>
              <a:gd name="adj" fmla="val 100593"/>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1200" b="1" i="1" dirty="0">
                <a:solidFill>
                  <a:schemeClr val="tx1">
                    <a:lumMod val="85000"/>
                    <a:lumOff val="15000"/>
                  </a:schemeClr>
                </a:solidFill>
              </a:rPr>
              <a:t>Getting</a:t>
            </a:r>
          </a:p>
          <a:p>
            <a:pPr algn="ctr"/>
            <a:r>
              <a:rPr lang="en-US" sz="1200" b="1" i="1" dirty="0">
                <a:solidFill>
                  <a:schemeClr val="tx1">
                    <a:lumMod val="85000"/>
                    <a:lumOff val="15000"/>
                  </a:schemeClr>
                </a:solidFill>
              </a:rPr>
              <a:t>Started</a:t>
            </a:r>
          </a:p>
        </p:txBody>
      </p:sp>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B093E36F-AA86-4C76-80F1-4F3A5B327792}"/>
                  </a:ext>
                </a:extLst>
              </p:cNvPr>
              <p:cNvGraphicFramePr>
                <a:graphicFrameLocks noChangeAspect="1"/>
              </p:cNvGraphicFramePr>
              <p:nvPr>
                <p:extLst>
                  <p:ext uri="{D42A27DB-BD31-4B8C-83A1-F6EECF244321}">
                    <p14:modId xmlns:p14="http://schemas.microsoft.com/office/powerpoint/2010/main" val="2761687918"/>
                  </p:ext>
                </p:extLst>
              </p:nvPr>
            </p:nvGraphicFramePr>
            <p:xfrm>
              <a:off x="515387" y="2571750"/>
              <a:ext cx="2286000" cy="1714500"/>
            </p:xfrm>
            <a:graphic>
              <a:graphicData uri="http://schemas.microsoft.com/office/powerpoint/2016/slidezoom">
                <pslz:sldZm>
                  <pslz:sldZmObj sldId="257" cId="1343522790">
                    <pslz:zmPr id="{FF4E6248-C70F-46AD-AD2F-B3EC09ED06B8}"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9" name="Slide Zoom 8">
                <a:hlinkClick r:id="rId3" action="ppaction://hlinksldjump"/>
                <a:extLst>
                  <a:ext uri="{FF2B5EF4-FFF2-40B4-BE49-F238E27FC236}">
                    <a16:creationId xmlns:a16="http://schemas.microsoft.com/office/drawing/2014/main" id="{B093E36F-AA86-4C76-80F1-4F3A5B327792}"/>
                  </a:ext>
                </a:extLst>
              </p:cNvPr>
              <p:cNvPicPr>
                <a:picLocks noGrp="1" noRot="1" noChangeAspect="1" noMove="1" noResize="1" noEditPoints="1" noAdjustHandles="1" noChangeArrowheads="1" noChangeShapeType="1"/>
              </p:cNvPicPr>
              <p:nvPr/>
            </p:nvPicPr>
            <p:blipFill>
              <a:blip r:embed="rId4"/>
              <a:stretch>
                <a:fillRect/>
              </a:stretch>
            </p:blipFill>
            <p:spPr>
              <a:xfrm>
                <a:off x="515387" y="2571750"/>
                <a:ext cx="2286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E896763D-0E77-43A2-852F-BE21B9C8B946}"/>
                  </a:ext>
                </a:extLst>
              </p:cNvPr>
              <p:cNvGraphicFramePr>
                <a:graphicFrameLocks noChangeAspect="1"/>
              </p:cNvGraphicFramePr>
              <p:nvPr>
                <p:extLst>
                  <p:ext uri="{D42A27DB-BD31-4B8C-83A1-F6EECF244321}">
                    <p14:modId xmlns:p14="http://schemas.microsoft.com/office/powerpoint/2010/main" val="1407278875"/>
                  </p:ext>
                </p:extLst>
              </p:nvPr>
            </p:nvGraphicFramePr>
            <p:xfrm>
              <a:off x="3429000" y="2571750"/>
              <a:ext cx="2286000" cy="1714500"/>
            </p:xfrm>
            <a:graphic>
              <a:graphicData uri="http://schemas.microsoft.com/office/powerpoint/2016/slidezoom">
                <pslz:sldZm>
                  <pslz:sldZmObj sldId="259" cId="416064011">
                    <pslz:zmPr id="{C7CC05CE-C9C1-4EFE-BA09-714B172753BE}" returnToParent="0" transitionDur="1000">
                      <p166:blipFill xmlns:p166="http://schemas.microsoft.com/office/powerpoint/2016/6/main">
                        <a:blip r:embed="rId5"/>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11" name="Slide Zoom 10">
                <a:hlinkClick r:id="rId6" action="ppaction://hlinksldjump"/>
                <a:extLst>
                  <a:ext uri="{FF2B5EF4-FFF2-40B4-BE49-F238E27FC236}">
                    <a16:creationId xmlns:a16="http://schemas.microsoft.com/office/drawing/2014/main" id="{E896763D-0E77-43A2-852F-BE21B9C8B946}"/>
                  </a:ext>
                </a:extLst>
              </p:cNvPr>
              <p:cNvPicPr>
                <a:picLocks noGrp="1" noRot="1" noChangeAspect="1" noMove="1" noResize="1" noEditPoints="1" noAdjustHandles="1" noChangeArrowheads="1" noChangeShapeType="1"/>
              </p:cNvPicPr>
              <p:nvPr/>
            </p:nvPicPr>
            <p:blipFill>
              <a:blip r:embed="rId7"/>
              <a:stretch>
                <a:fillRect/>
              </a:stretch>
            </p:blipFill>
            <p:spPr>
              <a:xfrm>
                <a:off x="3429000" y="2571750"/>
                <a:ext cx="2286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84D39ACC-2202-4832-86C0-4435E49CF75B}"/>
                  </a:ext>
                </a:extLst>
              </p:cNvPr>
              <p:cNvGraphicFramePr>
                <a:graphicFrameLocks noChangeAspect="1"/>
              </p:cNvGraphicFramePr>
              <p:nvPr>
                <p:extLst>
                  <p:ext uri="{D42A27DB-BD31-4B8C-83A1-F6EECF244321}">
                    <p14:modId xmlns:p14="http://schemas.microsoft.com/office/powerpoint/2010/main" val="1663208924"/>
                  </p:ext>
                </p:extLst>
              </p:nvPr>
            </p:nvGraphicFramePr>
            <p:xfrm>
              <a:off x="6342613" y="2571750"/>
              <a:ext cx="2286000" cy="1714500"/>
            </p:xfrm>
            <a:graphic>
              <a:graphicData uri="http://schemas.microsoft.com/office/powerpoint/2016/slidezoom">
                <pslz:sldZm>
                  <pslz:sldZmObj sldId="277" cId="1696713842">
                    <pslz:zmPr id="{9F6AACCD-AE1A-4A3C-81CB-2328243045DB}" returnToParent="0" transitionDur="1000">
                      <p166:blipFill xmlns:p166="http://schemas.microsoft.com/office/powerpoint/2016/6/main">
                        <a:blip r:embed="rId8"/>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13" name="Slide Zoom 12">
                <a:hlinkClick r:id="rId9" action="ppaction://hlinksldjump"/>
                <a:extLst>
                  <a:ext uri="{FF2B5EF4-FFF2-40B4-BE49-F238E27FC236}">
                    <a16:creationId xmlns:a16="http://schemas.microsoft.com/office/drawing/2014/main" id="{84D39ACC-2202-4832-86C0-4435E49CF75B}"/>
                  </a:ext>
                </a:extLst>
              </p:cNvPr>
              <p:cNvPicPr>
                <a:picLocks noGrp="1" noRot="1" noChangeAspect="1" noMove="1" noResize="1" noEditPoints="1" noAdjustHandles="1" noChangeArrowheads="1" noChangeShapeType="1"/>
              </p:cNvPicPr>
              <p:nvPr/>
            </p:nvPicPr>
            <p:blipFill>
              <a:blip r:embed="rId10"/>
              <a:stretch>
                <a:fillRect/>
              </a:stretch>
            </p:blipFill>
            <p:spPr>
              <a:xfrm>
                <a:off x="6342613" y="2571750"/>
                <a:ext cx="2286000" cy="1714500"/>
              </a:xfrm>
              <a:prstGeom prst="rect">
                <a:avLst/>
              </a:prstGeom>
              <a:ln w="3175">
                <a:solidFill>
                  <a:prstClr val="ltGray"/>
                </a:solidFill>
              </a:ln>
            </p:spPr>
          </p:pic>
        </mc:Fallback>
      </mc:AlternateContent>
      <p:sp>
        <p:nvSpPr>
          <p:cNvPr id="14" name="TextBox 13">
            <a:extLst>
              <a:ext uri="{FF2B5EF4-FFF2-40B4-BE49-F238E27FC236}">
                <a16:creationId xmlns:a16="http://schemas.microsoft.com/office/drawing/2014/main" id="{5EE23FD1-323D-445E-A0E5-22D39E175321}"/>
              </a:ext>
            </a:extLst>
          </p:cNvPr>
          <p:cNvSpPr txBox="1"/>
          <p:nvPr/>
        </p:nvSpPr>
        <p:spPr>
          <a:xfrm>
            <a:off x="515387" y="2219935"/>
            <a:ext cx="2286000" cy="276999"/>
          </a:xfrm>
          <a:prstGeom prst="rect">
            <a:avLst/>
          </a:prstGeom>
          <a:noFill/>
        </p:spPr>
        <p:txBody>
          <a:bodyPr wrap="square" rtlCol="0">
            <a:spAutoFit/>
          </a:bodyPr>
          <a:lstStyle/>
          <a:p>
            <a:r>
              <a:rPr lang="en-US" sz="1200" b="1" i="1" dirty="0"/>
              <a:t>Getting Started</a:t>
            </a:r>
          </a:p>
        </p:txBody>
      </p:sp>
      <p:sp>
        <p:nvSpPr>
          <p:cNvPr id="15" name="TextBox 14">
            <a:extLst>
              <a:ext uri="{FF2B5EF4-FFF2-40B4-BE49-F238E27FC236}">
                <a16:creationId xmlns:a16="http://schemas.microsoft.com/office/drawing/2014/main" id="{85236F18-71F7-4883-8B9A-C4113C91BC66}"/>
              </a:ext>
            </a:extLst>
          </p:cNvPr>
          <p:cNvSpPr txBox="1"/>
          <p:nvPr/>
        </p:nvSpPr>
        <p:spPr>
          <a:xfrm>
            <a:off x="3429000" y="2219935"/>
            <a:ext cx="2286000" cy="276999"/>
          </a:xfrm>
          <a:prstGeom prst="rect">
            <a:avLst/>
          </a:prstGeom>
          <a:noFill/>
        </p:spPr>
        <p:txBody>
          <a:bodyPr wrap="square" rtlCol="0">
            <a:spAutoFit/>
          </a:bodyPr>
          <a:lstStyle/>
          <a:p>
            <a:r>
              <a:rPr lang="en-US" sz="1200" b="1" i="1" dirty="0"/>
              <a:t>Instructor Preparation</a:t>
            </a:r>
          </a:p>
        </p:txBody>
      </p:sp>
      <p:sp>
        <p:nvSpPr>
          <p:cNvPr id="16" name="TextBox 15">
            <a:extLst>
              <a:ext uri="{FF2B5EF4-FFF2-40B4-BE49-F238E27FC236}">
                <a16:creationId xmlns:a16="http://schemas.microsoft.com/office/drawing/2014/main" id="{9574BFDA-7645-4FFF-A6C9-4655DAB3A379}"/>
              </a:ext>
            </a:extLst>
          </p:cNvPr>
          <p:cNvSpPr txBox="1"/>
          <p:nvPr/>
        </p:nvSpPr>
        <p:spPr>
          <a:xfrm>
            <a:off x="6342613" y="2219935"/>
            <a:ext cx="2286000" cy="276999"/>
          </a:xfrm>
          <a:prstGeom prst="rect">
            <a:avLst/>
          </a:prstGeom>
          <a:noFill/>
        </p:spPr>
        <p:txBody>
          <a:bodyPr wrap="square" rtlCol="0">
            <a:spAutoFit/>
          </a:bodyPr>
          <a:lstStyle/>
          <a:p>
            <a:r>
              <a:rPr lang="en-US" sz="1200" b="1" i="1" dirty="0"/>
              <a:t>Activity Slides</a:t>
            </a:r>
          </a:p>
        </p:txBody>
      </p:sp>
      <p:sp>
        <p:nvSpPr>
          <p:cNvPr id="17" name="TextBox 16">
            <a:extLst>
              <a:ext uri="{FF2B5EF4-FFF2-40B4-BE49-F238E27FC236}">
                <a16:creationId xmlns:a16="http://schemas.microsoft.com/office/drawing/2014/main" id="{4B422CA7-AAC5-407C-A48C-0096B697D716}"/>
              </a:ext>
            </a:extLst>
          </p:cNvPr>
          <p:cNvSpPr txBox="1"/>
          <p:nvPr/>
        </p:nvSpPr>
        <p:spPr>
          <a:xfrm>
            <a:off x="515387" y="4361066"/>
            <a:ext cx="2286000" cy="538609"/>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en-US" sz="1200" dirty="0"/>
              <a:t>Introduction</a:t>
            </a:r>
          </a:p>
          <a:p>
            <a:pPr marL="171450" indent="-171450">
              <a:spcBef>
                <a:spcPts val="600"/>
              </a:spcBef>
              <a:buFont typeface="Arial" panose="020B0604020202020204" pitchFamily="34" charset="0"/>
              <a:buChar char="•"/>
            </a:pPr>
            <a:r>
              <a:rPr lang="en-US" sz="1200" dirty="0"/>
              <a:t>Additional Resources</a:t>
            </a:r>
          </a:p>
        </p:txBody>
      </p:sp>
      <p:sp>
        <p:nvSpPr>
          <p:cNvPr id="18" name="TextBox 17">
            <a:extLst>
              <a:ext uri="{FF2B5EF4-FFF2-40B4-BE49-F238E27FC236}">
                <a16:creationId xmlns:a16="http://schemas.microsoft.com/office/drawing/2014/main" id="{9A1497D3-E14E-498E-9695-1BFE14061806}"/>
              </a:ext>
            </a:extLst>
          </p:cNvPr>
          <p:cNvSpPr txBox="1"/>
          <p:nvPr/>
        </p:nvSpPr>
        <p:spPr>
          <a:xfrm>
            <a:off x="3429001" y="4361066"/>
            <a:ext cx="2286000" cy="276999"/>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en-US" sz="1200" dirty="0"/>
              <a:t>Required Materials</a:t>
            </a:r>
          </a:p>
        </p:txBody>
      </p:sp>
    </p:spTree>
    <p:extLst>
      <p:ext uri="{BB962C8B-B14F-4D97-AF65-F5344CB8AC3E}">
        <p14:creationId xmlns:p14="http://schemas.microsoft.com/office/powerpoint/2010/main" val="465514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2961" y="1582287"/>
            <a:ext cx="1750423" cy="300082"/>
          </a:xfrm>
          <a:prstGeom prst="rect">
            <a:avLst/>
          </a:prstGeom>
          <a:noFill/>
        </p:spPr>
        <p:txBody>
          <a:bodyPr wrap="square" rtlCol="0">
            <a:spAutoFit/>
          </a:bodyPr>
          <a:lstStyle/>
          <a:p>
            <a:r>
              <a:rPr lang="en-US" sz="1350" dirty="0"/>
              <a:t>Group 2</a:t>
            </a: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4625" t="17143" r="9535" b="31810"/>
          <a:stretch/>
        </p:blipFill>
        <p:spPr>
          <a:xfrm>
            <a:off x="2629523" y="1699537"/>
            <a:ext cx="3311435" cy="2625635"/>
          </a:xfrm>
          <a:prstGeom prst="rect">
            <a:avLst/>
          </a:prstGeom>
          <a:effectLst>
            <a:outerShdw blurRad="63500" sx="102000" sy="102000" algn="ctr" rotWithShape="0">
              <a:prstClr val="black">
                <a:alpha val="40000"/>
              </a:prstClr>
            </a:outerShdw>
          </a:effectLst>
        </p:spPr>
      </p:pic>
      <p:grpSp>
        <p:nvGrpSpPr>
          <p:cNvPr id="3" name="Group 2">
            <a:extLst>
              <a:ext uri="{FF2B5EF4-FFF2-40B4-BE49-F238E27FC236}">
                <a16:creationId xmlns:a16="http://schemas.microsoft.com/office/drawing/2014/main" id="{DA1253C6-438C-A435-D41B-7B8E5061D7F1}"/>
              </a:ext>
            </a:extLst>
          </p:cNvPr>
          <p:cNvGrpSpPr/>
          <p:nvPr/>
        </p:nvGrpSpPr>
        <p:grpSpPr>
          <a:xfrm>
            <a:off x="2636164" y="424168"/>
            <a:ext cx="4077455" cy="1174897"/>
            <a:chOff x="2636164" y="424168"/>
            <a:chExt cx="4077455" cy="1174897"/>
          </a:xfrm>
        </p:grpSpPr>
        <p:sp>
          <p:nvSpPr>
            <p:cNvPr id="21" name="TextBox 20">
              <a:extLst>
                <a:ext uri="{FF2B5EF4-FFF2-40B4-BE49-F238E27FC236}">
                  <a16:creationId xmlns:a16="http://schemas.microsoft.com/office/drawing/2014/main" id="{B0504A78-0636-A5F7-E7DD-A69AD5578448}"/>
                </a:ext>
              </a:extLst>
            </p:cNvPr>
            <p:cNvSpPr txBox="1"/>
            <p:nvPr/>
          </p:nvSpPr>
          <p:spPr>
            <a:xfrm>
              <a:off x="3403079" y="424168"/>
              <a:ext cx="1836433" cy="523220"/>
            </a:xfrm>
            <a:prstGeom prst="rect">
              <a:avLst/>
            </a:prstGeom>
            <a:noFill/>
          </p:spPr>
          <p:txBody>
            <a:bodyPr wrap="square" rtlCol="0">
              <a:spAutoFit/>
            </a:bodyPr>
            <a:lstStyle/>
            <a:p>
              <a:r>
                <a:rPr lang="en-US" sz="2800" b="1" dirty="0"/>
                <a:t>Round 1</a:t>
              </a:r>
            </a:p>
          </p:txBody>
        </p:sp>
        <p:sp>
          <p:nvSpPr>
            <p:cNvPr id="22" name="TextBox 21">
              <a:extLst>
                <a:ext uri="{FF2B5EF4-FFF2-40B4-BE49-F238E27FC236}">
                  <a16:creationId xmlns:a16="http://schemas.microsoft.com/office/drawing/2014/main" id="{3E5A9D07-0293-8960-D5FC-350990A08CF5}"/>
                </a:ext>
              </a:extLst>
            </p:cNvPr>
            <p:cNvSpPr txBox="1"/>
            <p:nvPr/>
          </p:nvSpPr>
          <p:spPr>
            <a:xfrm>
              <a:off x="2636164" y="1137400"/>
              <a:ext cx="4077455" cy="461665"/>
            </a:xfrm>
            <a:prstGeom prst="rect">
              <a:avLst/>
            </a:prstGeom>
            <a:noFill/>
          </p:spPr>
          <p:txBody>
            <a:bodyPr wrap="square" rtlCol="0">
              <a:spAutoFit/>
            </a:bodyPr>
            <a:lstStyle/>
            <a:p>
              <a:r>
                <a:rPr lang="en-US" sz="2400" dirty="0"/>
                <a:t>Is your bee </a:t>
              </a:r>
              <a:r>
                <a:rPr lang="en-US" sz="2400" i="1" dirty="0" err="1"/>
                <a:t>Bombus</a:t>
              </a:r>
              <a:r>
                <a:rPr lang="en-US" sz="2400" i="1" dirty="0"/>
                <a:t> </a:t>
              </a:r>
              <a:r>
                <a:rPr lang="en-US" sz="2400" i="1" dirty="0" err="1"/>
                <a:t>huntii</a:t>
              </a:r>
              <a:r>
                <a:rPr lang="en-US" sz="2400" dirty="0"/>
                <a:t>?</a:t>
              </a:r>
            </a:p>
          </p:txBody>
        </p:sp>
      </p:grpSp>
      <p:grpSp>
        <p:nvGrpSpPr>
          <p:cNvPr id="4" name="Group 3">
            <a:extLst>
              <a:ext uri="{FF2B5EF4-FFF2-40B4-BE49-F238E27FC236}">
                <a16:creationId xmlns:a16="http://schemas.microsoft.com/office/drawing/2014/main" id="{33B5B3D3-E796-2473-C3E9-CE970A03CCEA}"/>
              </a:ext>
            </a:extLst>
          </p:cNvPr>
          <p:cNvGrpSpPr/>
          <p:nvPr/>
        </p:nvGrpSpPr>
        <p:grpSpPr>
          <a:xfrm>
            <a:off x="691933" y="4661879"/>
            <a:ext cx="7459126" cy="1167897"/>
            <a:chOff x="691933" y="4661879"/>
            <a:chExt cx="7459126" cy="1167897"/>
          </a:xfrm>
        </p:grpSpPr>
        <p:sp>
          <p:nvSpPr>
            <p:cNvPr id="5" name="Rectangle 4">
              <a:extLst>
                <a:ext uri="{FF2B5EF4-FFF2-40B4-BE49-F238E27FC236}">
                  <a16:creationId xmlns:a16="http://schemas.microsoft.com/office/drawing/2014/main" id="{4FF37A9A-5F58-EDBB-F344-DD3C0F14BCFC}"/>
                </a:ext>
              </a:extLst>
            </p:cNvPr>
            <p:cNvSpPr/>
            <p:nvPr/>
          </p:nvSpPr>
          <p:spPr>
            <a:xfrm>
              <a:off x="691933" y="4661879"/>
              <a:ext cx="1358020" cy="1167897"/>
            </a:xfrm>
            <a:prstGeom prst="rect">
              <a:avLst/>
            </a:prstGeom>
            <a:solidFill>
              <a:srgbClr val="00B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FBF9F2BB-1B2A-14E8-A50D-FE8EE2E3EDE9}"/>
                </a:ext>
              </a:extLst>
            </p:cNvPr>
            <p:cNvSpPr/>
            <p:nvPr/>
          </p:nvSpPr>
          <p:spPr>
            <a:xfrm>
              <a:off x="3617334" y="4661879"/>
              <a:ext cx="1358020" cy="1167897"/>
            </a:xfrm>
            <a:prstGeom prst="rect">
              <a:avLst/>
            </a:prstGeom>
            <a:solidFill>
              <a:srgbClr val="FF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2528E204-4CEB-1E24-CD0F-665740C15257}"/>
                </a:ext>
              </a:extLst>
            </p:cNvPr>
            <p:cNvSpPr/>
            <p:nvPr/>
          </p:nvSpPr>
          <p:spPr>
            <a:xfrm>
              <a:off x="6713619" y="4661879"/>
              <a:ext cx="1358020" cy="1167897"/>
            </a:xfrm>
            <a:prstGeom prst="rect">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4F3678C2-3E71-9F11-86FB-FB42284EE6B0}"/>
                </a:ext>
              </a:extLst>
            </p:cNvPr>
            <p:cNvSpPr txBox="1"/>
            <p:nvPr/>
          </p:nvSpPr>
          <p:spPr>
            <a:xfrm>
              <a:off x="875084" y="4980370"/>
              <a:ext cx="1077468" cy="553998"/>
            </a:xfrm>
            <a:prstGeom prst="rect">
              <a:avLst/>
            </a:prstGeom>
            <a:noFill/>
          </p:spPr>
          <p:txBody>
            <a:bodyPr wrap="square" rtlCol="0">
              <a:spAutoFit/>
            </a:bodyPr>
            <a:lstStyle/>
            <a:p>
              <a:r>
                <a:rPr lang="en-US" sz="3000" dirty="0"/>
                <a:t>YES</a:t>
              </a:r>
            </a:p>
          </p:txBody>
        </p:sp>
        <p:sp>
          <p:nvSpPr>
            <p:cNvPr id="9" name="TextBox 8">
              <a:extLst>
                <a:ext uri="{FF2B5EF4-FFF2-40B4-BE49-F238E27FC236}">
                  <a16:creationId xmlns:a16="http://schemas.microsoft.com/office/drawing/2014/main" id="{E7605BA8-232F-16A2-03C7-3E5F81F312D6}"/>
                </a:ext>
              </a:extLst>
            </p:cNvPr>
            <p:cNvSpPr txBox="1"/>
            <p:nvPr/>
          </p:nvSpPr>
          <p:spPr>
            <a:xfrm>
              <a:off x="3909458" y="4980370"/>
              <a:ext cx="922020" cy="553998"/>
            </a:xfrm>
            <a:prstGeom prst="rect">
              <a:avLst/>
            </a:prstGeom>
            <a:noFill/>
          </p:spPr>
          <p:txBody>
            <a:bodyPr wrap="square" rtlCol="0">
              <a:spAutoFit/>
            </a:bodyPr>
            <a:lstStyle/>
            <a:p>
              <a:r>
                <a:rPr lang="en-US" sz="3000" dirty="0"/>
                <a:t>NO</a:t>
              </a:r>
            </a:p>
          </p:txBody>
        </p:sp>
        <p:sp>
          <p:nvSpPr>
            <p:cNvPr id="10" name="TextBox 9">
              <a:extLst>
                <a:ext uri="{FF2B5EF4-FFF2-40B4-BE49-F238E27FC236}">
                  <a16:creationId xmlns:a16="http://schemas.microsoft.com/office/drawing/2014/main" id="{8F893E60-E5E9-8854-96F9-45CD65279A8F}"/>
                </a:ext>
              </a:extLst>
            </p:cNvPr>
            <p:cNvSpPr txBox="1"/>
            <p:nvPr/>
          </p:nvSpPr>
          <p:spPr>
            <a:xfrm>
              <a:off x="6692591" y="4942359"/>
              <a:ext cx="1458468" cy="553998"/>
            </a:xfrm>
            <a:prstGeom prst="rect">
              <a:avLst/>
            </a:prstGeom>
            <a:noFill/>
          </p:spPr>
          <p:txBody>
            <a:bodyPr wrap="square" rtlCol="0">
              <a:spAutoFit/>
            </a:bodyPr>
            <a:lstStyle/>
            <a:p>
              <a:r>
                <a:rPr lang="en-US" sz="3000" dirty="0"/>
                <a:t>Unsure</a:t>
              </a:r>
            </a:p>
          </p:txBody>
        </p:sp>
      </p:grpSp>
    </p:spTree>
    <p:extLst>
      <p:ext uri="{BB962C8B-B14F-4D97-AF65-F5344CB8AC3E}">
        <p14:creationId xmlns:p14="http://schemas.microsoft.com/office/powerpoint/2010/main" val="3145486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2961" y="1582287"/>
            <a:ext cx="1750423" cy="300082"/>
          </a:xfrm>
          <a:prstGeom prst="rect">
            <a:avLst/>
          </a:prstGeom>
          <a:noFill/>
        </p:spPr>
        <p:txBody>
          <a:bodyPr wrap="square" rtlCol="0">
            <a:spAutoFit/>
          </a:bodyPr>
          <a:lstStyle/>
          <a:p>
            <a:r>
              <a:rPr lang="en-US" sz="1350" dirty="0"/>
              <a:t>Group 3</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687" t="13968" r="24761" b="25587"/>
          <a:stretch/>
        </p:blipFill>
        <p:spPr>
          <a:xfrm rot="16200000">
            <a:off x="3308169" y="1441680"/>
            <a:ext cx="2527664" cy="3108961"/>
          </a:xfrm>
          <a:prstGeom prst="rect">
            <a:avLst/>
          </a:prstGeom>
          <a:effectLst>
            <a:outerShdw blurRad="63500" sx="102000" sy="102000" algn="ctr" rotWithShape="0">
              <a:prstClr val="black">
                <a:alpha val="40000"/>
              </a:prstClr>
            </a:outerShdw>
          </a:effectLst>
        </p:spPr>
      </p:pic>
      <p:grpSp>
        <p:nvGrpSpPr>
          <p:cNvPr id="13" name="Group 12">
            <a:extLst>
              <a:ext uri="{FF2B5EF4-FFF2-40B4-BE49-F238E27FC236}">
                <a16:creationId xmlns:a16="http://schemas.microsoft.com/office/drawing/2014/main" id="{50B2C85F-04E5-3EA8-08CC-39A1F206A8BE}"/>
              </a:ext>
            </a:extLst>
          </p:cNvPr>
          <p:cNvGrpSpPr/>
          <p:nvPr/>
        </p:nvGrpSpPr>
        <p:grpSpPr>
          <a:xfrm>
            <a:off x="2636164" y="424168"/>
            <a:ext cx="4077455" cy="1174897"/>
            <a:chOff x="2636164" y="424168"/>
            <a:chExt cx="4077455" cy="1174897"/>
          </a:xfrm>
        </p:grpSpPr>
        <p:sp>
          <p:nvSpPr>
            <p:cNvPr id="14" name="TextBox 13">
              <a:extLst>
                <a:ext uri="{FF2B5EF4-FFF2-40B4-BE49-F238E27FC236}">
                  <a16:creationId xmlns:a16="http://schemas.microsoft.com/office/drawing/2014/main" id="{9009EDF2-0BAA-4415-973D-BAE060EC4B6C}"/>
                </a:ext>
              </a:extLst>
            </p:cNvPr>
            <p:cNvSpPr txBox="1"/>
            <p:nvPr/>
          </p:nvSpPr>
          <p:spPr>
            <a:xfrm>
              <a:off x="3403079" y="424168"/>
              <a:ext cx="1836433" cy="523220"/>
            </a:xfrm>
            <a:prstGeom prst="rect">
              <a:avLst/>
            </a:prstGeom>
            <a:noFill/>
          </p:spPr>
          <p:txBody>
            <a:bodyPr wrap="square" rtlCol="0">
              <a:spAutoFit/>
            </a:bodyPr>
            <a:lstStyle/>
            <a:p>
              <a:r>
                <a:rPr lang="en-US" sz="2800" b="1" dirty="0"/>
                <a:t>Round 1</a:t>
              </a:r>
            </a:p>
          </p:txBody>
        </p:sp>
        <p:sp>
          <p:nvSpPr>
            <p:cNvPr id="15" name="TextBox 14">
              <a:extLst>
                <a:ext uri="{FF2B5EF4-FFF2-40B4-BE49-F238E27FC236}">
                  <a16:creationId xmlns:a16="http://schemas.microsoft.com/office/drawing/2014/main" id="{AFF5617D-D941-A30E-CC57-4CA5802ABFDE}"/>
                </a:ext>
              </a:extLst>
            </p:cNvPr>
            <p:cNvSpPr txBox="1"/>
            <p:nvPr/>
          </p:nvSpPr>
          <p:spPr>
            <a:xfrm>
              <a:off x="2636164" y="1137400"/>
              <a:ext cx="4077455" cy="461665"/>
            </a:xfrm>
            <a:prstGeom prst="rect">
              <a:avLst/>
            </a:prstGeom>
            <a:noFill/>
          </p:spPr>
          <p:txBody>
            <a:bodyPr wrap="square" rtlCol="0">
              <a:spAutoFit/>
            </a:bodyPr>
            <a:lstStyle/>
            <a:p>
              <a:r>
                <a:rPr lang="en-US" sz="2400" dirty="0"/>
                <a:t>Is your bee </a:t>
              </a:r>
              <a:r>
                <a:rPr lang="en-US" sz="2400" i="1" dirty="0" err="1"/>
                <a:t>Bombus</a:t>
              </a:r>
              <a:r>
                <a:rPr lang="en-US" sz="2400" i="1" dirty="0"/>
                <a:t> </a:t>
              </a:r>
              <a:r>
                <a:rPr lang="en-US" sz="2400" i="1" dirty="0" err="1"/>
                <a:t>huntii</a:t>
              </a:r>
              <a:r>
                <a:rPr lang="en-US" sz="2400" dirty="0"/>
                <a:t>?</a:t>
              </a:r>
            </a:p>
          </p:txBody>
        </p:sp>
      </p:grpSp>
      <p:grpSp>
        <p:nvGrpSpPr>
          <p:cNvPr id="4" name="Group 3">
            <a:extLst>
              <a:ext uri="{FF2B5EF4-FFF2-40B4-BE49-F238E27FC236}">
                <a16:creationId xmlns:a16="http://schemas.microsoft.com/office/drawing/2014/main" id="{35FB36D6-EE54-BDEF-25FD-1469708A2EDA}"/>
              </a:ext>
            </a:extLst>
          </p:cNvPr>
          <p:cNvGrpSpPr/>
          <p:nvPr/>
        </p:nvGrpSpPr>
        <p:grpSpPr>
          <a:xfrm>
            <a:off x="691933" y="4661879"/>
            <a:ext cx="7459126" cy="1167897"/>
            <a:chOff x="691933" y="4661879"/>
            <a:chExt cx="7459126" cy="1167897"/>
          </a:xfrm>
        </p:grpSpPr>
        <p:sp>
          <p:nvSpPr>
            <p:cNvPr id="5" name="Rectangle 4">
              <a:extLst>
                <a:ext uri="{FF2B5EF4-FFF2-40B4-BE49-F238E27FC236}">
                  <a16:creationId xmlns:a16="http://schemas.microsoft.com/office/drawing/2014/main" id="{795A8E70-7AF2-3664-21D5-F93A5B286AA3}"/>
                </a:ext>
              </a:extLst>
            </p:cNvPr>
            <p:cNvSpPr/>
            <p:nvPr/>
          </p:nvSpPr>
          <p:spPr>
            <a:xfrm>
              <a:off x="691933" y="4661879"/>
              <a:ext cx="1358020" cy="1167897"/>
            </a:xfrm>
            <a:prstGeom prst="rect">
              <a:avLst/>
            </a:prstGeom>
            <a:solidFill>
              <a:srgbClr val="00B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F6305E9C-87AC-FB97-772F-A718E0BE4F57}"/>
                </a:ext>
              </a:extLst>
            </p:cNvPr>
            <p:cNvSpPr/>
            <p:nvPr/>
          </p:nvSpPr>
          <p:spPr>
            <a:xfrm>
              <a:off x="3617334" y="4661879"/>
              <a:ext cx="1358020" cy="1167897"/>
            </a:xfrm>
            <a:prstGeom prst="rect">
              <a:avLst/>
            </a:prstGeom>
            <a:solidFill>
              <a:srgbClr val="FF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7577057E-814D-A1AC-E095-628363ECF55E}"/>
                </a:ext>
              </a:extLst>
            </p:cNvPr>
            <p:cNvSpPr/>
            <p:nvPr/>
          </p:nvSpPr>
          <p:spPr>
            <a:xfrm>
              <a:off x="6713619" y="4661879"/>
              <a:ext cx="1358020" cy="1167897"/>
            </a:xfrm>
            <a:prstGeom prst="rect">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90BD12D5-A257-6CEE-517B-BCDF3E31666F}"/>
                </a:ext>
              </a:extLst>
            </p:cNvPr>
            <p:cNvSpPr txBox="1"/>
            <p:nvPr/>
          </p:nvSpPr>
          <p:spPr>
            <a:xfrm>
              <a:off x="875084" y="4980370"/>
              <a:ext cx="1077468" cy="553998"/>
            </a:xfrm>
            <a:prstGeom prst="rect">
              <a:avLst/>
            </a:prstGeom>
            <a:noFill/>
          </p:spPr>
          <p:txBody>
            <a:bodyPr wrap="square" rtlCol="0">
              <a:spAutoFit/>
            </a:bodyPr>
            <a:lstStyle/>
            <a:p>
              <a:r>
                <a:rPr lang="en-US" sz="3000" dirty="0"/>
                <a:t>YES</a:t>
              </a:r>
            </a:p>
          </p:txBody>
        </p:sp>
        <p:sp>
          <p:nvSpPr>
            <p:cNvPr id="9" name="TextBox 8">
              <a:extLst>
                <a:ext uri="{FF2B5EF4-FFF2-40B4-BE49-F238E27FC236}">
                  <a16:creationId xmlns:a16="http://schemas.microsoft.com/office/drawing/2014/main" id="{9A68647E-2E4A-DB66-6432-8D0BA05A7506}"/>
                </a:ext>
              </a:extLst>
            </p:cNvPr>
            <p:cNvSpPr txBox="1"/>
            <p:nvPr/>
          </p:nvSpPr>
          <p:spPr>
            <a:xfrm>
              <a:off x="3909458" y="4980370"/>
              <a:ext cx="922020" cy="553998"/>
            </a:xfrm>
            <a:prstGeom prst="rect">
              <a:avLst/>
            </a:prstGeom>
            <a:noFill/>
          </p:spPr>
          <p:txBody>
            <a:bodyPr wrap="square" rtlCol="0">
              <a:spAutoFit/>
            </a:bodyPr>
            <a:lstStyle/>
            <a:p>
              <a:r>
                <a:rPr lang="en-US" sz="3000" dirty="0"/>
                <a:t>NO</a:t>
              </a:r>
            </a:p>
          </p:txBody>
        </p:sp>
        <p:sp>
          <p:nvSpPr>
            <p:cNvPr id="10" name="TextBox 9">
              <a:extLst>
                <a:ext uri="{FF2B5EF4-FFF2-40B4-BE49-F238E27FC236}">
                  <a16:creationId xmlns:a16="http://schemas.microsoft.com/office/drawing/2014/main" id="{796B39D4-9009-F697-1F1E-91585BE1797A}"/>
                </a:ext>
              </a:extLst>
            </p:cNvPr>
            <p:cNvSpPr txBox="1"/>
            <p:nvPr/>
          </p:nvSpPr>
          <p:spPr>
            <a:xfrm>
              <a:off x="6692591" y="4942359"/>
              <a:ext cx="1458468" cy="553998"/>
            </a:xfrm>
            <a:prstGeom prst="rect">
              <a:avLst/>
            </a:prstGeom>
            <a:noFill/>
          </p:spPr>
          <p:txBody>
            <a:bodyPr wrap="square" rtlCol="0">
              <a:spAutoFit/>
            </a:bodyPr>
            <a:lstStyle/>
            <a:p>
              <a:r>
                <a:rPr lang="en-US" sz="3000" dirty="0"/>
                <a:t>Unsure</a:t>
              </a:r>
            </a:p>
          </p:txBody>
        </p:sp>
      </p:grpSp>
    </p:spTree>
    <p:extLst>
      <p:ext uri="{BB962C8B-B14F-4D97-AF65-F5344CB8AC3E}">
        <p14:creationId xmlns:p14="http://schemas.microsoft.com/office/powerpoint/2010/main" val="93205639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21D10E-17EB-43B5-B48A-7EAC0F7EC574}"/>
              </a:ext>
            </a:extLst>
          </p:cNvPr>
          <p:cNvSpPr>
            <a:spLocks noGrp="1"/>
          </p:cNvSpPr>
          <p:nvPr>
            <p:ph type="title"/>
          </p:nvPr>
        </p:nvSpPr>
        <p:spPr/>
        <p:txBody>
          <a:bodyPr/>
          <a:lstStyle/>
          <a:p>
            <a:r>
              <a:rPr lang="en-US"/>
              <a:t>Bacterial Membrane</a:t>
            </a:r>
          </a:p>
        </p:txBody>
      </p:sp>
      <p:sp>
        <p:nvSpPr>
          <p:cNvPr id="3" name="Footer Placeholder 2">
            <a:extLst>
              <a:ext uri="{FF2B5EF4-FFF2-40B4-BE49-F238E27FC236}">
                <a16:creationId xmlns:a16="http://schemas.microsoft.com/office/drawing/2014/main" id="{01E686C6-3969-4ED8-B48E-896542C0BB7B}"/>
              </a:ext>
            </a:extLst>
          </p:cNvPr>
          <p:cNvSpPr>
            <a:spLocks noGrp="1"/>
          </p:cNvSpPr>
          <p:nvPr>
            <p:ph type="ftr" sz="quarter" idx="10"/>
          </p:nvPr>
        </p:nvSpPr>
        <p:spPr/>
        <p:txBody>
          <a:bodyPr/>
          <a:lstStyle/>
          <a:p>
            <a:r>
              <a:rPr lang="en-US"/>
              <a:t>explorer.bio-rad.com</a:t>
            </a:r>
          </a:p>
        </p:txBody>
      </p:sp>
      <p:pic>
        <p:nvPicPr>
          <p:cNvPr id="8" name="Picture 7">
            <a:extLst>
              <a:ext uri="{FF2B5EF4-FFF2-40B4-BE49-F238E27FC236}">
                <a16:creationId xmlns:a16="http://schemas.microsoft.com/office/drawing/2014/main" id="{D1C489E9-A728-4E4C-BA43-70DBE31723C3}"/>
              </a:ext>
            </a:extLst>
          </p:cNvPr>
          <p:cNvPicPr>
            <a:picLocks noChangeAspect="1"/>
          </p:cNvPicPr>
          <p:nvPr/>
        </p:nvPicPr>
        <p:blipFill rotWithShape="1">
          <a:blip r:embed="rId2">
            <a:extLst>
              <a:ext uri="{28A0092B-C50C-407E-A947-70E740481C1C}">
                <a14:useLocalDpi xmlns:a14="http://schemas.microsoft.com/office/drawing/2010/main" val="0"/>
              </a:ext>
            </a:extLst>
          </a:blip>
          <a:srcRect l="21924" t="-219442" r="23657" b="-204255"/>
          <a:stretch/>
        </p:blipFill>
        <p:spPr>
          <a:xfrm rot="10800000">
            <a:off x="3936731" y="2193754"/>
            <a:ext cx="3552528" cy="3552528"/>
          </a:xfrm>
          <a:prstGeom prst="ellipse">
            <a:avLst/>
          </a:prstGeom>
          <a:ln w="12700">
            <a:solidFill>
              <a:schemeClr val="tx1"/>
            </a:solidFill>
          </a:ln>
        </p:spPr>
      </p:pic>
      <p:pic>
        <p:nvPicPr>
          <p:cNvPr id="10" name="Picture 9" descr="A picture containing icon&#10;&#10;Description automatically generated">
            <a:extLst>
              <a:ext uri="{FF2B5EF4-FFF2-40B4-BE49-F238E27FC236}">
                <a16:creationId xmlns:a16="http://schemas.microsoft.com/office/drawing/2014/main" id="{DACDBF4D-F228-4BD1-A7BC-8383B647A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74989">
            <a:off x="1515249" y="2151715"/>
            <a:ext cx="935727" cy="2368994"/>
          </a:xfrm>
          <a:prstGeom prst="rect">
            <a:avLst/>
          </a:prstGeom>
        </p:spPr>
      </p:pic>
      <p:sp>
        <p:nvSpPr>
          <p:cNvPr id="11" name="TextBox 10">
            <a:extLst>
              <a:ext uri="{FF2B5EF4-FFF2-40B4-BE49-F238E27FC236}">
                <a16:creationId xmlns:a16="http://schemas.microsoft.com/office/drawing/2014/main" id="{2E969708-9E7D-4BF5-8103-78C12A7A35B8}"/>
              </a:ext>
            </a:extLst>
          </p:cNvPr>
          <p:cNvSpPr txBox="1"/>
          <p:nvPr/>
        </p:nvSpPr>
        <p:spPr>
          <a:xfrm>
            <a:off x="693019" y="2415942"/>
            <a:ext cx="2772076" cy="461665"/>
          </a:xfrm>
          <a:prstGeom prst="rect">
            <a:avLst/>
          </a:prstGeom>
          <a:noFill/>
        </p:spPr>
        <p:txBody>
          <a:bodyPr wrap="square" rtlCol="0">
            <a:spAutoFit/>
          </a:bodyPr>
          <a:lstStyle/>
          <a:p>
            <a:r>
              <a:rPr lang="en-US" sz="2400" b="1" i="1"/>
              <a:t>E. coli</a:t>
            </a:r>
          </a:p>
        </p:txBody>
      </p:sp>
      <p:sp>
        <p:nvSpPr>
          <p:cNvPr id="16" name="Oval 15">
            <a:extLst>
              <a:ext uri="{FF2B5EF4-FFF2-40B4-BE49-F238E27FC236}">
                <a16:creationId xmlns:a16="http://schemas.microsoft.com/office/drawing/2014/main" id="{F4F02CE8-AD20-4AD1-816A-9F7D899B8168}"/>
              </a:ext>
            </a:extLst>
          </p:cNvPr>
          <p:cNvSpPr/>
          <p:nvPr/>
        </p:nvSpPr>
        <p:spPr>
          <a:xfrm>
            <a:off x="2670864" y="2939838"/>
            <a:ext cx="192505" cy="19250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93066AC2-089C-45DA-A45C-BC398B9660BA}"/>
              </a:ext>
            </a:extLst>
          </p:cNvPr>
          <p:cNvCxnSpPr>
            <a:cxnSpLocks/>
            <a:stCxn id="16" idx="0"/>
          </p:cNvCxnSpPr>
          <p:nvPr/>
        </p:nvCxnSpPr>
        <p:spPr>
          <a:xfrm flipV="1">
            <a:off x="2767117" y="2275952"/>
            <a:ext cx="2377639" cy="663886"/>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AAAD6A0A-9C67-48C6-A0A0-5B6254D7885A}"/>
              </a:ext>
            </a:extLst>
          </p:cNvPr>
          <p:cNvCxnSpPr>
            <a:stCxn id="16" idx="3"/>
          </p:cNvCxnSpPr>
          <p:nvPr/>
        </p:nvCxnSpPr>
        <p:spPr>
          <a:xfrm>
            <a:off x="2699056" y="3104151"/>
            <a:ext cx="1502696" cy="1810048"/>
          </a:xfrm>
          <a:prstGeom prst="line">
            <a:avLst/>
          </a:prstGeom>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E42ED487-5937-4653-9E7A-81637E247AE5}"/>
              </a:ext>
            </a:extLst>
          </p:cNvPr>
          <p:cNvSpPr txBox="1"/>
          <p:nvPr/>
        </p:nvSpPr>
        <p:spPr>
          <a:xfrm>
            <a:off x="4810124" y="3162300"/>
            <a:ext cx="2409825" cy="338554"/>
          </a:xfrm>
          <a:prstGeom prst="rect">
            <a:avLst/>
          </a:prstGeom>
          <a:noFill/>
        </p:spPr>
        <p:txBody>
          <a:bodyPr wrap="square" rtlCol="0">
            <a:spAutoFit/>
          </a:bodyPr>
          <a:lstStyle/>
          <a:p>
            <a:r>
              <a:rPr lang="en-US" sz="1600" b="1" i="1"/>
              <a:t>Plasma Membrane</a:t>
            </a:r>
          </a:p>
        </p:txBody>
      </p:sp>
      <p:sp>
        <p:nvSpPr>
          <p:cNvPr id="22" name="TextBox 21">
            <a:extLst>
              <a:ext uri="{FF2B5EF4-FFF2-40B4-BE49-F238E27FC236}">
                <a16:creationId xmlns:a16="http://schemas.microsoft.com/office/drawing/2014/main" id="{C6CE3AE4-1357-4000-BF92-7D2A0769520C}"/>
              </a:ext>
            </a:extLst>
          </p:cNvPr>
          <p:cNvSpPr txBox="1"/>
          <p:nvPr/>
        </p:nvSpPr>
        <p:spPr>
          <a:xfrm>
            <a:off x="4400550" y="4638675"/>
            <a:ext cx="1676400" cy="338554"/>
          </a:xfrm>
          <a:prstGeom prst="rect">
            <a:avLst/>
          </a:prstGeom>
          <a:noFill/>
        </p:spPr>
        <p:txBody>
          <a:bodyPr wrap="square" rtlCol="0">
            <a:spAutoFit/>
          </a:bodyPr>
          <a:lstStyle/>
          <a:p>
            <a:r>
              <a:rPr lang="en-US" sz="1600" b="1" i="1"/>
              <a:t>Non-polar</a:t>
            </a:r>
          </a:p>
        </p:txBody>
      </p:sp>
      <p:sp>
        <p:nvSpPr>
          <p:cNvPr id="23" name="TextBox 22">
            <a:extLst>
              <a:ext uri="{FF2B5EF4-FFF2-40B4-BE49-F238E27FC236}">
                <a16:creationId xmlns:a16="http://schemas.microsoft.com/office/drawing/2014/main" id="{DFC214F8-3667-4A66-A776-17BCE1208F61}"/>
              </a:ext>
            </a:extLst>
          </p:cNvPr>
          <p:cNvSpPr txBox="1"/>
          <p:nvPr/>
        </p:nvSpPr>
        <p:spPr>
          <a:xfrm>
            <a:off x="6334125" y="4657725"/>
            <a:ext cx="1676400" cy="338554"/>
          </a:xfrm>
          <a:prstGeom prst="rect">
            <a:avLst/>
          </a:prstGeom>
          <a:noFill/>
        </p:spPr>
        <p:txBody>
          <a:bodyPr wrap="square" rtlCol="0">
            <a:spAutoFit/>
          </a:bodyPr>
          <a:lstStyle/>
          <a:p>
            <a:r>
              <a:rPr lang="en-US" sz="1600" b="1" i="1"/>
              <a:t>Polar</a:t>
            </a:r>
          </a:p>
        </p:txBody>
      </p:sp>
      <p:cxnSp>
        <p:nvCxnSpPr>
          <p:cNvPr id="25" name="Straight Connector 24">
            <a:extLst>
              <a:ext uri="{FF2B5EF4-FFF2-40B4-BE49-F238E27FC236}">
                <a16:creationId xmlns:a16="http://schemas.microsoft.com/office/drawing/2014/main" id="{3C80E494-F00D-47CD-B799-ACDDC88213A9}"/>
              </a:ext>
            </a:extLst>
          </p:cNvPr>
          <p:cNvCxnSpPr/>
          <p:nvPr/>
        </p:nvCxnSpPr>
        <p:spPr>
          <a:xfrm flipV="1">
            <a:off x="4953000" y="3990975"/>
            <a:ext cx="314325" cy="695325"/>
          </a:xfrm>
          <a:prstGeom prst="line">
            <a:avLst/>
          </a:prstGeom>
          <a:ln w="127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FF40EA4-A651-4C81-AF06-79CD095DE3B5}"/>
              </a:ext>
            </a:extLst>
          </p:cNvPr>
          <p:cNvCxnSpPr>
            <a:cxnSpLocks/>
          </p:cNvCxnSpPr>
          <p:nvPr/>
        </p:nvCxnSpPr>
        <p:spPr>
          <a:xfrm flipH="1" flipV="1">
            <a:off x="6067425" y="4229100"/>
            <a:ext cx="285750" cy="600076"/>
          </a:xfrm>
          <a:prstGeom prst="line">
            <a:avLst/>
          </a:prstGeom>
          <a:ln w="127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6713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2961" y="1582287"/>
            <a:ext cx="1750423" cy="300082"/>
          </a:xfrm>
          <a:prstGeom prst="rect">
            <a:avLst/>
          </a:prstGeom>
          <a:noFill/>
        </p:spPr>
        <p:txBody>
          <a:bodyPr wrap="square" rtlCol="0">
            <a:spAutoFit/>
          </a:bodyPr>
          <a:lstStyle/>
          <a:p>
            <a:r>
              <a:rPr lang="en-US" sz="1350" dirty="0"/>
              <a:t>Group 4</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9011" t="32254" r="38913" b="34222"/>
          <a:stretch/>
        </p:blipFill>
        <p:spPr>
          <a:xfrm>
            <a:off x="2978170" y="1882369"/>
            <a:ext cx="3331190" cy="2320408"/>
          </a:xfrm>
          <a:prstGeom prst="rect">
            <a:avLst/>
          </a:prstGeom>
          <a:effectLst>
            <a:outerShdw blurRad="63500" sx="102000" sy="102000" algn="ctr" rotWithShape="0">
              <a:prstClr val="black">
                <a:alpha val="40000"/>
              </a:prstClr>
            </a:outerShdw>
          </a:effectLst>
        </p:spPr>
      </p:pic>
      <p:grpSp>
        <p:nvGrpSpPr>
          <p:cNvPr id="13" name="Group 12">
            <a:extLst>
              <a:ext uri="{FF2B5EF4-FFF2-40B4-BE49-F238E27FC236}">
                <a16:creationId xmlns:a16="http://schemas.microsoft.com/office/drawing/2014/main" id="{5D8CE7BB-328F-8831-8F28-1B73B3145046}"/>
              </a:ext>
            </a:extLst>
          </p:cNvPr>
          <p:cNvGrpSpPr/>
          <p:nvPr/>
        </p:nvGrpSpPr>
        <p:grpSpPr>
          <a:xfrm>
            <a:off x="2636164" y="424168"/>
            <a:ext cx="4077455" cy="1174897"/>
            <a:chOff x="2636164" y="424168"/>
            <a:chExt cx="4077455" cy="1174897"/>
          </a:xfrm>
        </p:grpSpPr>
        <p:sp>
          <p:nvSpPr>
            <p:cNvPr id="14" name="TextBox 13">
              <a:extLst>
                <a:ext uri="{FF2B5EF4-FFF2-40B4-BE49-F238E27FC236}">
                  <a16:creationId xmlns:a16="http://schemas.microsoft.com/office/drawing/2014/main" id="{5AE5EBB3-6C39-86B9-F8EA-C374915C0D2A}"/>
                </a:ext>
              </a:extLst>
            </p:cNvPr>
            <p:cNvSpPr txBox="1"/>
            <p:nvPr/>
          </p:nvSpPr>
          <p:spPr>
            <a:xfrm>
              <a:off x="3403079" y="424168"/>
              <a:ext cx="1836433" cy="523220"/>
            </a:xfrm>
            <a:prstGeom prst="rect">
              <a:avLst/>
            </a:prstGeom>
            <a:noFill/>
          </p:spPr>
          <p:txBody>
            <a:bodyPr wrap="square" rtlCol="0">
              <a:spAutoFit/>
            </a:bodyPr>
            <a:lstStyle/>
            <a:p>
              <a:r>
                <a:rPr lang="en-US" sz="2800" b="1" dirty="0"/>
                <a:t>Round 1</a:t>
              </a:r>
            </a:p>
          </p:txBody>
        </p:sp>
        <p:sp>
          <p:nvSpPr>
            <p:cNvPr id="15" name="TextBox 14">
              <a:extLst>
                <a:ext uri="{FF2B5EF4-FFF2-40B4-BE49-F238E27FC236}">
                  <a16:creationId xmlns:a16="http://schemas.microsoft.com/office/drawing/2014/main" id="{BE6279C3-68FE-86D3-8B90-FA4BA36C0150}"/>
                </a:ext>
              </a:extLst>
            </p:cNvPr>
            <p:cNvSpPr txBox="1"/>
            <p:nvPr/>
          </p:nvSpPr>
          <p:spPr>
            <a:xfrm>
              <a:off x="2636164" y="1137400"/>
              <a:ext cx="4077455" cy="461665"/>
            </a:xfrm>
            <a:prstGeom prst="rect">
              <a:avLst/>
            </a:prstGeom>
            <a:noFill/>
          </p:spPr>
          <p:txBody>
            <a:bodyPr wrap="square" rtlCol="0">
              <a:spAutoFit/>
            </a:bodyPr>
            <a:lstStyle/>
            <a:p>
              <a:r>
                <a:rPr lang="en-US" sz="2400" dirty="0"/>
                <a:t>Is your bee </a:t>
              </a:r>
              <a:r>
                <a:rPr lang="en-US" sz="2400" i="1" dirty="0" err="1"/>
                <a:t>Bombus</a:t>
              </a:r>
              <a:r>
                <a:rPr lang="en-US" sz="2400" i="1" dirty="0"/>
                <a:t> </a:t>
              </a:r>
              <a:r>
                <a:rPr lang="en-US" sz="2400" i="1" dirty="0" err="1"/>
                <a:t>huntii</a:t>
              </a:r>
              <a:r>
                <a:rPr lang="en-US" sz="2400" dirty="0"/>
                <a:t>?</a:t>
              </a:r>
            </a:p>
          </p:txBody>
        </p:sp>
      </p:grpSp>
      <p:grpSp>
        <p:nvGrpSpPr>
          <p:cNvPr id="3" name="Group 2">
            <a:extLst>
              <a:ext uri="{FF2B5EF4-FFF2-40B4-BE49-F238E27FC236}">
                <a16:creationId xmlns:a16="http://schemas.microsoft.com/office/drawing/2014/main" id="{48038D58-6B06-1C00-211F-7AF80547F2C6}"/>
              </a:ext>
            </a:extLst>
          </p:cNvPr>
          <p:cNvGrpSpPr/>
          <p:nvPr/>
        </p:nvGrpSpPr>
        <p:grpSpPr>
          <a:xfrm>
            <a:off x="691933" y="4661879"/>
            <a:ext cx="7459126" cy="1167897"/>
            <a:chOff x="691933" y="4661879"/>
            <a:chExt cx="7459126" cy="1167897"/>
          </a:xfrm>
        </p:grpSpPr>
        <p:sp>
          <p:nvSpPr>
            <p:cNvPr id="4" name="Rectangle 3">
              <a:extLst>
                <a:ext uri="{FF2B5EF4-FFF2-40B4-BE49-F238E27FC236}">
                  <a16:creationId xmlns:a16="http://schemas.microsoft.com/office/drawing/2014/main" id="{D9A6C780-5C04-FB77-DF36-9B3D77917BB7}"/>
                </a:ext>
              </a:extLst>
            </p:cNvPr>
            <p:cNvSpPr/>
            <p:nvPr/>
          </p:nvSpPr>
          <p:spPr>
            <a:xfrm>
              <a:off x="691933" y="4661879"/>
              <a:ext cx="1358020" cy="1167897"/>
            </a:xfrm>
            <a:prstGeom prst="rect">
              <a:avLst/>
            </a:prstGeom>
            <a:solidFill>
              <a:srgbClr val="00B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DD48429A-008E-6D27-C798-A4EB9AE048E3}"/>
                </a:ext>
              </a:extLst>
            </p:cNvPr>
            <p:cNvSpPr/>
            <p:nvPr/>
          </p:nvSpPr>
          <p:spPr>
            <a:xfrm>
              <a:off x="3617334" y="4661879"/>
              <a:ext cx="1358020" cy="1167897"/>
            </a:xfrm>
            <a:prstGeom prst="rect">
              <a:avLst/>
            </a:prstGeom>
            <a:solidFill>
              <a:srgbClr val="FF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C5416A53-9DAD-0C37-816D-D378F6741E13}"/>
                </a:ext>
              </a:extLst>
            </p:cNvPr>
            <p:cNvSpPr/>
            <p:nvPr/>
          </p:nvSpPr>
          <p:spPr>
            <a:xfrm>
              <a:off x="6713619" y="4661879"/>
              <a:ext cx="1358020" cy="1167897"/>
            </a:xfrm>
            <a:prstGeom prst="rect">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91CA882F-BC4A-5499-AD57-1285A1925D40}"/>
                </a:ext>
              </a:extLst>
            </p:cNvPr>
            <p:cNvSpPr txBox="1"/>
            <p:nvPr/>
          </p:nvSpPr>
          <p:spPr>
            <a:xfrm>
              <a:off x="875084" y="4980370"/>
              <a:ext cx="1077468" cy="553998"/>
            </a:xfrm>
            <a:prstGeom prst="rect">
              <a:avLst/>
            </a:prstGeom>
            <a:noFill/>
          </p:spPr>
          <p:txBody>
            <a:bodyPr wrap="square" rtlCol="0">
              <a:spAutoFit/>
            </a:bodyPr>
            <a:lstStyle/>
            <a:p>
              <a:r>
                <a:rPr lang="en-US" sz="3000" dirty="0"/>
                <a:t>YES</a:t>
              </a:r>
            </a:p>
          </p:txBody>
        </p:sp>
        <p:sp>
          <p:nvSpPr>
            <p:cNvPr id="9" name="TextBox 8">
              <a:extLst>
                <a:ext uri="{FF2B5EF4-FFF2-40B4-BE49-F238E27FC236}">
                  <a16:creationId xmlns:a16="http://schemas.microsoft.com/office/drawing/2014/main" id="{7593959E-A49B-E01C-FFFD-037228E4D879}"/>
                </a:ext>
              </a:extLst>
            </p:cNvPr>
            <p:cNvSpPr txBox="1"/>
            <p:nvPr/>
          </p:nvSpPr>
          <p:spPr>
            <a:xfrm>
              <a:off x="3909458" y="4980370"/>
              <a:ext cx="922020" cy="553998"/>
            </a:xfrm>
            <a:prstGeom prst="rect">
              <a:avLst/>
            </a:prstGeom>
            <a:noFill/>
          </p:spPr>
          <p:txBody>
            <a:bodyPr wrap="square" rtlCol="0">
              <a:spAutoFit/>
            </a:bodyPr>
            <a:lstStyle/>
            <a:p>
              <a:r>
                <a:rPr lang="en-US" sz="3000" dirty="0"/>
                <a:t>NO</a:t>
              </a:r>
            </a:p>
          </p:txBody>
        </p:sp>
        <p:sp>
          <p:nvSpPr>
            <p:cNvPr id="10" name="TextBox 9">
              <a:extLst>
                <a:ext uri="{FF2B5EF4-FFF2-40B4-BE49-F238E27FC236}">
                  <a16:creationId xmlns:a16="http://schemas.microsoft.com/office/drawing/2014/main" id="{C45A0E25-A71F-F038-92F6-789880531934}"/>
                </a:ext>
              </a:extLst>
            </p:cNvPr>
            <p:cNvSpPr txBox="1"/>
            <p:nvPr/>
          </p:nvSpPr>
          <p:spPr>
            <a:xfrm>
              <a:off x="6692591" y="4942359"/>
              <a:ext cx="1458468" cy="553998"/>
            </a:xfrm>
            <a:prstGeom prst="rect">
              <a:avLst/>
            </a:prstGeom>
            <a:noFill/>
          </p:spPr>
          <p:txBody>
            <a:bodyPr wrap="square" rtlCol="0">
              <a:spAutoFit/>
            </a:bodyPr>
            <a:lstStyle/>
            <a:p>
              <a:r>
                <a:rPr lang="en-US" sz="3000" dirty="0"/>
                <a:t>Unsure</a:t>
              </a:r>
            </a:p>
          </p:txBody>
        </p:sp>
      </p:grpSp>
    </p:spTree>
    <p:extLst>
      <p:ext uri="{BB962C8B-B14F-4D97-AF65-F5344CB8AC3E}">
        <p14:creationId xmlns:p14="http://schemas.microsoft.com/office/powerpoint/2010/main" val="4391267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2961" y="1582287"/>
            <a:ext cx="1750423" cy="300082"/>
          </a:xfrm>
          <a:prstGeom prst="rect">
            <a:avLst/>
          </a:prstGeom>
          <a:noFill/>
        </p:spPr>
        <p:txBody>
          <a:bodyPr wrap="square" rtlCol="0">
            <a:spAutoFit/>
          </a:bodyPr>
          <a:lstStyle/>
          <a:p>
            <a:r>
              <a:rPr lang="en-US" sz="1350" dirty="0"/>
              <a:t>Group 5</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582" t="29968" r="24772" b="30667"/>
          <a:stretch/>
        </p:blipFill>
        <p:spPr>
          <a:xfrm>
            <a:off x="3069054" y="1732328"/>
            <a:ext cx="3005891" cy="2518451"/>
          </a:xfrm>
          <a:prstGeom prst="rect">
            <a:avLst/>
          </a:prstGeom>
          <a:effectLst>
            <a:outerShdw blurRad="50800" dist="38100" dir="5400000" algn="t" rotWithShape="0">
              <a:prstClr val="black">
                <a:alpha val="40000"/>
              </a:prstClr>
            </a:outerShdw>
          </a:effectLst>
        </p:spPr>
      </p:pic>
      <p:grpSp>
        <p:nvGrpSpPr>
          <p:cNvPr id="13" name="Group 12">
            <a:extLst>
              <a:ext uri="{FF2B5EF4-FFF2-40B4-BE49-F238E27FC236}">
                <a16:creationId xmlns:a16="http://schemas.microsoft.com/office/drawing/2014/main" id="{32CE015E-3668-00BA-9955-F50B7F1C0054}"/>
              </a:ext>
            </a:extLst>
          </p:cNvPr>
          <p:cNvGrpSpPr/>
          <p:nvPr/>
        </p:nvGrpSpPr>
        <p:grpSpPr>
          <a:xfrm>
            <a:off x="2636164" y="424168"/>
            <a:ext cx="4077455" cy="1174897"/>
            <a:chOff x="2636164" y="424168"/>
            <a:chExt cx="4077455" cy="1174897"/>
          </a:xfrm>
        </p:grpSpPr>
        <p:sp>
          <p:nvSpPr>
            <p:cNvPr id="14" name="TextBox 13">
              <a:extLst>
                <a:ext uri="{FF2B5EF4-FFF2-40B4-BE49-F238E27FC236}">
                  <a16:creationId xmlns:a16="http://schemas.microsoft.com/office/drawing/2014/main" id="{42D0E629-E810-4D35-D8D8-B3839496714E}"/>
                </a:ext>
              </a:extLst>
            </p:cNvPr>
            <p:cNvSpPr txBox="1"/>
            <p:nvPr/>
          </p:nvSpPr>
          <p:spPr>
            <a:xfrm>
              <a:off x="3403079" y="424168"/>
              <a:ext cx="1836433" cy="523220"/>
            </a:xfrm>
            <a:prstGeom prst="rect">
              <a:avLst/>
            </a:prstGeom>
            <a:noFill/>
          </p:spPr>
          <p:txBody>
            <a:bodyPr wrap="square" rtlCol="0">
              <a:spAutoFit/>
            </a:bodyPr>
            <a:lstStyle/>
            <a:p>
              <a:r>
                <a:rPr lang="en-US" sz="2800" b="1" dirty="0"/>
                <a:t>Round 1</a:t>
              </a:r>
            </a:p>
          </p:txBody>
        </p:sp>
        <p:sp>
          <p:nvSpPr>
            <p:cNvPr id="15" name="TextBox 14">
              <a:extLst>
                <a:ext uri="{FF2B5EF4-FFF2-40B4-BE49-F238E27FC236}">
                  <a16:creationId xmlns:a16="http://schemas.microsoft.com/office/drawing/2014/main" id="{599ACE6F-9122-E5A1-60FA-9BFB172A74BC}"/>
                </a:ext>
              </a:extLst>
            </p:cNvPr>
            <p:cNvSpPr txBox="1"/>
            <p:nvPr/>
          </p:nvSpPr>
          <p:spPr>
            <a:xfrm>
              <a:off x="2636164" y="1137400"/>
              <a:ext cx="4077455" cy="461665"/>
            </a:xfrm>
            <a:prstGeom prst="rect">
              <a:avLst/>
            </a:prstGeom>
            <a:noFill/>
          </p:spPr>
          <p:txBody>
            <a:bodyPr wrap="square" rtlCol="0">
              <a:spAutoFit/>
            </a:bodyPr>
            <a:lstStyle/>
            <a:p>
              <a:r>
                <a:rPr lang="en-US" sz="2400" dirty="0"/>
                <a:t>Is your bee </a:t>
              </a:r>
              <a:r>
                <a:rPr lang="en-US" sz="2400" i="1" dirty="0" err="1"/>
                <a:t>Bombus</a:t>
              </a:r>
              <a:r>
                <a:rPr lang="en-US" sz="2400" i="1" dirty="0"/>
                <a:t> </a:t>
              </a:r>
              <a:r>
                <a:rPr lang="en-US" sz="2400" i="1" dirty="0" err="1"/>
                <a:t>huntii</a:t>
              </a:r>
              <a:r>
                <a:rPr lang="en-US" sz="2400" dirty="0"/>
                <a:t>?</a:t>
              </a:r>
            </a:p>
          </p:txBody>
        </p:sp>
      </p:grpSp>
      <p:grpSp>
        <p:nvGrpSpPr>
          <p:cNvPr id="4" name="Group 3">
            <a:extLst>
              <a:ext uri="{FF2B5EF4-FFF2-40B4-BE49-F238E27FC236}">
                <a16:creationId xmlns:a16="http://schemas.microsoft.com/office/drawing/2014/main" id="{8F3537E9-74BC-2E2A-7B9E-7E0BC5E24774}"/>
              </a:ext>
            </a:extLst>
          </p:cNvPr>
          <p:cNvGrpSpPr/>
          <p:nvPr/>
        </p:nvGrpSpPr>
        <p:grpSpPr>
          <a:xfrm>
            <a:off x="691933" y="4661879"/>
            <a:ext cx="7459126" cy="1167897"/>
            <a:chOff x="691933" y="4661879"/>
            <a:chExt cx="7459126" cy="1167897"/>
          </a:xfrm>
        </p:grpSpPr>
        <p:sp>
          <p:nvSpPr>
            <p:cNvPr id="5" name="Rectangle 4">
              <a:extLst>
                <a:ext uri="{FF2B5EF4-FFF2-40B4-BE49-F238E27FC236}">
                  <a16:creationId xmlns:a16="http://schemas.microsoft.com/office/drawing/2014/main" id="{E972CDA0-0963-7E48-FDCE-B6A393DD35F4}"/>
                </a:ext>
              </a:extLst>
            </p:cNvPr>
            <p:cNvSpPr/>
            <p:nvPr/>
          </p:nvSpPr>
          <p:spPr>
            <a:xfrm>
              <a:off x="691933" y="4661879"/>
              <a:ext cx="1358020" cy="1167897"/>
            </a:xfrm>
            <a:prstGeom prst="rect">
              <a:avLst/>
            </a:prstGeom>
            <a:solidFill>
              <a:srgbClr val="00B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94E97795-0BE9-1C16-BE2F-D19304D3DC86}"/>
                </a:ext>
              </a:extLst>
            </p:cNvPr>
            <p:cNvSpPr/>
            <p:nvPr/>
          </p:nvSpPr>
          <p:spPr>
            <a:xfrm>
              <a:off x="3617334" y="4661879"/>
              <a:ext cx="1358020" cy="1167897"/>
            </a:xfrm>
            <a:prstGeom prst="rect">
              <a:avLst/>
            </a:prstGeom>
            <a:solidFill>
              <a:srgbClr val="FF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83977E61-2CA1-F11D-F65D-30CEE2F5A29C}"/>
                </a:ext>
              </a:extLst>
            </p:cNvPr>
            <p:cNvSpPr/>
            <p:nvPr/>
          </p:nvSpPr>
          <p:spPr>
            <a:xfrm>
              <a:off x="6713619" y="4661879"/>
              <a:ext cx="1358020" cy="1167897"/>
            </a:xfrm>
            <a:prstGeom prst="rect">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195CEE24-8415-BB47-2855-564FB6179625}"/>
                </a:ext>
              </a:extLst>
            </p:cNvPr>
            <p:cNvSpPr txBox="1"/>
            <p:nvPr/>
          </p:nvSpPr>
          <p:spPr>
            <a:xfrm>
              <a:off x="875084" y="4980370"/>
              <a:ext cx="1077468" cy="553998"/>
            </a:xfrm>
            <a:prstGeom prst="rect">
              <a:avLst/>
            </a:prstGeom>
            <a:noFill/>
          </p:spPr>
          <p:txBody>
            <a:bodyPr wrap="square" rtlCol="0">
              <a:spAutoFit/>
            </a:bodyPr>
            <a:lstStyle/>
            <a:p>
              <a:r>
                <a:rPr lang="en-US" sz="3000" dirty="0"/>
                <a:t>YES</a:t>
              </a:r>
            </a:p>
          </p:txBody>
        </p:sp>
        <p:sp>
          <p:nvSpPr>
            <p:cNvPr id="9" name="TextBox 8">
              <a:extLst>
                <a:ext uri="{FF2B5EF4-FFF2-40B4-BE49-F238E27FC236}">
                  <a16:creationId xmlns:a16="http://schemas.microsoft.com/office/drawing/2014/main" id="{C09277AC-DF27-8A32-6A92-8AB7A84B9FE4}"/>
                </a:ext>
              </a:extLst>
            </p:cNvPr>
            <p:cNvSpPr txBox="1"/>
            <p:nvPr/>
          </p:nvSpPr>
          <p:spPr>
            <a:xfrm>
              <a:off x="3909458" y="4980370"/>
              <a:ext cx="922020" cy="553998"/>
            </a:xfrm>
            <a:prstGeom prst="rect">
              <a:avLst/>
            </a:prstGeom>
            <a:noFill/>
          </p:spPr>
          <p:txBody>
            <a:bodyPr wrap="square" rtlCol="0">
              <a:spAutoFit/>
            </a:bodyPr>
            <a:lstStyle/>
            <a:p>
              <a:r>
                <a:rPr lang="en-US" sz="3000" dirty="0"/>
                <a:t>NO</a:t>
              </a:r>
            </a:p>
          </p:txBody>
        </p:sp>
        <p:sp>
          <p:nvSpPr>
            <p:cNvPr id="10" name="TextBox 9">
              <a:extLst>
                <a:ext uri="{FF2B5EF4-FFF2-40B4-BE49-F238E27FC236}">
                  <a16:creationId xmlns:a16="http://schemas.microsoft.com/office/drawing/2014/main" id="{753956A4-8CD7-8159-8069-2ADC9F66BEEE}"/>
                </a:ext>
              </a:extLst>
            </p:cNvPr>
            <p:cNvSpPr txBox="1"/>
            <p:nvPr/>
          </p:nvSpPr>
          <p:spPr>
            <a:xfrm>
              <a:off x="6692591" y="4942359"/>
              <a:ext cx="1458468" cy="553998"/>
            </a:xfrm>
            <a:prstGeom prst="rect">
              <a:avLst/>
            </a:prstGeom>
            <a:noFill/>
          </p:spPr>
          <p:txBody>
            <a:bodyPr wrap="square" rtlCol="0">
              <a:spAutoFit/>
            </a:bodyPr>
            <a:lstStyle/>
            <a:p>
              <a:r>
                <a:rPr lang="en-US" sz="3000" dirty="0"/>
                <a:t>Unsure</a:t>
              </a:r>
            </a:p>
          </p:txBody>
        </p:sp>
      </p:grpSp>
    </p:spTree>
    <p:extLst>
      <p:ext uri="{BB962C8B-B14F-4D97-AF65-F5344CB8AC3E}">
        <p14:creationId xmlns:p14="http://schemas.microsoft.com/office/powerpoint/2010/main" val="2038409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2961" y="1582287"/>
            <a:ext cx="1750423" cy="300082"/>
          </a:xfrm>
          <a:prstGeom prst="rect">
            <a:avLst/>
          </a:prstGeom>
          <a:noFill/>
        </p:spPr>
        <p:txBody>
          <a:bodyPr wrap="square" rtlCol="0">
            <a:spAutoFit/>
          </a:bodyPr>
          <a:lstStyle/>
          <a:p>
            <a:r>
              <a:rPr lang="en-US" sz="1350" dirty="0"/>
              <a:t>Group 6</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4412" y="1732328"/>
            <a:ext cx="3189127" cy="2728198"/>
          </a:xfrm>
          <a:prstGeom prst="rect">
            <a:avLst/>
          </a:prstGeom>
          <a:effectLst>
            <a:outerShdw blurRad="63500" sx="102000" sy="102000" algn="ctr" rotWithShape="0">
              <a:prstClr val="black">
                <a:alpha val="40000"/>
              </a:prstClr>
            </a:outerShdw>
          </a:effectLst>
        </p:spPr>
      </p:pic>
      <p:grpSp>
        <p:nvGrpSpPr>
          <p:cNvPr id="14" name="Group 13">
            <a:extLst>
              <a:ext uri="{FF2B5EF4-FFF2-40B4-BE49-F238E27FC236}">
                <a16:creationId xmlns:a16="http://schemas.microsoft.com/office/drawing/2014/main" id="{4244B287-DFA1-1EAB-E39B-12781C35FFAF}"/>
              </a:ext>
            </a:extLst>
          </p:cNvPr>
          <p:cNvGrpSpPr/>
          <p:nvPr/>
        </p:nvGrpSpPr>
        <p:grpSpPr>
          <a:xfrm>
            <a:off x="2636164" y="424168"/>
            <a:ext cx="4077455" cy="1174897"/>
            <a:chOff x="2636164" y="424168"/>
            <a:chExt cx="4077455" cy="1174897"/>
          </a:xfrm>
        </p:grpSpPr>
        <p:sp>
          <p:nvSpPr>
            <p:cNvPr id="15" name="TextBox 14">
              <a:extLst>
                <a:ext uri="{FF2B5EF4-FFF2-40B4-BE49-F238E27FC236}">
                  <a16:creationId xmlns:a16="http://schemas.microsoft.com/office/drawing/2014/main" id="{55E7E811-6FD1-F43D-7413-951EF94CAD90}"/>
                </a:ext>
              </a:extLst>
            </p:cNvPr>
            <p:cNvSpPr txBox="1"/>
            <p:nvPr/>
          </p:nvSpPr>
          <p:spPr>
            <a:xfrm>
              <a:off x="3403079" y="424168"/>
              <a:ext cx="1836433" cy="523220"/>
            </a:xfrm>
            <a:prstGeom prst="rect">
              <a:avLst/>
            </a:prstGeom>
            <a:noFill/>
          </p:spPr>
          <p:txBody>
            <a:bodyPr wrap="square" rtlCol="0">
              <a:spAutoFit/>
            </a:bodyPr>
            <a:lstStyle/>
            <a:p>
              <a:r>
                <a:rPr lang="en-US" sz="2800" b="1" dirty="0"/>
                <a:t>Round 1</a:t>
              </a:r>
            </a:p>
          </p:txBody>
        </p:sp>
        <p:sp>
          <p:nvSpPr>
            <p:cNvPr id="16" name="TextBox 15">
              <a:extLst>
                <a:ext uri="{FF2B5EF4-FFF2-40B4-BE49-F238E27FC236}">
                  <a16:creationId xmlns:a16="http://schemas.microsoft.com/office/drawing/2014/main" id="{EB2CA263-302F-75DE-3394-7979C71490DE}"/>
                </a:ext>
              </a:extLst>
            </p:cNvPr>
            <p:cNvSpPr txBox="1"/>
            <p:nvPr/>
          </p:nvSpPr>
          <p:spPr>
            <a:xfrm>
              <a:off x="2636164" y="1137400"/>
              <a:ext cx="4077455" cy="461665"/>
            </a:xfrm>
            <a:prstGeom prst="rect">
              <a:avLst/>
            </a:prstGeom>
            <a:noFill/>
          </p:spPr>
          <p:txBody>
            <a:bodyPr wrap="square" rtlCol="0">
              <a:spAutoFit/>
            </a:bodyPr>
            <a:lstStyle/>
            <a:p>
              <a:r>
                <a:rPr lang="en-US" sz="2400" dirty="0"/>
                <a:t>Is your bee </a:t>
              </a:r>
              <a:r>
                <a:rPr lang="en-US" sz="2400" i="1" dirty="0" err="1"/>
                <a:t>Bombus</a:t>
              </a:r>
              <a:r>
                <a:rPr lang="en-US" sz="2400" i="1" dirty="0"/>
                <a:t> </a:t>
              </a:r>
              <a:r>
                <a:rPr lang="en-US" sz="2400" i="1" dirty="0" err="1"/>
                <a:t>huntii</a:t>
              </a:r>
              <a:r>
                <a:rPr lang="en-US" sz="2400" dirty="0"/>
                <a:t>?</a:t>
              </a:r>
            </a:p>
          </p:txBody>
        </p:sp>
      </p:grpSp>
      <p:grpSp>
        <p:nvGrpSpPr>
          <p:cNvPr id="3" name="Group 2">
            <a:extLst>
              <a:ext uri="{FF2B5EF4-FFF2-40B4-BE49-F238E27FC236}">
                <a16:creationId xmlns:a16="http://schemas.microsoft.com/office/drawing/2014/main" id="{FEBE472F-7434-D46F-F124-6B64C0824E95}"/>
              </a:ext>
            </a:extLst>
          </p:cNvPr>
          <p:cNvGrpSpPr/>
          <p:nvPr/>
        </p:nvGrpSpPr>
        <p:grpSpPr>
          <a:xfrm>
            <a:off x="691933" y="4661879"/>
            <a:ext cx="7459126" cy="1167897"/>
            <a:chOff x="691933" y="4661879"/>
            <a:chExt cx="7459126" cy="1167897"/>
          </a:xfrm>
        </p:grpSpPr>
        <p:sp>
          <p:nvSpPr>
            <p:cNvPr id="4" name="Rectangle 3">
              <a:extLst>
                <a:ext uri="{FF2B5EF4-FFF2-40B4-BE49-F238E27FC236}">
                  <a16:creationId xmlns:a16="http://schemas.microsoft.com/office/drawing/2014/main" id="{BB0B7510-F7C8-B7E2-50AC-512FED759687}"/>
                </a:ext>
              </a:extLst>
            </p:cNvPr>
            <p:cNvSpPr/>
            <p:nvPr/>
          </p:nvSpPr>
          <p:spPr>
            <a:xfrm>
              <a:off x="691933" y="4661879"/>
              <a:ext cx="1358020" cy="1167897"/>
            </a:xfrm>
            <a:prstGeom prst="rect">
              <a:avLst/>
            </a:prstGeom>
            <a:solidFill>
              <a:srgbClr val="00B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6EA1F7B0-39E4-306A-0068-C580D7829241}"/>
                </a:ext>
              </a:extLst>
            </p:cNvPr>
            <p:cNvSpPr/>
            <p:nvPr/>
          </p:nvSpPr>
          <p:spPr>
            <a:xfrm>
              <a:off x="3617334" y="4661879"/>
              <a:ext cx="1358020" cy="1167897"/>
            </a:xfrm>
            <a:prstGeom prst="rect">
              <a:avLst/>
            </a:prstGeom>
            <a:solidFill>
              <a:srgbClr val="FF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BC4C6805-85A3-47A0-72B2-7277202F16F8}"/>
                </a:ext>
              </a:extLst>
            </p:cNvPr>
            <p:cNvSpPr/>
            <p:nvPr/>
          </p:nvSpPr>
          <p:spPr>
            <a:xfrm>
              <a:off x="6713619" y="4661879"/>
              <a:ext cx="1358020" cy="1167897"/>
            </a:xfrm>
            <a:prstGeom prst="rect">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a:extLst>
                <a:ext uri="{FF2B5EF4-FFF2-40B4-BE49-F238E27FC236}">
                  <a16:creationId xmlns:a16="http://schemas.microsoft.com/office/drawing/2014/main" id="{8E4CCE9F-B97A-76B0-C685-E299856F52B7}"/>
                </a:ext>
              </a:extLst>
            </p:cNvPr>
            <p:cNvSpPr txBox="1"/>
            <p:nvPr/>
          </p:nvSpPr>
          <p:spPr>
            <a:xfrm>
              <a:off x="875084" y="4980370"/>
              <a:ext cx="1077468" cy="553998"/>
            </a:xfrm>
            <a:prstGeom prst="rect">
              <a:avLst/>
            </a:prstGeom>
            <a:noFill/>
          </p:spPr>
          <p:txBody>
            <a:bodyPr wrap="square" rtlCol="0">
              <a:spAutoFit/>
            </a:bodyPr>
            <a:lstStyle/>
            <a:p>
              <a:r>
                <a:rPr lang="en-US" sz="3000" dirty="0"/>
                <a:t>YES</a:t>
              </a:r>
            </a:p>
          </p:txBody>
        </p:sp>
        <p:sp>
          <p:nvSpPr>
            <p:cNvPr id="8" name="TextBox 7">
              <a:extLst>
                <a:ext uri="{FF2B5EF4-FFF2-40B4-BE49-F238E27FC236}">
                  <a16:creationId xmlns:a16="http://schemas.microsoft.com/office/drawing/2014/main" id="{B4F2D329-18E6-605F-7DB6-29EA213A27DC}"/>
                </a:ext>
              </a:extLst>
            </p:cNvPr>
            <p:cNvSpPr txBox="1"/>
            <p:nvPr/>
          </p:nvSpPr>
          <p:spPr>
            <a:xfrm>
              <a:off x="3909458" y="4980370"/>
              <a:ext cx="922020" cy="553998"/>
            </a:xfrm>
            <a:prstGeom prst="rect">
              <a:avLst/>
            </a:prstGeom>
            <a:noFill/>
          </p:spPr>
          <p:txBody>
            <a:bodyPr wrap="square" rtlCol="0">
              <a:spAutoFit/>
            </a:bodyPr>
            <a:lstStyle/>
            <a:p>
              <a:r>
                <a:rPr lang="en-US" sz="3000" dirty="0"/>
                <a:t>NO</a:t>
              </a:r>
            </a:p>
          </p:txBody>
        </p:sp>
        <p:sp>
          <p:nvSpPr>
            <p:cNvPr id="9" name="TextBox 8">
              <a:extLst>
                <a:ext uri="{FF2B5EF4-FFF2-40B4-BE49-F238E27FC236}">
                  <a16:creationId xmlns:a16="http://schemas.microsoft.com/office/drawing/2014/main" id="{2E83F5BE-06D3-FF8A-106C-2FDD9F474EB8}"/>
                </a:ext>
              </a:extLst>
            </p:cNvPr>
            <p:cNvSpPr txBox="1"/>
            <p:nvPr/>
          </p:nvSpPr>
          <p:spPr>
            <a:xfrm>
              <a:off x="6692591" y="4942359"/>
              <a:ext cx="1458468" cy="553998"/>
            </a:xfrm>
            <a:prstGeom prst="rect">
              <a:avLst/>
            </a:prstGeom>
            <a:noFill/>
          </p:spPr>
          <p:txBody>
            <a:bodyPr wrap="square" rtlCol="0">
              <a:spAutoFit/>
            </a:bodyPr>
            <a:lstStyle/>
            <a:p>
              <a:r>
                <a:rPr lang="en-US" sz="3000" dirty="0"/>
                <a:t>Unsure</a:t>
              </a:r>
            </a:p>
          </p:txBody>
        </p:sp>
      </p:grpSp>
    </p:spTree>
    <p:extLst>
      <p:ext uri="{BB962C8B-B14F-4D97-AF65-F5344CB8AC3E}">
        <p14:creationId xmlns:p14="http://schemas.microsoft.com/office/powerpoint/2010/main" val="3670457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2961" y="1582287"/>
            <a:ext cx="1750423" cy="300082"/>
          </a:xfrm>
          <a:prstGeom prst="rect">
            <a:avLst/>
          </a:prstGeom>
          <a:noFill/>
        </p:spPr>
        <p:txBody>
          <a:bodyPr wrap="square" rtlCol="0">
            <a:spAutoFit/>
          </a:bodyPr>
          <a:lstStyle/>
          <a:p>
            <a:r>
              <a:rPr lang="en-US" sz="1350" dirty="0"/>
              <a:t>Group 7</a:t>
            </a: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9123" t="47746" r="35571" b="25714"/>
          <a:stretch/>
        </p:blipFill>
        <p:spPr>
          <a:xfrm>
            <a:off x="3479353" y="1732328"/>
            <a:ext cx="2334405" cy="2425639"/>
          </a:xfrm>
          <a:prstGeom prst="rect">
            <a:avLst/>
          </a:prstGeom>
          <a:effectLst>
            <a:outerShdw blurRad="63500" sx="102000" sy="102000" algn="ctr" rotWithShape="0">
              <a:prstClr val="black">
                <a:alpha val="40000"/>
              </a:prstClr>
            </a:outerShdw>
          </a:effectLst>
        </p:spPr>
      </p:pic>
      <p:grpSp>
        <p:nvGrpSpPr>
          <p:cNvPr id="14" name="Group 13">
            <a:extLst>
              <a:ext uri="{FF2B5EF4-FFF2-40B4-BE49-F238E27FC236}">
                <a16:creationId xmlns:a16="http://schemas.microsoft.com/office/drawing/2014/main" id="{7D3B46A0-0200-ECBC-EA04-95F3B1DF6E35}"/>
              </a:ext>
            </a:extLst>
          </p:cNvPr>
          <p:cNvGrpSpPr/>
          <p:nvPr/>
        </p:nvGrpSpPr>
        <p:grpSpPr>
          <a:xfrm>
            <a:off x="2636164" y="424168"/>
            <a:ext cx="4077455" cy="1174897"/>
            <a:chOff x="2636164" y="424168"/>
            <a:chExt cx="4077455" cy="1174897"/>
          </a:xfrm>
        </p:grpSpPr>
        <p:sp>
          <p:nvSpPr>
            <p:cNvPr id="15" name="TextBox 14">
              <a:extLst>
                <a:ext uri="{FF2B5EF4-FFF2-40B4-BE49-F238E27FC236}">
                  <a16:creationId xmlns:a16="http://schemas.microsoft.com/office/drawing/2014/main" id="{063E7A57-2824-E0E5-B9A4-88E97CFDDC98}"/>
                </a:ext>
              </a:extLst>
            </p:cNvPr>
            <p:cNvSpPr txBox="1"/>
            <p:nvPr/>
          </p:nvSpPr>
          <p:spPr>
            <a:xfrm>
              <a:off x="3403079" y="424168"/>
              <a:ext cx="1836433" cy="523220"/>
            </a:xfrm>
            <a:prstGeom prst="rect">
              <a:avLst/>
            </a:prstGeom>
            <a:noFill/>
          </p:spPr>
          <p:txBody>
            <a:bodyPr wrap="square" rtlCol="0">
              <a:spAutoFit/>
            </a:bodyPr>
            <a:lstStyle/>
            <a:p>
              <a:r>
                <a:rPr lang="en-US" sz="2800" b="1" dirty="0"/>
                <a:t>Round 1</a:t>
              </a:r>
            </a:p>
          </p:txBody>
        </p:sp>
        <p:sp>
          <p:nvSpPr>
            <p:cNvPr id="16" name="TextBox 15">
              <a:extLst>
                <a:ext uri="{FF2B5EF4-FFF2-40B4-BE49-F238E27FC236}">
                  <a16:creationId xmlns:a16="http://schemas.microsoft.com/office/drawing/2014/main" id="{472FDEF5-84CF-958D-76AB-CD89111625AC}"/>
                </a:ext>
              </a:extLst>
            </p:cNvPr>
            <p:cNvSpPr txBox="1"/>
            <p:nvPr/>
          </p:nvSpPr>
          <p:spPr>
            <a:xfrm>
              <a:off x="2636164" y="1137400"/>
              <a:ext cx="4077455" cy="461665"/>
            </a:xfrm>
            <a:prstGeom prst="rect">
              <a:avLst/>
            </a:prstGeom>
            <a:noFill/>
          </p:spPr>
          <p:txBody>
            <a:bodyPr wrap="square" rtlCol="0">
              <a:spAutoFit/>
            </a:bodyPr>
            <a:lstStyle/>
            <a:p>
              <a:r>
                <a:rPr lang="en-US" sz="2400" dirty="0"/>
                <a:t>Is your bee </a:t>
              </a:r>
              <a:r>
                <a:rPr lang="en-US" sz="2400" i="1" dirty="0" err="1"/>
                <a:t>Bombus</a:t>
              </a:r>
              <a:r>
                <a:rPr lang="en-US" sz="2400" i="1" dirty="0"/>
                <a:t> </a:t>
              </a:r>
              <a:r>
                <a:rPr lang="en-US" sz="2400" i="1" dirty="0" err="1"/>
                <a:t>huntii</a:t>
              </a:r>
              <a:r>
                <a:rPr lang="en-US" sz="2400" dirty="0"/>
                <a:t>?</a:t>
              </a:r>
            </a:p>
          </p:txBody>
        </p:sp>
      </p:grpSp>
      <p:grpSp>
        <p:nvGrpSpPr>
          <p:cNvPr id="3" name="Group 2">
            <a:extLst>
              <a:ext uri="{FF2B5EF4-FFF2-40B4-BE49-F238E27FC236}">
                <a16:creationId xmlns:a16="http://schemas.microsoft.com/office/drawing/2014/main" id="{76DC775C-E3A0-6B7A-E07D-3971D5971AD2}"/>
              </a:ext>
            </a:extLst>
          </p:cNvPr>
          <p:cNvGrpSpPr/>
          <p:nvPr/>
        </p:nvGrpSpPr>
        <p:grpSpPr>
          <a:xfrm>
            <a:off x="691933" y="4661879"/>
            <a:ext cx="7459126" cy="1167897"/>
            <a:chOff x="691933" y="4661879"/>
            <a:chExt cx="7459126" cy="1167897"/>
          </a:xfrm>
        </p:grpSpPr>
        <p:sp>
          <p:nvSpPr>
            <p:cNvPr id="4" name="Rectangle 3">
              <a:extLst>
                <a:ext uri="{FF2B5EF4-FFF2-40B4-BE49-F238E27FC236}">
                  <a16:creationId xmlns:a16="http://schemas.microsoft.com/office/drawing/2014/main" id="{EB53D53C-F678-28D8-E2D3-B649F0AEA4AE}"/>
                </a:ext>
              </a:extLst>
            </p:cNvPr>
            <p:cNvSpPr/>
            <p:nvPr/>
          </p:nvSpPr>
          <p:spPr>
            <a:xfrm>
              <a:off x="691933" y="4661879"/>
              <a:ext cx="1358020" cy="1167897"/>
            </a:xfrm>
            <a:prstGeom prst="rect">
              <a:avLst/>
            </a:prstGeom>
            <a:solidFill>
              <a:srgbClr val="00B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4024BDA6-01E2-AD51-EA81-1C35FF918E58}"/>
                </a:ext>
              </a:extLst>
            </p:cNvPr>
            <p:cNvSpPr/>
            <p:nvPr/>
          </p:nvSpPr>
          <p:spPr>
            <a:xfrm>
              <a:off x="3617334" y="4661879"/>
              <a:ext cx="1358020" cy="1167897"/>
            </a:xfrm>
            <a:prstGeom prst="rect">
              <a:avLst/>
            </a:prstGeom>
            <a:solidFill>
              <a:srgbClr val="FF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3BAE0527-8F38-63E0-B985-2AD3F90BF1DD}"/>
                </a:ext>
              </a:extLst>
            </p:cNvPr>
            <p:cNvSpPr/>
            <p:nvPr/>
          </p:nvSpPr>
          <p:spPr>
            <a:xfrm>
              <a:off x="6713619" y="4661879"/>
              <a:ext cx="1358020" cy="1167897"/>
            </a:xfrm>
            <a:prstGeom prst="rect">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a:extLst>
                <a:ext uri="{FF2B5EF4-FFF2-40B4-BE49-F238E27FC236}">
                  <a16:creationId xmlns:a16="http://schemas.microsoft.com/office/drawing/2014/main" id="{EBFA8045-4505-309D-E321-4157765618CE}"/>
                </a:ext>
              </a:extLst>
            </p:cNvPr>
            <p:cNvSpPr txBox="1"/>
            <p:nvPr/>
          </p:nvSpPr>
          <p:spPr>
            <a:xfrm>
              <a:off x="875084" y="4980370"/>
              <a:ext cx="1077468" cy="553998"/>
            </a:xfrm>
            <a:prstGeom prst="rect">
              <a:avLst/>
            </a:prstGeom>
            <a:noFill/>
          </p:spPr>
          <p:txBody>
            <a:bodyPr wrap="square" rtlCol="0">
              <a:spAutoFit/>
            </a:bodyPr>
            <a:lstStyle/>
            <a:p>
              <a:r>
                <a:rPr lang="en-US" sz="3000" dirty="0"/>
                <a:t>YES</a:t>
              </a:r>
            </a:p>
          </p:txBody>
        </p:sp>
        <p:sp>
          <p:nvSpPr>
            <p:cNvPr id="8" name="TextBox 7">
              <a:extLst>
                <a:ext uri="{FF2B5EF4-FFF2-40B4-BE49-F238E27FC236}">
                  <a16:creationId xmlns:a16="http://schemas.microsoft.com/office/drawing/2014/main" id="{541C9017-3B29-2C0C-1897-B7A4388C901A}"/>
                </a:ext>
              </a:extLst>
            </p:cNvPr>
            <p:cNvSpPr txBox="1"/>
            <p:nvPr/>
          </p:nvSpPr>
          <p:spPr>
            <a:xfrm>
              <a:off x="3909458" y="4980370"/>
              <a:ext cx="922020" cy="553998"/>
            </a:xfrm>
            <a:prstGeom prst="rect">
              <a:avLst/>
            </a:prstGeom>
            <a:noFill/>
          </p:spPr>
          <p:txBody>
            <a:bodyPr wrap="square" rtlCol="0">
              <a:spAutoFit/>
            </a:bodyPr>
            <a:lstStyle/>
            <a:p>
              <a:r>
                <a:rPr lang="en-US" sz="3000" dirty="0"/>
                <a:t>NO</a:t>
              </a:r>
            </a:p>
          </p:txBody>
        </p:sp>
        <p:sp>
          <p:nvSpPr>
            <p:cNvPr id="9" name="TextBox 8">
              <a:extLst>
                <a:ext uri="{FF2B5EF4-FFF2-40B4-BE49-F238E27FC236}">
                  <a16:creationId xmlns:a16="http://schemas.microsoft.com/office/drawing/2014/main" id="{6CC99989-C8BB-0518-AC73-A4A42F99586A}"/>
                </a:ext>
              </a:extLst>
            </p:cNvPr>
            <p:cNvSpPr txBox="1"/>
            <p:nvPr/>
          </p:nvSpPr>
          <p:spPr>
            <a:xfrm>
              <a:off x="6692591" y="4942359"/>
              <a:ext cx="1458468" cy="553998"/>
            </a:xfrm>
            <a:prstGeom prst="rect">
              <a:avLst/>
            </a:prstGeom>
            <a:noFill/>
          </p:spPr>
          <p:txBody>
            <a:bodyPr wrap="square" rtlCol="0">
              <a:spAutoFit/>
            </a:bodyPr>
            <a:lstStyle/>
            <a:p>
              <a:r>
                <a:rPr lang="en-US" sz="3000" dirty="0"/>
                <a:t>Unsure</a:t>
              </a:r>
            </a:p>
          </p:txBody>
        </p:sp>
      </p:grpSp>
    </p:spTree>
    <p:extLst>
      <p:ext uri="{BB962C8B-B14F-4D97-AF65-F5344CB8AC3E}">
        <p14:creationId xmlns:p14="http://schemas.microsoft.com/office/powerpoint/2010/main" val="42318231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2961" y="1582287"/>
            <a:ext cx="1750423" cy="300082"/>
          </a:xfrm>
          <a:prstGeom prst="rect">
            <a:avLst/>
          </a:prstGeom>
          <a:noFill/>
        </p:spPr>
        <p:txBody>
          <a:bodyPr wrap="square" rtlCol="0">
            <a:spAutoFit/>
          </a:bodyPr>
          <a:lstStyle/>
          <a:p>
            <a:r>
              <a:rPr lang="en-US" sz="1350" dirty="0"/>
              <a:t>Group 8</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5998" t="31111" r="31054" b="34222"/>
          <a:stretch/>
        </p:blipFill>
        <p:spPr>
          <a:xfrm>
            <a:off x="3109299" y="1732328"/>
            <a:ext cx="2925401" cy="2551548"/>
          </a:xfrm>
          <a:prstGeom prst="rect">
            <a:avLst/>
          </a:prstGeom>
          <a:effectLst>
            <a:outerShdw blurRad="63500" sx="102000" sy="102000" algn="ctr" rotWithShape="0">
              <a:prstClr val="black">
                <a:alpha val="40000"/>
              </a:prstClr>
            </a:outerShdw>
          </a:effectLst>
        </p:spPr>
      </p:pic>
      <p:grpSp>
        <p:nvGrpSpPr>
          <p:cNvPr id="13" name="Group 12">
            <a:extLst>
              <a:ext uri="{FF2B5EF4-FFF2-40B4-BE49-F238E27FC236}">
                <a16:creationId xmlns:a16="http://schemas.microsoft.com/office/drawing/2014/main" id="{88C01E9E-11CC-E132-110B-E9DA58D7E26C}"/>
              </a:ext>
            </a:extLst>
          </p:cNvPr>
          <p:cNvGrpSpPr/>
          <p:nvPr/>
        </p:nvGrpSpPr>
        <p:grpSpPr>
          <a:xfrm>
            <a:off x="2636164" y="424168"/>
            <a:ext cx="4077455" cy="1174897"/>
            <a:chOff x="2636164" y="424168"/>
            <a:chExt cx="4077455" cy="1174897"/>
          </a:xfrm>
        </p:grpSpPr>
        <p:sp>
          <p:nvSpPr>
            <p:cNvPr id="14" name="TextBox 13">
              <a:extLst>
                <a:ext uri="{FF2B5EF4-FFF2-40B4-BE49-F238E27FC236}">
                  <a16:creationId xmlns:a16="http://schemas.microsoft.com/office/drawing/2014/main" id="{387CC896-5654-078C-E36A-3B818F79D30E}"/>
                </a:ext>
              </a:extLst>
            </p:cNvPr>
            <p:cNvSpPr txBox="1"/>
            <p:nvPr/>
          </p:nvSpPr>
          <p:spPr>
            <a:xfrm>
              <a:off x="3403079" y="424168"/>
              <a:ext cx="1836433" cy="523220"/>
            </a:xfrm>
            <a:prstGeom prst="rect">
              <a:avLst/>
            </a:prstGeom>
            <a:noFill/>
          </p:spPr>
          <p:txBody>
            <a:bodyPr wrap="square" rtlCol="0">
              <a:spAutoFit/>
            </a:bodyPr>
            <a:lstStyle/>
            <a:p>
              <a:r>
                <a:rPr lang="en-US" sz="2800" b="1" dirty="0"/>
                <a:t>Round 1</a:t>
              </a:r>
            </a:p>
          </p:txBody>
        </p:sp>
        <p:sp>
          <p:nvSpPr>
            <p:cNvPr id="15" name="TextBox 14">
              <a:extLst>
                <a:ext uri="{FF2B5EF4-FFF2-40B4-BE49-F238E27FC236}">
                  <a16:creationId xmlns:a16="http://schemas.microsoft.com/office/drawing/2014/main" id="{9BCCED48-529C-6090-1DE1-0444EF11AC09}"/>
                </a:ext>
              </a:extLst>
            </p:cNvPr>
            <p:cNvSpPr txBox="1"/>
            <p:nvPr/>
          </p:nvSpPr>
          <p:spPr>
            <a:xfrm>
              <a:off x="2636164" y="1137400"/>
              <a:ext cx="4077455" cy="461665"/>
            </a:xfrm>
            <a:prstGeom prst="rect">
              <a:avLst/>
            </a:prstGeom>
            <a:noFill/>
          </p:spPr>
          <p:txBody>
            <a:bodyPr wrap="square" rtlCol="0">
              <a:spAutoFit/>
            </a:bodyPr>
            <a:lstStyle/>
            <a:p>
              <a:r>
                <a:rPr lang="en-US" sz="2400" dirty="0"/>
                <a:t>Is your bee </a:t>
              </a:r>
              <a:r>
                <a:rPr lang="en-US" sz="2400" i="1" dirty="0" err="1"/>
                <a:t>Bombus</a:t>
              </a:r>
              <a:r>
                <a:rPr lang="en-US" sz="2400" i="1" dirty="0"/>
                <a:t> </a:t>
              </a:r>
              <a:r>
                <a:rPr lang="en-US" sz="2400" i="1" dirty="0" err="1"/>
                <a:t>huntii</a:t>
              </a:r>
              <a:r>
                <a:rPr lang="en-US" sz="2400" dirty="0"/>
                <a:t>?</a:t>
              </a:r>
            </a:p>
          </p:txBody>
        </p:sp>
      </p:grpSp>
      <p:grpSp>
        <p:nvGrpSpPr>
          <p:cNvPr id="4" name="Group 3">
            <a:extLst>
              <a:ext uri="{FF2B5EF4-FFF2-40B4-BE49-F238E27FC236}">
                <a16:creationId xmlns:a16="http://schemas.microsoft.com/office/drawing/2014/main" id="{C0FBC302-DBBF-9BC7-A552-C6FB0AC03D0A}"/>
              </a:ext>
            </a:extLst>
          </p:cNvPr>
          <p:cNvGrpSpPr/>
          <p:nvPr/>
        </p:nvGrpSpPr>
        <p:grpSpPr>
          <a:xfrm>
            <a:off x="691933" y="4661879"/>
            <a:ext cx="7459126" cy="1167897"/>
            <a:chOff x="691933" y="4661879"/>
            <a:chExt cx="7459126" cy="1167897"/>
          </a:xfrm>
        </p:grpSpPr>
        <p:sp>
          <p:nvSpPr>
            <p:cNvPr id="5" name="Rectangle 4">
              <a:extLst>
                <a:ext uri="{FF2B5EF4-FFF2-40B4-BE49-F238E27FC236}">
                  <a16:creationId xmlns:a16="http://schemas.microsoft.com/office/drawing/2014/main" id="{BB5E9D5D-7D4A-A327-BA7F-967B6478638F}"/>
                </a:ext>
              </a:extLst>
            </p:cNvPr>
            <p:cNvSpPr/>
            <p:nvPr/>
          </p:nvSpPr>
          <p:spPr>
            <a:xfrm>
              <a:off x="691933" y="4661879"/>
              <a:ext cx="1358020" cy="1167897"/>
            </a:xfrm>
            <a:prstGeom prst="rect">
              <a:avLst/>
            </a:prstGeom>
            <a:solidFill>
              <a:srgbClr val="00B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945C5EEB-E042-88E7-7009-C49BAA0C4A56}"/>
                </a:ext>
              </a:extLst>
            </p:cNvPr>
            <p:cNvSpPr/>
            <p:nvPr/>
          </p:nvSpPr>
          <p:spPr>
            <a:xfrm>
              <a:off x="3617334" y="4661879"/>
              <a:ext cx="1358020" cy="1167897"/>
            </a:xfrm>
            <a:prstGeom prst="rect">
              <a:avLst/>
            </a:prstGeom>
            <a:solidFill>
              <a:srgbClr val="FF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5A7A694B-AE5B-9BEC-1FFD-4D002E424752}"/>
                </a:ext>
              </a:extLst>
            </p:cNvPr>
            <p:cNvSpPr/>
            <p:nvPr/>
          </p:nvSpPr>
          <p:spPr>
            <a:xfrm>
              <a:off x="6713619" y="4661879"/>
              <a:ext cx="1358020" cy="1167897"/>
            </a:xfrm>
            <a:prstGeom prst="rect">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BB16D621-ACFB-944D-B801-D0DBDDC0C372}"/>
                </a:ext>
              </a:extLst>
            </p:cNvPr>
            <p:cNvSpPr txBox="1"/>
            <p:nvPr/>
          </p:nvSpPr>
          <p:spPr>
            <a:xfrm>
              <a:off x="875084" y="4980370"/>
              <a:ext cx="1077468" cy="553998"/>
            </a:xfrm>
            <a:prstGeom prst="rect">
              <a:avLst/>
            </a:prstGeom>
            <a:noFill/>
          </p:spPr>
          <p:txBody>
            <a:bodyPr wrap="square" rtlCol="0">
              <a:spAutoFit/>
            </a:bodyPr>
            <a:lstStyle/>
            <a:p>
              <a:r>
                <a:rPr lang="en-US" sz="3000" dirty="0"/>
                <a:t>YES</a:t>
              </a:r>
            </a:p>
          </p:txBody>
        </p:sp>
        <p:sp>
          <p:nvSpPr>
            <p:cNvPr id="9" name="TextBox 8">
              <a:extLst>
                <a:ext uri="{FF2B5EF4-FFF2-40B4-BE49-F238E27FC236}">
                  <a16:creationId xmlns:a16="http://schemas.microsoft.com/office/drawing/2014/main" id="{B083C4F9-2611-F6D8-9A43-468E0C2FF410}"/>
                </a:ext>
              </a:extLst>
            </p:cNvPr>
            <p:cNvSpPr txBox="1"/>
            <p:nvPr/>
          </p:nvSpPr>
          <p:spPr>
            <a:xfrm>
              <a:off x="3909458" y="4980370"/>
              <a:ext cx="922020" cy="553998"/>
            </a:xfrm>
            <a:prstGeom prst="rect">
              <a:avLst/>
            </a:prstGeom>
            <a:noFill/>
          </p:spPr>
          <p:txBody>
            <a:bodyPr wrap="square" rtlCol="0">
              <a:spAutoFit/>
            </a:bodyPr>
            <a:lstStyle/>
            <a:p>
              <a:r>
                <a:rPr lang="en-US" sz="3000" dirty="0"/>
                <a:t>NO</a:t>
              </a:r>
            </a:p>
          </p:txBody>
        </p:sp>
        <p:sp>
          <p:nvSpPr>
            <p:cNvPr id="10" name="TextBox 9">
              <a:extLst>
                <a:ext uri="{FF2B5EF4-FFF2-40B4-BE49-F238E27FC236}">
                  <a16:creationId xmlns:a16="http://schemas.microsoft.com/office/drawing/2014/main" id="{19356F8D-5485-6016-FC9C-0AB737217020}"/>
                </a:ext>
              </a:extLst>
            </p:cNvPr>
            <p:cNvSpPr txBox="1"/>
            <p:nvPr/>
          </p:nvSpPr>
          <p:spPr>
            <a:xfrm>
              <a:off x="6692591" y="4942359"/>
              <a:ext cx="1458468" cy="553998"/>
            </a:xfrm>
            <a:prstGeom prst="rect">
              <a:avLst/>
            </a:prstGeom>
            <a:noFill/>
          </p:spPr>
          <p:txBody>
            <a:bodyPr wrap="square" rtlCol="0">
              <a:spAutoFit/>
            </a:bodyPr>
            <a:lstStyle/>
            <a:p>
              <a:r>
                <a:rPr lang="en-US" sz="3000" dirty="0"/>
                <a:t>Unsure</a:t>
              </a:r>
            </a:p>
          </p:txBody>
        </p:sp>
      </p:grpSp>
    </p:spTree>
    <p:extLst>
      <p:ext uri="{BB962C8B-B14F-4D97-AF65-F5344CB8AC3E}">
        <p14:creationId xmlns:p14="http://schemas.microsoft.com/office/powerpoint/2010/main" val="2313429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2329" y="781958"/>
            <a:ext cx="4651217" cy="461665"/>
          </a:xfrm>
          <a:prstGeom prst="rect">
            <a:avLst/>
          </a:prstGeom>
          <a:noFill/>
        </p:spPr>
        <p:txBody>
          <a:bodyPr wrap="square" rtlCol="0">
            <a:spAutoFit/>
          </a:bodyPr>
          <a:lstStyle/>
          <a:p>
            <a:r>
              <a:rPr lang="en-US" sz="2400" b="1" dirty="0"/>
              <a:t>Round 1</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665520"/>
            <a:ext cx="2519174" cy="1874620"/>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4625" t="17143" r="9535" b="31810"/>
          <a:stretch/>
        </p:blipFill>
        <p:spPr>
          <a:xfrm>
            <a:off x="2519174" y="1665520"/>
            <a:ext cx="2364260" cy="1874620"/>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9687" t="13968" r="24761" b="25587"/>
          <a:stretch/>
        </p:blipFill>
        <p:spPr>
          <a:xfrm rot="16200000">
            <a:off x="5098815" y="1451666"/>
            <a:ext cx="1873093" cy="2303855"/>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29011" t="32254" r="52169" b="40561"/>
          <a:stretch/>
        </p:blipFill>
        <p:spPr>
          <a:xfrm>
            <a:off x="7187289" y="1665520"/>
            <a:ext cx="1954492" cy="1881665"/>
          </a:xfrm>
          <a:prstGeom prst="rect">
            <a:avLst/>
          </a:prstGeom>
        </p:spPr>
      </p:pic>
      <p:pic>
        <p:nvPicPr>
          <p:cNvPr id="17" name="Picture 16"/>
          <p:cNvPicPr>
            <a:picLocks noChangeAspect="1"/>
          </p:cNvPicPr>
          <p:nvPr/>
        </p:nvPicPr>
        <p:blipFill rotWithShape="1">
          <a:blip r:embed="rId7">
            <a:extLst>
              <a:ext uri="{28A0092B-C50C-407E-A947-70E740481C1C}">
                <a14:useLocalDpi xmlns:a14="http://schemas.microsoft.com/office/drawing/2010/main" val="0"/>
              </a:ext>
            </a:extLst>
          </a:blip>
          <a:srcRect l="12582" t="29968" r="24772" b="30667"/>
          <a:stretch/>
        </p:blipFill>
        <p:spPr>
          <a:xfrm>
            <a:off x="1" y="3540139"/>
            <a:ext cx="2519174" cy="2110661"/>
          </a:xfrm>
          <a:prstGeom prst="rect">
            <a:avLst/>
          </a:prstGeom>
        </p:spPr>
      </p:pic>
      <p:pic>
        <p:nvPicPr>
          <p:cNvPr id="18" name="Picture 17"/>
          <p:cNvPicPr>
            <a:picLocks noChangeAspect="1"/>
          </p:cNvPicPr>
          <p:nvPr/>
        </p:nvPicPr>
        <p:blipFill rotWithShape="1">
          <a:blip r:embed="rId8">
            <a:extLst>
              <a:ext uri="{28A0092B-C50C-407E-A947-70E740481C1C}">
                <a14:useLocalDpi xmlns:a14="http://schemas.microsoft.com/office/drawing/2010/main" val="0"/>
              </a:ext>
            </a:extLst>
          </a:blip>
          <a:srcRect l="9123" t="47746" r="35571" b="25714"/>
          <a:stretch/>
        </p:blipFill>
        <p:spPr>
          <a:xfrm>
            <a:off x="4802437" y="3533094"/>
            <a:ext cx="2031274" cy="2110661"/>
          </a:xfrm>
          <a:prstGeom prst="rect">
            <a:avLst/>
          </a:prstGeom>
        </p:spPr>
      </p:pic>
      <p:pic>
        <p:nvPicPr>
          <p:cNvPr id="19" name="Picture 18"/>
          <p:cNvPicPr>
            <a:picLocks noChangeAspect="1"/>
          </p:cNvPicPr>
          <p:nvPr/>
        </p:nvPicPr>
        <p:blipFill rotWithShape="1">
          <a:blip r:embed="rId9">
            <a:extLst>
              <a:ext uri="{28A0092B-C50C-407E-A947-70E740481C1C}">
                <a14:useLocalDpi xmlns:a14="http://schemas.microsoft.com/office/drawing/2010/main" val="0"/>
              </a:ext>
            </a:extLst>
          </a:blip>
          <a:srcRect l="15998" t="31111" r="31054" b="34222"/>
          <a:stretch/>
        </p:blipFill>
        <p:spPr>
          <a:xfrm>
            <a:off x="6729944" y="3540140"/>
            <a:ext cx="2411837" cy="2103615"/>
          </a:xfrm>
          <a:prstGeom prst="rect">
            <a:avLst/>
          </a:prstGeom>
        </p:spPr>
      </p:pic>
      <p:pic>
        <p:nvPicPr>
          <p:cNvPr id="6" name="Picture 5"/>
          <p:cNvPicPr>
            <a:picLocks noChangeAspect="1"/>
          </p:cNvPicPr>
          <p:nvPr/>
        </p:nvPicPr>
        <p:blipFill rotWithShape="1">
          <a:blip r:embed="rId10" cstate="print">
            <a:extLst>
              <a:ext uri="{28A0092B-C50C-407E-A947-70E740481C1C}">
                <a14:useLocalDpi xmlns:a14="http://schemas.microsoft.com/office/drawing/2010/main" val="0"/>
              </a:ext>
            </a:extLst>
          </a:blip>
          <a:srcRect r="2757"/>
          <a:stretch/>
        </p:blipFill>
        <p:spPr>
          <a:xfrm>
            <a:off x="2503597" y="3540139"/>
            <a:ext cx="2391222" cy="2111179"/>
          </a:xfrm>
          <a:prstGeom prst="rect">
            <a:avLst/>
          </a:prstGeom>
        </p:spPr>
      </p:pic>
      <p:sp>
        <p:nvSpPr>
          <p:cNvPr id="20" name="TextBox 19"/>
          <p:cNvSpPr txBox="1"/>
          <p:nvPr/>
        </p:nvSpPr>
        <p:spPr>
          <a:xfrm>
            <a:off x="71846" y="1758587"/>
            <a:ext cx="424543" cy="300082"/>
          </a:xfrm>
          <a:prstGeom prst="rect">
            <a:avLst/>
          </a:prstGeom>
          <a:noFill/>
        </p:spPr>
        <p:txBody>
          <a:bodyPr wrap="square" rtlCol="0">
            <a:spAutoFit/>
          </a:bodyPr>
          <a:lstStyle/>
          <a:p>
            <a:r>
              <a:rPr lang="en-US" sz="1350" b="1" dirty="0">
                <a:solidFill>
                  <a:schemeClr val="bg1"/>
                </a:solidFill>
              </a:rPr>
              <a:t>1</a:t>
            </a:r>
          </a:p>
        </p:txBody>
      </p:sp>
      <p:sp>
        <p:nvSpPr>
          <p:cNvPr id="21" name="TextBox 20"/>
          <p:cNvSpPr txBox="1"/>
          <p:nvPr/>
        </p:nvSpPr>
        <p:spPr>
          <a:xfrm>
            <a:off x="2495667" y="1720786"/>
            <a:ext cx="424543" cy="300082"/>
          </a:xfrm>
          <a:prstGeom prst="rect">
            <a:avLst/>
          </a:prstGeom>
          <a:noFill/>
        </p:spPr>
        <p:txBody>
          <a:bodyPr wrap="square" rtlCol="0">
            <a:spAutoFit/>
          </a:bodyPr>
          <a:lstStyle/>
          <a:p>
            <a:r>
              <a:rPr lang="en-US" sz="1350" b="1" dirty="0">
                <a:solidFill>
                  <a:schemeClr val="bg1"/>
                </a:solidFill>
              </a:rPr>
              <a:t>2</a:t>
            </a:r>
          </a:p>
        </p:txBody>
      </p:sp>
      <p:sp>
        <p:nvSpPr>
          <p:cNvPr id="22" name="TextBox 21"/>
          <p:cNvSpPr txBox="1"/>
          <p:nvPr/>
        </p:nvSpPr>
        <p:spPr>
          <a:xfrm>
            <a:off x="4904467" y="1720786"/>
            <a:ext cx="424543" cy="300082"/>
          </a:xfrm>
          <a:prstGeom prst="rect">
            <a:avLst/>
          </a:prstGeom>
          <a:noFill/>
        </p:spPr>
        <p:txBody>
          <a:bodyPr wrap="square" rtlCol="0">
            <a:spAutoFit/>
          </a:bodyPr>
          <a:lstStyle/>
          <a:p>
            <a:r>
              <a:rPr lang="en-US" sz="1350" b="1" dirty="0">
                <a:solidFill>
                  <a:schemeClr val="bg1"/>
                </a:solidFill>
              </a:rPr>
              <a:t>3</a:t>
            </a:r>
          </a:p>
        </p:txBody>
      </p:sp>
      <p:sp>
        <p:nvSpPr>
          <p:cNvPr id="23" name="TextBox 22"/>
          <p:cNvSpPr txBox="1"/>
          <p:nvPr/>
        </p:nvSpPr>
        <p:spPr>
          <a:xfrm>
            <a:off x="7208322" y="1665520"/>
            <a:ext cx="424543" cy="300082"/>
          </a:xfrm>
          <a:prstGeom prst="rect">
            <a:avLst/>
          </a:prstGeom>
          <a:noFill/>
        </p:spPr>
        <p:txBody>
          <a:bodyPr wrap="square" rtlCol="0">
            <a:spAutoFit/>
          </a:bodyPr>
          <a:lstStyle/>
          <a:p>
            <a:r>
              <a:rPr lang="en-US" sz="1350" b="1" dirty="0">
                <a:solidFill>
                  <a:schemeClr val="bg1"/>
                </a:solidFill>
              </a:rPr>
              <a:t>4</a:t>
            </a:r>
          </a:p>
        </p:txBody>
      </p:sp>
      <p:sp>
        <p:nvSpPr>
          <p:cNvPr id="24" name="TextBox 23"/>
          <p:cNvSpPr txBox="1"/>
          <p:nvPr/>
        </p:nvSpPr>
        <p:spPr>
          <a:xfrm>
            <a:off x="59332" y="3547185"/>
            <a:ext cx="424543" cy="300082"/>
          </a:xfrm>
          <a:prstGeom prst="rect">
            <a:avLst/>
          </a:prstGeom>
          <a:noFill/>
        </p:spPr>
        <p:txBody>
          <a:bodyPr wrap="square" rtlCol="0">
            <a:spAutoFit/>
          </a:bodyPr>
          <a:lstStyle/>
          <a:p>
            <a:r>
              <a:rPr lang="en-US" sz="1350" b="1" dirty="0">
                <a:solidFill>
                  <a:schemeClr val="bg1"/>
                </a:solidFill>
              </a:rPr>
              <a:t>5</a:t>
            </a:r>
          </a:p>
        </p:txBody>
      </p:sp>
      <p:sp>
        <p:nvSpPr>
          <p:cNvPr id="25" name="TextBox 24"/>
          <p:cNvSpPr txBox="1"/>
          <p:nvPr/>
        </p:nvSpPr>
        <p:spPr>
          <a:xfrm>
            <a:off x="2536787" y="3547185"/>
            <a:ext cx="424543" cy="300082"/>
          </a:xfrm>
          <a:prstGeom prst="rect">
            <a:avLst/>
          </a:prstGeom>
          <a:noFill/>
        </p:spPr>
        <p:txBody>
          <a:bodyPr wrap="square" rtlCol="0">
            <a:spAutoFit/>
          </a:bodyPr>
          <a:lstStyle/>
          <a:p>
            <a:r>
              <a:rPr lang="en-US" sz="1350" b="1" dirty="0">
                <a:solidFill>
                  <a:schemeClr val="bg1"/>
                </a:solidFill>
              </a:rPr>
              <a:t>6</a:t>
            </a:r>
          </a:p>
        </p:txBody>
      </p:sp>
      <p:sp>
        <p:nvSpPr>
          <p:cNvPr id="26" name="TextBox 25"/>
          <p:cNvSpPr txBox="1"/>
          <p:nvPr/>
        </p:nvSpPr>
        <p:spPr>
          <a:xfrm>
            <a:off x="4924865" y="3571160"/>
            <a:ext cx="424543" cy="300082"/>
          </a:xfrm>
          <a:prstGeom prst="rect">
            <a:avLst/>
          </a:prstGeom>
          <a:noFill/>
        </p:spPr>
        <p:txBody>
          <a:bodyPr wrap="square" rtlCol="0">
            <a:spAutoFit/>
          </a:bodyPr>
          <a:lstStyle/>
          <a:p>
            <a:r>
              <a:rPr lang="en-US" sz="1350" b="1" dirty="0">
                <a:solidFill>
                  <a:schemeClr val="bg1"/>
                </a:solidFill>
              </a:rPr>
              <a:t>7</a:t>
            </a:r>
          </a:p>
        </p:txBody>
      </p:sp>
      <p:sp>
        <p:nvSpPr>
          <p:cNvPr id="27" name="TextBox 26"/>
          <p:cNvSpPr txBox="1"/>
          <p:nvPr/>
        </p:nvSpPr>
        <p:spPr>
          <a:xfrm>
            <a:off x="6762598" y="3547185"/>
            <a:ext cx="424543" cy="300082"/>
          </a:xfrm>
          <a:prstGeom prst="rect">
            <a:avLst/>
          </a:prstGeom>
          <a:noFill/>
        </p:spPr>
        <p:txBody>
          <a:bodyPr wrap="square" rtlCol="0">
            <a:spAutoFit/>
          </a:bodyPr>
          <a:lstStyle/>
          <a:p>
            <a:r>
              <a:rPr lang="en-US" sz="1350" b="1" dirty="0">
                <a:solidFill>
                  <a:schemeClr val="bg1"/>
                </a:solidFill>
              </a:rPr>
              <a:t>8</a:t>
            </a:r>
          </a:p>
        </p:txBody>
      </p:sp>
      <p:sp>
        <p:nvSpPr>
          <p:cNvPr id="28" name="TextBox 27"/>
          <p:cNvSpPr txBox="1"/>
          <p:nvPr/>
        </p:nvSpPr>
        <p:spPr>
          <a:xfrm>
            <a:off x="2749058" y="781958"/>
            <a:ext cx="5571982" cy="461665"/>
          </a:xfrm>
          <a:prstGeom prst="rect">
            <a:avLst/>
          </a:prstGeom>
          <a:noFill/>
        </p:spPr>
        <p:txBody>
          <a:bodyPr wrap="square" rtlCol="0">
            <a:spAutoFit/>
          </a:bodyPr>
          <a:lstStyle/>
          <a:p>
            <a:r>
              <a:rPr lang="en-US" sz="2400" b="1" dirty="0"/>
              <a:t>How did you decide? </a:t>
            </a:r>
          </a:p>
        </p:txBody>
      </p:sp>
    </p:spTree>
    <p:extLst>
      <p:ext uri="{BB962C8B-B14F-4D97-AF65-F5344CB8AC3E}">
        <p14:creationId xmlns:p14="http://schemas.microsoft.com/office/powerpoint/2010/main" val="2622989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b="62540"/>
          <a:stretch/>
        </p:blipFill>
        <p:spPr>
          <a:xfrm>
            <a:off x="320286" y="2113897"/>
            <a:ext cx="3913142" cy="1926771"/>
          </a:xfrm>
          <a:prstGeom prst="rect">
            <a:avLst/>
          </a:prstGeom>
        </p:spPr>
      </p:pic>
      <p:pic>
        <p:nvPicPr>
          <p:cNvPr id="14" name="Picture 13"/>
          <p:cNvPicPr>
            <a:picLocks noChangeAspect="1"/>
          </p:cNvPicPr>
          <p:nvPr/>
        </p:nvPicPr>
        <p:blipFill rotWithShape="1">
          <a:blip r:embed="rId3"/>
          <a:srcRect t="38222" b="27238"/>
          <a:stretch/>
        </p:blipFill>
        <p:spPr>
          <a:xfrm>
            <a:off x="2501782" y="3237303"/>
            <a:ext cx="3913142" cy="1776548"/>
          </a:xfrm>
          <a:prstGeom prst="rect">
            <a:avLst/>
          </a:prstGeom>
        </p:spPr>
      </p:pic>
      <p:pic>
        <p:nvPicPr>
          <p:cNvPr id="15" name="Picture 14"/>
          <p:cNvPicPr>
            <a:picLocks noChangeAspect="1"/>
          </p:cNvPicPr>
          <p:nvPr/>
        </p:nvPicPr>
        <p:blipFill rotWithShape="1">
          <a:blip r:embed="rId3"/>
          <a:srcRect t="73270"/>
          <a:stretch/>
        </p:blipFill>
        <p:spPr>
          <a:xfrm>
            <a:off x="4755125" y="4615434"/>
            <a:ext cx="3913142" cy="1374866"/>
          </a:xfrm>
          <a:prstGeom prst="rect">
            <a:avLst/>
          </a:prstGeom>
        </p:spPr>
      </p:pic>
      <p:sp>
        <p:nvSpPr>
          <p:cNvPr id="16" name="TextBox 15"/>
          <p:cNvSpPr txBox="1"/>
          <p:nvPr/>
        </p:nvSpPr>
        <p:spPr>
          <a:xfrm>
            <a:off x="2157739" y="832645"/>
            <a:ext cx="6446520" cy="461665"/>
          </a:xfrm>
          <a:prstGeom prst="rect">
            <a:avLst/>
          </a:prstGeom>
          <a:noFill/>
        </p:spPr>
        <p:txBody>
          <a:bodyPr wrap="square" rtlCol="0">
            <a:spAutoFit/>
          </a:bodyPr>
          <a:lstStyle/>
          <a:p>
            <a:pPr algn="ctr"/>
            <a:r>
              <a:rPr lang="en-US" sz="2400" b="1" dirty="0"/>
              <a:t>Progression of representations of </a:t>
            </a:r>
            <a:r>
              <a:rPr lang="en-US" sz="2400" b="1" i="1" dirty="0" err="1"/>
              <a:t>Bombus</a:t>
            </a:r>
            <a:endParaRPr lang="en-US" sz="2400" b="1" i="1" dirty="0"/>
          </a:p>
        </p:txBody>
      </p:sp>
      <p:sp>
        <p:nvSpPr>
          <p:cNvPr id="7" name="TextBox 6">
            <a:extLst>
              <a:ext uri="{FF2B5EF4-FFF2-40B4-BE49-F238E27FC236}">
                <a16:creationId xmlns:a16="http://schemas.microsoft.com/office/drawing/2014/main" id="{4FD7A4C3-3363-61F4-2C51-C006A1A2D050}"/>
              </a:ext>
            </a:extLst>
          </p:cNvPr>
          <p:cNvSpPr txBox="1"/>
          <p:nvPr/>
        </p:nvSpPr>
        <p:spPr>
          <a:xfrm>
            <a:off x="371476" y="832646"/>
            <a:ext cx="4651217" cy="461665"/>
          </a:xfrm>
          <a:prstGeom prst="rect">
            <a:avLst/>
          </a:prstGeom>
          <a:noFill/>
        </p:spPr>
        <p:txBody>
          <a:bodyPr wrap="square" rtlCol="0">
            <a:spAutoFit/>
          </a:bodyPr>
          <a:lstStyle/>
          <a:p>
            <a:r>
              <a:rPr lang="en-US" sz="2400" b="1" dirty="0"/>
              <a:t>Round 1</a:t>
            </a:r>
          </a:p>
        </p:txBody>
      </p:sp>
    </p:spTree>
    <p:extLst>
      <p:ext uri="{BB962C8B-B14F-4D97-AF65-F5344CB8AC3E}">
        <p14:creationId xmlns:p14="http://schemas.microsoft.com/office/powerpoint/2010/main" val="2663310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965960" y="832645"/>
            <a:ext cx="6540676" cy="461665"/>
          </a:xfrm>
          <a:prstGeom prst="rect">
            <a:avLst/>
          </a:prstGeom>
          <a:noFill/>
        </p:spPr>
        <p:txBody>
          <a:bodyPr wrap="square" rtlCol="0">
            <a:spAutoFit/>
          </a:bodyPr>
          <a:lstStyle/>
          <a:p>
            <a:r>
              <a:rPr lang="en-US" sz="2400" b="1" dirty="0"/>
              <a:t>Progression of representations of </a:t>
            </a:r>
            <a:r>
              <a:rPr lang="en-US" sz="2400" b="1" i="1" dirty="0" err="1"/>
              <a:t>Bombus</a:t>
            </a:r>
            <a:endParaRPr lang="en-US" sz="2400" b="1" i="1" dirty="0"/>
          </a:p>
        </p:txBody>
      </p:sp>
      <p:pic>
        <p:nvPicPr>
          <p:cNvPr id="2" name="Picture 1"/>
          <p:cNvPicPr>
            <a:picLocks noChangeAspect="1"/>
          </p:cNvPicPr>
          <p:nvPr/>
        </p:nvPicPr>
        <p:blipFill>
          <a:blip r:embed="rId3"/>
          <a:stretch>
            <a:fillRect/>
          </a:stretch>
        </p:blipFill>
        <p:spPr>
          <a:xfrm>
            <a:off x="553330" y="2154622"/>
            <a:ext cx="8037339" cy="3575183"/>
          </a:xfrm>
          <a:prstGeom prst="rect">
            <a:avLst/>
          </a:prstGeom>
        </p:spPr>
      </p:pic>
      <p:sp>
        <p:nvSpPr>
          <p:cNvPr id="5" name="TextBox 4">
            <a:extLst>
              <a:ext uri="{FF2B5EF4-FFF2-40B4-BE49-F238E27FC236}">
                <a16:creationId xmlns:a16="http://schemas.microsoft.com/office/drawing/2014/main" id="{D7799A73-E759-FADB-BFE0-7C4D4D6F0AB2}"/>
              </a:ext>
            </a:extLst>
          </p:cNvPr>
          <p:cNvSpPr txBox="1"/>
          <p:nvPr/>
        </p:nvSpPr>
        <p:spPr>
          <a:xfrm>
            <a:off x="371476" y="832646"/>
            <a:ext cx="4651217" cy="461665"/>
          </a:xfrm>
          <a:prstGeom prst="rect">
            <a:avLst/>
          </a:prstGeom>
          <a:noFill/>
        </p:spPr>
        <p:txBody>
          <a:bodyPr wrap="square" rtlCol="0">
            <a:spAutoFit/>
          </a:bodyPr>
          <a:lstStyle/>
          <a:p>
            <a:r>
              <a:rPr lang="en-US" sz="2400" b="1" dirty="0"/>
              <a:t>Round 1</a:t>
            </a:r>
          </a:p>
        </p:txBody>
      </p:sp>
    </p:spTree>
    <p:extLst>
      <p:ext uri="{BB962C8B-B14F-4D97-AF65-F5344CB8AC3E}">
        <p14:creationId xmlns:p14="http://schemas.microsoft.com/office/powerpoint/2010/main" val="64083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2A0917-5190-4315-ABA9-E6FFF02B4954}"/>
              </a:ext>
            </a:extLst>
          </p:cNvPr>
          <p:cNvSpPr>
            <a:spLocks noGrp="1"/>
          </p:cNvSpPr>
          <p:nvPr>
            <p:ph type="title"/>
          </p:nvPr>
        </p:nvSpPr>
        <p:spPr/>
        <p:txBody>
          <a:bodyPr/>
          <a:lstStyle/>
          <a:p>
            <a:r>
              <a:rPr lang="en-US" dirty="0">
                <a:solidFill>
                  <a:schemeClr val="bg1"/>
                </a:solidFill>
              </a:rPr>
              <a:t>Introduction</a:t>
            </a:r>
          </a:p>
        </p:txBody>
      </p:sp>
      <p:sp>
        <p:nvSpPr>
          <p:cNvPr id="5" name="Content Placeholder 4">
            <a:extLst>
              <a:ext uri="{FF2B5EF4-FFF2-40B4-BE49-F238E27FC236}">
                <a16:creationId xmlns:a16="http://schemas.microsoft.com/office/drawing/2014/main" id="{C56CC9A9-4162-4328-A6B5-28312CA503EC}"/>
              </a:ext>
            </a:extLst>
          </p:cNvPr>
          <p:cNvSpPr>
            <a:spLocks noGrp="1"/>
          </p:cNvSpPr>
          <p:nvPr>
            <p:ph idx="1"/>
          </p:nvPr>
        </p:nvSpPr>
        <p:spPr>
          <a:xfrm>
            <a:off x="465438" y="1952368"/>
            <a:ext cx="5465099" cy="4067432"/>
          </a:xfrm>
        </p:spPr>
        <p:txBody>
          <a:bodyPr/>
          <a:lstStyle/>
          <a:p>
            <a:pPr>
              <a:lnSpc>
                <a:spcPct val="110000"/>
              </a:lnSpc>
              <a:buSzPct val="100000"/>
            </a:pPr>
            <a:r>
              <a:rPr lang="en-US" dirty="0">
                <a:solidFill>
                  <a:schemeClr val="bg1"/>
                </a:solidFill>
              </a:rPr>
              <a:t>Bio-Rad’s DNA Barcoding Kits enable students to incorporate PCR, DNA sequencing, and bioinformatics as they genetically identify species of fish, mammals, insects, or fungi using a DNA barcode. </a:t>
            </a:r>
          </a:p>
          <a:p>
            <a:pPr>
              <a:lnSpc>
                <a:spcPct val="110000"/>
              </a:lnSpc>
              <a:buSzPct val="100000"/>
            </a:pPr>
            <a:r>
              <a:rPr lang="en-US" dirty="0">
                <a:solidFill>
                  <a:schemeClr val="bg1"/>
                </a:solidFill>
              </a:rPr>
              <a:t>This activity describes how to use DNA barcoding to identify species of </a:t>
            </a:r>
            <a:r>
              <a:rPr lang="en-US" dirty="0" err="1">
                <a:solidFill>
                  <a:schemeClr val="bg1"/>
                </a:solidFill>
              </a:rPr>
              <a:t>bumblees</a:t>
            </a:r>
            <a:endParaRPr lang="en-US" dirty="0">
              <a:solidFill>
                <a:schemeClr val="bg1"/>
              </a:solidFill>
            </a:endParaRPr>
          </a:p>
          <a:p>
            <a:pPr>
              <a:lnSpc>
                <a:spcPct val="110000"/>
              </a:lnSpc>
              <a:buSzPct val="100000"/>
            </a:pPr>
            <a:r>
              <a:rPr lang="en-US" dirty="0">
                <a:solidFill>
                  <a:schemeClr val="bg1"/>
                </a:solidFill>
              </a:rPr>
              <a:t>Use and modify this slide deck with your students as needed.</a:t>
            </a:r>
          </a:p>
        </p:txBody>
      </p:sp>
      <p:sp>
        <p:nvSpPr>
          <p:cNvPr id="6" name="Trapezoid 5">
            <a:extLst>
              <a:ext uri="{FF2B5EF4-FFF2-40B4-BE49-F238E27FC236}">
                <a16:creationId xmlns:a16="http://schemas.microsoft.com/office/drawing/2014/main" id="{3FEADDC2-F671-453C-B10F-63D8EBA901F8}"/>
              </a:ext>
            </a:extLst>
          </p:cNvPr>
          <p:cNvSpPr/>
          <p:nvPr/>
        </p:nvSpPr>
        <p:spPr>
          <a:xfrm rot="2673227">
            <a:off x="7672179" y="191089"/>
            <a:ext cx="1965632" cy="579928"/>
          </a:xfrm>
          <a:prstGeom prst="trapezoid">
            <a:avLst>
              <a:gd name="adj" fmla="val 100593"/>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1200" b="1" i="1" dirty="0">
                <a:solidFill>
                  <a:schemeClr val="tx1">
                    <a:lumMod val="85000"/>
                    <a:lumOff val="15000"/>
                  </a:schemeClr>
                </a:solidFill>
              </a:rPr>
              <a:t>Getting</a:t>
            </a:r>
          </a:p>
          <a:p>
            <a:pPr algn="ctr"/>
            <a:r>
              <a:rPr lang="en-US" sz="1200" b="1" i="1" dirty="0">
                <a:solidFill>
                  <a:schemeClr val="tx1">
                    <a:lumMod val="85000"/>
                    <a:lumOff val="15000"/>
                  </a:schemeClr>
                </a:solidFill>
              </a:rPr>
              <a:t>Started</a:t>
            </a:r>
          </a:p>
        </p:txBody>
      </p:sp>
      <p:sp>
        <p:nvSpPr>
          <p:cNvPr id="7" name="Footer Placeholder 6">
            <a:extLst>
              <a:ext uri="{FF2B5EF4-FFF2-40B4-BE49-F238E27FC236}">
                <a16:creationId xmlns:a16="http://schemas.microsoft.com/office/drawing/2014/main" id="{67499D1A-49C6-4950-8CE4-3425BA2589AF}"/>
              </a:ext>
            </a:extLst>
          </p:cNvPr>
          <p:cNvSpPr>
            <a:spLocks noGrp="1"/>
          </p:cNvSpPr>
          <p:nvPr>
            <p:ph type="ftr" sz="quarter" idx="10"/>
          </p:nvPr>
        </p:nvSpPr>
        <p:spPr/>
        <p:txBody>
          <a:bodyPr/>
          <a:lstStyle/>
          <a:p>
            <a:r>
              <a:rPr lang="en-US" dirty="0"/>
              <a:t>explorer.bio-rad.com</a:t>
            </a:r>
          </a:p>
        </p:txBody>
      </p:sp>
    </p:spTree>
    <p:extLst>
      <p:ext uri="{BB962C8B-B14F-4D97-AF65-F5344CB8AC3E}">
        <p14:creationId xmlns:p14="http://schemas.microsoft.com/office/powerpoint/2010/main" val="1343522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374556" y="832645"/>
            <a:ext cx="5721532" cy="461665"/>
          </a:xfrm>
          <a:prstGeom prst="rect">
            <a:avLst/>
          </a:prstGeom>
          <a:noFill/>
        </p:spPr>
        <p:txBody>
          <a:bodyPr wrap="square" rtlCol="0">
            <a:spAutoFit/>
          </a:bodyPr>
          <a:lstStyle/>
          <a:p>
            <a:r>
              <a:rPr lang="en-US" sz="2400" b="1" dirty="0"/>
              <a:t>Derive a representation </a:t>
            </a:r>
          </a:p>
        </p:txBody>
      </p:sp>
      <p:pic>
        <p:nvPicPr>
          <p:cNvPr id="2" name="Picture 1"/>
          <p:cNvPicPr>
            <a:picLocks noChangeAspect="1"/>
          </p:cNvPicPr>
          <p:nvPr/>
        </p:nvPicPr>
        <p:blipFill rotWithShape="1">
          <a:blip r:embed="rId3"/>
          <a:srcRect l="16150" r="56716"/>
          <a:stretch/>
        </p:blipFill>
        <p:spPr>
          <a:xfrm>
            <a:off x="6629176" y="2010190"/>
            <a:ext cx="2194560" cy="359753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914018"/>
            <a:ext cx="2185235" cy="1626122"/>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4625" t="17143" r="9535" b="31810"/>
          <a:stretch/>
        </p:blipFill>
        <p:spPr>
          <a:xfrm>
            <a:off x="2185236" y="1914018"/>
            <a:ext cx="2050856" cy="1626122"/>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9687" t="13968" r="24761" b="25587"/>
          <a:stretch/>
        </p:blipFill>
        <p:spPr>
          <a:xfrm rot="16200000">
            <a:off x="4422923" y="1728511"/>
            <a:ext cx="1624798" cy="1998459"/>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23931" t="22849" r="8153" b="19499"/>
          <a:stretch/>
        </p:blipFill>
        <p:spPr>
          <a:xfrm>
            <a:off x="271604" y="3647090"/>
            <a:ext cx="2565240" cy="1960639"/>
          </a:xfrm>
          <a:prstGeom prst="rect">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l="14388" t="21953" r="13130" b="17964"/>
          <a:stretch/>
        </p:blipFill>
        <p:spPr>
          <a:xfrm>
            <a:off x="2960596" y="3647267"/>
            <a:ext cx="2715004" cy="1960461"/>
          </a:xfrm>
          <a:prstGeom prst="rect">
            <a:avLst/>
          </a:prstGeom>
        </p:spPr>
      </p:pic>
      <p:sp>
        <p:nvSpPr>
          <p:cNvPr id="10" name="TextBox 9">
            <a:extLst>
              <a:ext uri="{FF2B5EF4-FFF2-40B4-BE49-F238E27FC236}">
                <a16:creationId xmlns:a16="http://schemas.microsoft.com/office/drawing/2014/main" id="{0D531BAA-4064-65B5-F96F-BF7EB790940E}"/>
              </a:ext>
            </a:extLst>
          </p:cNvPr>
          <p:cNvSpPr txBox="1"/>
          <p:nvPr/>
        </p:nvSpPr>
        <p:spPr>
          <a:xfrm>
            <a:off x="371476" y="832646"/>
            <a:ext cx="4651217" cy="461665"/>
          </a:xfrm>
          <a:prstGeom prst="rect">
            <a:avLst/>
          </a:prstGeom>
          <a:noFill/>
        </p:spPr>
        <p:txBody>
          <a:bodyPr wrap="square" rtlCol="0">
            <a:spAutoFit/>
          </a:bodyPr>
          <a:lstStyle/>
          <a:p>
            <a:r>
              <a:rPr lang="en-US" sz="2400" b="1" dirty="0"/>
              <a:t>Round 1</a:t>
            </a:r>
          </a:p>
        </p:txBody>
      </p:sp>
    </p:spTree>
    <p:extLst>
      <p:ext uri="{BB962C8B-B14F-4D97-AF65-F5344CB8AC3E}">
        <p14:creationId xmlns:p14="http://schemas.microsoft.com/office/powerpoint/2010/main" val="2151633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374556" y="840266"/>
            <a:ext cx="5721532" cy="461665"/>
          </a:xfrm>
          <a:prstGeom prst="rect">
            <a:avLst/>
          </a:prstGeom>
          <a:noFill/>
        </p:spPr>
        <p:txBody>
          <a:bodyPr wrap="square" rtlCol="0">
            <a:spAutoFit/>
          </a:bodyPr>
          <a:lstStyle/>
          <a:p>
            <a:r>
              <a:rPr lang="en-US" sz="2400" b="1" dirty="0"/>
              <a:t>Derive a representation </a:t>
            </a:r>
          </a:p>
        </p:txBody>
      </p:sp>
      <p:pic>
        <p:nvPicPr>
          <p:cNvPr id="2" name="Picture 1"/>
          <p:cNvPicPr>
            <a:picLocks noChangeAspect="1"/>
          </p:cNvPicPr>
          <p:nvPr/>
        </p:nvPicPr>
        <p:blipFill rotWithShape="1">
          <a:blip r:embed="rId3"/>
          <a:srcRect l="16150" r="56716"/>
          <a:stretch/>
        </p:blipFill>
        <p:spPr>
          <a:xfrm>
            <a:off x="6629176" y="2010190"/>
            <a:ext cx="2194560" cy="359753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914018"/>
            <a:ext cx="2185235" cy="1626122"/>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4625" t="17143" r="9535" b="31810"/>
          <a:stretch/>
        </p:blipFill>
        <p:spPr>
          <a:xfrm>
            <a:off x="2185236" y="1914018"/>
            <a:ext cx="2050856" cy="1626122"/>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9687" t="13968" r="24761" b="25587"/>
          <a:stretch/>
        </p:blipFill>
        <p:spPr>
          <a:xfrm rot="16200000">
            <a:off x="4422923" y="1728511"/>
            <a:ext cx="1624798" cy="1998459"/>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23931" t="22849" r="8153" b="19499"/>
          <a:stretch/>
        </p:blipFill>
        <p:spPr>
          <a:xfrm>
            <a:off x="271604" y="3647090"/>
            <a:ext cx="2565240" cy="1960639"/>
          </a:xfrm>
          <a:prstGeom prst="rect">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l="14388" t="21953" r="13130" b="17964"/>
          <a:stretch/>
        </p:blipFill>
        <p:spPr>
          <a:xfrm>
            <a:off x="2960596" y="3647267"/>
            <a:ext cx="2715004" cy="1960461"/>
          </a:xfrm>
          <a:prstGeom prst="rect">
            <a:avLst/>
          </a:prstGeom>
        </p:spPr>
      </p:pic>
      <p:sp>
        <p:nvSpPr>
          <p:cNvPr id="3" name="Freeform 2"/>
          <p:cNvSpPr/>
          <p:nvPr/>
        </p:nvSpPr>
        <p:spPr>
          <a:xfrm>
            <a:off x="6740435" y="3535136"/>
            <a:ext cx="927463" cy="215537"/>
          </a:xfrm>
          <a:custGeom>
            <a:avLst/>
            <a:gdLst>
              <a:gd name="connsiteX0" fmla="*/ 0 w 1236617"/>
              <a:gd name="connsiteY0" fmla="*/ 269966 h 287383"/>
              <a:gd name="connsiteX1" fmla="*/ 156754 w 1236617"/>
              <a:gd name="connsiteY1" fmla="*/ 0 h 287383"/>
              <a:gd name="connsiteX2" fmla="*/ 618308 w 1236617"/>
              <a:gd name="connsiteY2" fmla="*/ 113212 h 287383"/>
              <a:gd name="connsiteX3" fmla="*/ 1045028 w 1236617"/>
              <a:gd name="connsiteY3" fmla="*/ 0 h 287383"/>
              <a:gd name="connsiteX4" fmla="*/ 1236617 w 1236617"/>
              <a:gd name="connsiteY4" fmla="*/ 287383 h 287383"/>
              <a:gd name="connsiteX5" fmla="*/ 0 w 1236617"/>
              <a:gd name="connsiteY5" fmla="*/ 269966 h 28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617" h="287383">
                <a:moveTo>
                  <a:pt x="0" y="269966"/>
                </a:moveTo>
                <a:lnTo>
                  <a:pt x="156754" y="0"/>
                </a:lnTo>
                <a:lnTo>
                  <a:pt x="618308" y="113212"/>
                </a:lnTo>
                <a:lnTo>
                  <a:pt x="1045028" y="0"/>
                </a:lnTo>
                <a:lnTo>
                  <a:pt x="1236617" y="287383"/>
                </a:lnTo>
                <a:lnTo>
                  <a:pt x="0" y="269966"/>
                </a:lnTo>
                <a:close/>
              </a:path>
            </a:pathLst>
          </a:custGeom>
          <a:solidFill>
            <a:srgbClr val="FFFF00">
              <a:alpha val="5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reeform 11"/>
          <p:cNvSpPr/>
          <p:nvPr/>
        </p:nvSpPr>
        <p:spPr>
          <a:xfrm>
            <a:off x="6697980" y="3790950"/>
            <a:ext cx="1005840" cy="419100"/>
          </a:xfrm>
          <a:custGeom>
            <a:avLst/>
            <a:gdLst>
              <a:gd name="connsiteX0" fmla="*/ 50800 w 1341120"/>
              <a:gd name="connsiteY0" fmla="*/ 0 h 558800"/>
              <a:gd name="connsiteX1" fmla="*/ 0 w 1341120"/>
              <a:gd name="connsiteY1" fmla="*/ 254000 h 558800"/>
              <a:gd name="connsiteX2" fmla="*/ 20320 w 1341120"/>
              <a:gd name="connsiteY2" fmla="*/ 558800 h 558800"/>
              <a:gd name="connsiteX3" fmla="*/ 1330960 w 1341120"/>
              <a:gd name="connsiteY3" fmla="*/ 528320 h 558800"/>
              <a:gd name="connsiteX4" fmla="*/ 1341120 w 1341120"/>
              <a:gd name="connsiteY4" fmla="*/ 264160 h 558800"/>
              <a:gd name="connsiteX5" fmla="*/ 1290320 w 1341120"/>
              <a:gd name="connsiteY5" fmla="*/ 0 h 558800"/>
              <a:gd name="connsiteX6" fmla="*/ 50800 w 1341120"/>
              <a:gd name="connsiteY6" fmla="*/ 0 h 5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120" h="558800">
                <a:moveTo>
                  <a:pt x="50800" y="0"/>
                </a:moveTo>
                <a:lnTo>
                  <a:pt x="0" y="254000"/>
                </a:lnTo>
                <a:lnTo>
                  <a:pt x="20320" y="558800"/>
                </a:lnTo>
                <a:lnTo>
                  <a:pt x="1330960" y="528320"/>
                </a:lnTo>
                <a:lnTo>
                  <a:pt x="1341120" y="264160"/>
                </a:lnTo>
                <a:lnTo>
                  <a:pt x="1290320" y="0"/>
                </a:lnTo>
                <a:lnTo>
                  <a:pt x="50800" y="0"/>
                </a:lnTo>
                <a:close/>
              </a:path>
            </a:pathLst>
          </a:custGeom>
          <a:solidFill>
            <a:srgbClr val="E06128">
              <a:alpha val="7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reeform 12"/>
          <p:cNvSpPr/>
          <p:nvPr/>
        </p:nvSpPr>
        <p:spPr>
          <a:xfrm>
            <a:off x="6690360" y="4225290"/>
            <a:ext cx="1013460" cy="304800"/>
          </a:xfrm>
          <a:custGeom>
            <a:avLst/>
            <a:gdLst>
              <a:gd name="connsiteX0" fmla="*/ 0 w 1351280"/>
              <a:gd name="connsiteY0" fmla="*/ 30480 h 406400"/>
              <a:gd name="connsiteX1" fmla="*/ 91440 w 1351280"/>
              <a:gd name="connsiteY1" fmla="*/ 365760 h 406400"/>
              <a:gd name="connsiteX2" fmla="*/ 1290320 w 1351280"/>
              <a:gd name="connsiteY2" fmla="*/ 406400 h 406400"/>
              <a:gd name="connsiteX3" fmla="*/ 1351280 w 1351280"/>
              <a:gd name="connsiteY3" fmla="*/ 0 h 406400"/>
              <a:gd name="connsiteX4" fmla="*/ 0 w 1351280"/>
              <a:gd name="connsiteY4" fmla="*/ 30480 h 40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280" h="406400">
                <a:moveTo>
                  <a:pt x="0" y="30480"/>
                </a:moveTo>
                <a:lnTo>
                  <a:pt x="91440" y="365760"/>
                </a:lnTo>
                <a:lnTo>
                  <a:pt x="1290320" y="406400"/>
                </a:lnTo>
                <a:lnTo>
                  <a:pt x="1351280" y="0"/>
                </a:lnTo>
                <a:lnTo>
                  <a:pt x="0" y="30480"/>
                </a:lnTo>
                <a:close/>
              </a:path>
            </a:pathLst>
          </a:custGeom>
          <a:solidFill>
            <a:srgbClr val="E06128">
              <a:alpha val="7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reeform 13"/>
          <p:cNvSpPr/>
          <p:nvPr/>
        </p:nvSpPr>
        <p:spPr>
          <a:xfrm>
            <a:off x="6758940" y="4552950"/>
            <a:ext cx="876300" cy="243840"/>
          </a:xfrm>
          <a:custGeom>
            <a:avLst/>
            <a:gdLst>
              <a:gd name="connsiteX0" fmla="*/ 0 w 1168400"/>
              <a:gd name="connsiteY0" fmla="*/ 0 h 325120"/>
              <a:gd name="connsiteX1" fmla="*/ 101600 w 1168400"/>
              <a:gd name="connsiteY1" fmla="*/ 304800 h 325120"/>
              <a:gd name="connsiteX2" fmla="*/ 1076960 w 1168400"/>
              <a:gd name="connsiteY2" fmla="*/ 325120 h 325120"/>
              <a:gd name="connsiteX3" fmla="*/ 1168400 w 1168400"/>
              <a:gd name="connsiteY3" fmla="*/ 0 h 325120"/>
              <a:gd name="connsiteX4" fmla="*/ 0 w 1168400"/>
              <a:gd name="connsiteY4" fmla="*/ 0 h 325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325120">
                <a:moveTo>
                  <a:pt x="0" y="0"/>
                </a:moveTo>
                <a:lnTo>
                  <a:pt x="101600" y="304800"/>
                </a:lnTo>
                <a:lnTo>
                  <a:pt x="1076960" y="325120"/>
                </a:lnTo>
                <a:lnTo>
                  <a:pt x="1168400" y="0"/>
                </a:lnTo>
                <a:lnTo>
                  <a:pt x="0" y="0"/>
                </a:lnTo>
                <a:close/>
              </a:path>
            </a:pathLst>
          </a:custGeom>
          <a:solidFill>
            <a:srgbClr val="FFFF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reeform 16"/>
          <p:cNvSpPr/>
          <p:nvPr/>
        </p:nvSpPr>
        <p:spPr>
          <a:xfrm>
            <a:off x="6858000" y="4819650"/>
            <a:ext cx="678180" cy="167640"/>
          </a:xfrm>
          <a:custGeom>
            <a:avLst/>
            <a:gdLst>
              <a:gd name="connsiteX0" fmla="*/ 0 w 904240"/>
              <a:gd name="connsiteY0" fmla="*/ 0 h 223520"/>
              <a:gd name="connsiteX1" fmla="*/ 904240 w 904240"/>
              <a:gd name="connsiteY1" fmla="*/ 10160 h 223520"/>
              <a:gd name="connsiteX2" fmla="*/ 721360 w 904240"/>
              <a:gd name="connsiteY2" fmla="*/ 223520 h 223520"/>
              <a:gd name="connsiteX3" fmla="*/ 223520 w 904240"/>
              <a:gd name="connsiteY3" fmla="*/ 213360 h 223520"/>
              <a:gd name="connsiteX4" fmla="*/ 0 w 904240"/>
              <a:gd name="connsiteY4" fmla="*/ 0 h 223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240" h="223520">
                <a:moveTo>
                  <a:pt x="0" y="0"/>
                </a:moveTo>
                <a:lnTo>
                  <a:pt x="904240" y="10160"/>
                </a:lnTo>
                <a:lnTo>
                  <a:pt x="721360" y="223520"/>
                </a:lnTo>
                <a:lnTo>
                  <a:pt x="223520" y="213360"/>
                </a:lnTo>
                <a:lnTo>
                  <a:pt x="0" y="0"/>
                </a:lnTo>
                <a:close/>
              </a:path>
            </a:pathLst>
          </a:custGeom>
          <a:solidFill>
            <a:schemeClr val="tx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reeform 17"/>
          <p:cNvSpPr/>
          <p:nvPr/>
        </p:nvSpPr>
        <p:spPr>
          <a:xfrm>
            <a:off x="7056120" y="5025390"/>
            <a:ext cx="281940" cy="129540"/>
          </a:xfrm>
          <a:custGeom>
            <a:avLst/>
            <a:gdLst>
              <a:gd name="connsiteX0" fmla="*/ 0 w 375920"/>
              <a:gd name="connsiteY0" fmla="*/ 10160 h 172720"/>
              <a:gd name="connsiteX1" fmla="*/ 375920 w 375920"/>
              <a:gd name="connsiteY1" fmla="*/ 0 h 172720"/>
              <a:gd name="connsiteX2" fmla="*/ 182880 w 375920"/>
              <a:gd name="connsiteY2" fmla="*/ 172720 h 172720"/>
              <a:gd name="connsiteX3" fmla="*/ 0 w 375920"/>
              <a:gd name="connsiteY3" fmla="*/ 10160 h 172720"/>
            </a:gdLst>
            <a:ahLst/>
            <a:cxnLst>
              <a:cxn ang="0">
                <a:pos x="connsiteX0" y="connsiteY0"/>
              </a:cxn>
              <a:cxn ang="0">
                <a:pos x="connsiteX1" y="connsiteY1"/>
              </a:cxn>
              <a:cxn ang="0">
                <a:pos x="connsiteX2" y="connsiteY2"/>
              </a:cxn>
              <a:cxn ang="0">
                <a:pos x="connsiteX3" y="connsiteY3"/>
              </a:cxn>
            </a:cxnLst>
            <a:rect l="l" t="t" r="r" b="b"/>
            <a:pathLst>
              <a:path w="375920" h="172720">
                <a:moveTo>
                  <a:pt x="0" y="10160"/>
                </a:moveTo>
                <a:lnTo>
                  <a:pt x="375920" y="0"/>
                </a:lnTo>
                <a:lnTo>
                  <a:pt x="182880" y="172720"/>
                </a:lnTo>
                <a:lnTo>
                  <a:pt x="0" y="10160"/>
                </a:lnTo>
                <a:close/>
              </a:path>
            </a:pathLst>
          </a:custGeom>
          <a:solidFill>
            <a:schemeClr val="tx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Freeform 19"/>
          <p:cNvSpPr/>
          <p:nvPr/>
        </p:nvSpPr>
        <p:spPr>
          <a:xfrm>
            <a:off x="6743700" y="2663190"/>
            <a:ext cx="914400" cy="883920"/>
          </a:xfrm>
          <a:custGeom>
            <a:avLst/>
            <a:gdLst>
              <a:gd name="connsiteX0" fmla="*/ 609600 w 1219200"/>
              <a:gd name="connsiteY0" fmla="*/ 0 h 1178560"/>
              <a:gd name="connsiteX1" fmla="*/ 396240 w 1219200"/>
              <a:gd name="connsiteY1" fmla="*/ 60960 h 1178560"/>
              <a:gd name="connsiteX2" fmla="*/ 274320 w 1219200"/>
              <a:gd name="connsiteY2" fmla="*/ 142240 h 1178560"/>
              <a:gd name="connsiteX3" fmla="*/ 152400 w 1219200"/>
              <a:gd name="connsiteY3" fmla="*/ 172720 h 1178560"/>
              <a:gd name="connsiteX4" fmla="*/ 10160 w 1219200"/>
              <a:gd name="connsiteY4" fmla="*/ 447040 h 1178560"/>
              <a:gd name="connsiteX5" fmla="*/ 0 w 1219200"/>
              <a:gd name="connsiteY5" fmla="*/ 650240 h 1178560"/>
              <a:gd name="connsiteX6" fmla="*/ 101600 w 1219200"/>
              <a:gd name="connsiteY6" fmla="*/ 792480 h 1178560"/>
              <a:gd name="connsiteX7" fmla="*/ 193040 w 1219200"/>
              <a:gd name="connsiteY7" fmla="*/ 853440 h 1178560"/>
              <a:gd name="connsiteX8" fmla="*/ 233680 w 1219200"/>
              <a:gd name="connsiteY8" fmla="*/ 995680 h 1178560"/>
              <a:gd name="connsiteX9" fmla="*/ 375920 w 1219200"/>
              <a:gd name="connsiteY9" fmla="*/ 1087120 h 1178560"/>
              <a:gd name="connsiteX10" fmla="*/ 619760 w 1219200"/>
              <a:gd name="connsiteY10" fmla="*/ 1178560 h 1178560"/>
              <a:gd name="connsiteX11" fmla="*/ 751840 w 1219200"/>
              <a:gd name="connsiteY11" fmla="*/ 1148080 h 1178560"/>
              <a:gd name="connsiteX12" fmla="*/ 934720 w 1219200"/>
              <a:gd name="connsiteY12" fmla="*/ 1046480 h 1178560"/>
              <a:gd name="connsiteX13" fmla="*/ 1036320 w 1219200"/>
              <a:gd name="connsiteY13" fmla="*/ 863600 h 1178560"/>
              <a:gd name="connsiteX14" fmla="*/ 1198880 w 1219200"/>
              <a:gd name="connsiteY14" fmla="*/ 701040 h 1178560"/>
              <a:gd name="connsiteX15" fmla="*/ 1219200 w 1219200"/>
              <a:gd name="connsiteY15" fmla="*/ 548640 h 1178560"/>
              <a:gd name="connsiteX16" fmla="*/ 1107440 w 1219200"/>
              <a:gd name="connsiteY16" fmla="*/ 274320 h 1178560"/>
              <a:gd name="connsiteX17" fmla="*/ 1016000 w 1219200"/>
              <a:gd name="connsiteY17" fmla="*/ 152400 h 1178560"/>
              <a:gd name="connsiteX18" fmla="*/ 609600 w 1219200"/>
              <a:gd name="connsiteY18" fmla="*/ 0 h 117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 h="1178560">
                <a:moveTo>
                  <a:pt x="609600" y="0"/>
                </a:moveTo>
                <a:lnTo>
                  <a:pt x="396240" y="60960"/>
                </a:lnTo>
                <a:lnTo>
                  <a:pt x="274320" y="142240"/>
                </a:lnTo>
                <a:lnTo>
                  <a:pt x="152400" y="172720"/>
                </a:lnTo>
                <a:lnTo>
                  <a:pt x="10160" y="447040"/>
                </a:lnTo>
                <a:lnTo>
                  <a:pt x="0" y="650240"/>
                </a:lnTo>
                <a:lnTo>
                  <a:pt x="101600" y="792480"/>
                </a:lnTo>
                <a:lnTo>
                  <a:pt x="193040" y="853440"/>
                </a:lnTo>
                <a:lnTo>
                  <a:pt x="233680" y="995680"/>
                </a:lnTo>
                <a:lnTo>
                  <a:pt x="375920" y="1087120"/>
                </a:lnTo>
                <a:lnTo>
                  <a:pt x="619760" y="1178560"/>
                </a:lnTo>
                <a:lnTo>
                  <a:pt x="751840" y="1148080"/>
                </a:lnTo>
                <a:lnTo>
                  <a:pt x="934720" y="1046480"/>
                </a:lnTo>
                <a:lnTo>
                  <a:pt x="1036320" y="863600"/>
                </a:lnTo>
                <a:lnTo>
                  <a:pt x="1198880" y="701040"/>
                </a:lnTo>
                <a:lnTo>
                  <a:pt x="1219200" y="548640"/>
                </a:lnTo>
                <a:lnTo>
                  <a:pt x="1107440" y="274320"/>
                </a:lnTo>
                <a:lnTo>
                  <a:pt x="1016000" y="152400"/>
                </a:lnTo>
                <a:lnTo>
                  <a:pt x="609600" y="0"/>
                </a:lnTo>
                <a:close/>
              </a:path>
            </a:pathLst>
          </a:custGeom>
          <a:solidFill>
            <a:srgbClr val="FFFF00">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Freeform 20"/>
          <p:cNvSpPr/>
          <p:nvPr/>
        </p:nvSpPr>
        <p:spPr>
          <a:xfrm>
            <a:off x="6888480" y="2937510"/>
            <a:ext cx="624840" cy="335280"/>
          </a:xfrm>
          <a:custGeom>
            <a:avLst/>
            <a:gdLst>
              <a:gd name="connsiteX0" fmla="*/ 10160 w 833120"/>
              <a:gd name="connsiteY0" fmla="*/ 0 h 447040"/>
              <a:gd name="connsiteX1" fmla="*/ 0 w 833120"/>
              <a:gd name="connsiteY1" fmla="*/ 447040 h 447040"/>
              <a:gd name="connsiteX2" fmla="*/ 833120 w 833120"/>
              <a:gd name="connsiteY2" fmla="*/ 436880 h 447040"/>
              <a:gd name="connsiteX3" fmla="*/ 833120 w 833120"/>
              <a:gd name="connsiteY3" fmla="*/ 10160 h 447040"/>
              <a:gd name="connsiteX4" fmla="*/ 10160 w 833120"/>
              <a:gd name="connsiteY4" fmla="*/ 0 h 447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120" h="447040">
                <a:moveTo>
                  <a:pt x="10160" y="0"/>
                </a:moveTo>
                <a:lnTo>
                  <a:pt x="0" y="447040"/>
                </a:lnTo>
                <a:lnTo>
                  <a:pt x="833120" y="436880"/>
                </a:lnTo>
                <a:lnTo>
                  <a:pt x="833120" y="10160"/>
                </a:lnTo>
                <a:lnTo>
                  <a:pt x="10160" y="0"/>
                </a:lnTo>
                <a:close/>
              </a:path>
            </a:pathLst>
          </a:custGeom>
          <a:solidFill>
            <a:schemeClr val="tx1">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reeform 21"/>
          <p:cNvSpPr/>
          <p:nvPr/>
        </p:nvSpPr>
        <p:spPr>
          <a:xfrm>
            <a:off x="7033260" y="2282190"/>
            <a:ext cx="327660" cy="266700"/>
          </a:xfrm>
          <a:custGeom>
            <a:avLst/>
            <a:gdLst>
              <a:gd name="connsiteX0" fmla="*/ 223520 w 436880"/>
              <a:gd name="connsiteY0" fmla="*/ 0 h 355600"/>
              <a:gd name="connsiteX1" fmla="*/ 121920 w 436880"/>
              <a:gd name="connsiteY1" fmla="*/ 10160 h 355600"/>
              <a:gd name="connsiteX2" fmla="*/ 30480 w 436880"/>
              <a:gd name="connsiteY2" fmla="*/ 91440 h 355600"/>
              <a:gd name="connsiteX3" fmla="*/ 0 w 436880"/>
              <a:gd name="connsiteY3" fmla="*/ 172720 h 355600"/>
              <a:gd name="connsiteX4" fmla="*/ 10160 w 436880"/>
              <a:gd name="connsiteY4" fmla="*/ 294640 h 355600"/>
              <a:gd name="connsiteX5" fmla="*/ 40640 w 436880"/>
              <a:gd name="connsiteY5" fmla="*/ 355600 h 355600"/>
              <a:gd name="connsiteX6" fmla="*/ 172720 w 436880"/>
              <a:gd name="connsiteY6" fmla="*/ 314960 h 355600"/>
              <a:gd name="connsiteX7" fmla="*/ 274320 w 436880"/>
              <a:gd name="connsiteY7" fmla="*/ 304800 h 355600"/>
              <a:gd name="connsiteX8" fmla="*/ 375920 w 436880"/>
              <a:gd name="connsiteY8" fmla="*/ 335280 h 355600"/>
              <a:gd name="connsiteX9" fmla="*/ 426720 w 436880"/>
              <a:gd name="connsiteY9" fmla="*/ 335280 h 355600"/>
              <a:gd name="connsiteX10" fmla="*/ 436880 w 436880"/>
              <a:gd name="connsiteY10" fmla="*/ 193040 h 355600"/>
              <a:gd name="connsiteX11" fmla="*/ 436880 w 436880"/>
              <a:gd name="connsiteY11" fmla="*/ 111760 h 355600"/>
              <a:gd name="connsiteX12" fmla="*/ 375920 w 436880"/>
              <a:gd name="connsiteY12" fmla="*/ 30480 h 355600"/>
              <a:gd name="connsiteX13" fmla="*/ 223520 w 436880"/>
              <a:gd name="connsiteY13" fmla="*/ 0 h 3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6880" h="355600">
                <a:moveTo>
                  <a:pt x="223520" y="0"/>
                </a:moveTo>
                <a:lnTo>
                  <a:pt x="121920" y="10160"/>
                </a:lnTo>
                <a:lnTo>
                  <a:pt x="30480" y="91440"/>
                </a:lnTo>
                <a:lnTo>
                  <a:pt x="0" y="172720"/>
                </a:lnTo>
                <a:lnTo>
                  <a:pt x="10160" y="294640"/>
                </a:lnTo>
                <a:lnTo>
                  <a:pt x="40640" y="355600"/>
                </a:lnTo>
                <a:lnTo>
                  <a:pt x="172720" y="314960"/>
                </a:lnTo>
                <a:lnTo>
                  <a:pt x="274320" y="304800"/>
                </a:lnTo>
                <a:lnTo>
                  <a:pt x="375920" y="335280"/>
                </a:lnTo>
                <a:lnTo>
                  <a:pt x="426720" y="335280"/>
                </a:lnTo>
                <a:lnTo>
                  <a:pt x="436880" y="193040"/>
                </a:lnTo>
                <a:lnTo>
                  <a:pt x="436880" y="111760"/>
                </a:lnTo>
                <a:lnTo>
                  <a:pt x="375920" y="30480"/>
                </a:lnTo>
                <a:lnTo>
                  <a:pt x="223520" y="0"/>
                </a:lnTo>
                <a:close/>
              </a:path>
            </a:pathLst>
          </a:custGeom>
          <a:solidFill>
            <a:srgbClr val="FFFF00">
              <a:alpha val="5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Freeform 22"/>
          <p:cNvSpPr/>
          <p:nvPr/>
        </p:nvSpPr>
        <p:spPr>
          <a:xfrm>
            <a:off x="6926580" y="2358390"/>
            <a:ext cx="556260" cy="304800"/>
          </a:xfrm>
          <a:custGeom>
            <a:avLst/>
            <a:gdLst>
              <a:gd name="connsiteX0" fmla="*/ 142240 w 741680"/>
              <a:gd name="connsiteY0" fmla="*/ 0 h 406400"/>
              <a:gd name="connsiteX1" fmla="*/ 0 w 741680"/>
              <a:gd name="connsiteY1" fmla="*/ 182880 h 406400"/>
              <a:gd name="connsiteX2" fmla="*/ 60960 w 741680"/>
              <a:gd name="connsiteY2" fmla="*/ 406400 h 406400"/>
              <a:gd name="connsiteX3" fmla="*/ 162560 w 741680"/>
              <a:gd name="connsiteY3" fmla="*/ 406400 h 406400"/>
              <a:gd name="connsiteX4" fmla="*/ 386080 w 741680"/>
              <a:gd name="connsiteY4" fmla="*/ 243840 h 406400"/>
              <a:gd name="connsiteX5" fmla="*/ 599440 w 741680"/>
              <a:gd name="connsiteY5" fmla="*/ 375920 h 406400"/>
              <a:gd name="connsiteX6" fmla="*/ 680720 w 741680"/>
              <a:gd name="connsiteY6" fmla="*/ 406400 h 406400"/>
              <a:gd name="connsiteX7" fmla="*/ 680720 w 741680"/>
              <a:gd name="connsiteY7" fmla="*/ 406400 h 406400"/>
              <a:gd name="connsiteX8" fmla="*/ 741680 w 741680"/>
              <a:gd name="connsiteY8" fmla="*/ 223520 h 406400"/>
              <a:gd name="connsiteX9" fmla="*/ 680720 w 741680"/>
              <a:gd name="connsiteY9" fmla="*/ 111760 h 406400"/>
              <a:gd name="connsiteX10" fmla="*/ 589280 w 741680"/>
              <a:gd name="connsiteY10" fmla="*/ 30480 h 406400"/>
              <a:gd name="connsiteX11" fmla="*/ 589280 w 741680"/>
              <a:gd name="connsiteY11" fmla="*/ 152400 h 406400"/>
              <a:gd name="connsiteX12" fmla="*/ 589280 w 741680"/>
              <a:gd name="connsiteY12" fmla="*/ 152400 h 406400"/>
              <a:gd name="connsiteX13" fmla="*/ 558800 w 741680"/>
              <a:gd name="connsiteY13" fmla="*/ 243840 h 406400"/>
              <a:gd name="connsiteX14" fmla="*/ 518160 w 741680"/>
              <a:gd name="connsiteY14" fmla="*/ 233680 h 406400"/>
              <a:gd name="connsiteX15" fmla="*/ 426720 w 741680"/>
              <a:gd name="connsiteY15" fmla="*/ 203200 h 406400"/>
              <a:gd name="connsiteX16" fmla="*/ 345440 w 741680"/>
              <a:gd name="connsiteY16" fmla="*/ 213360 h 406400"/>
              <a:gd name="connsiteX17" fmla="*/ 223520 w 741680"/>
              <a:gd name="connsiteY17" fmla="*/ 243840 h 406400"/>
              <a:gd name="connsiteX18" fmla="*/ 162560 w 741680"/>
              <a:gd name="connsiteY18" fmla="*/ 254000 h 406400"/>
              <a:gd name="connsiteX19" fmla="*/ 142240 w 741680"/>
              <a:gd name="connsiteY19" fmla="*/ 172720 h 406400"/>
              <a:gd name="connsiteX20" fmla="*/ 142240 w 741680"/>
              <a:gd name="connsiteY20" fmla="*/ 101600 h 406400"/>
              <a:gd name="connsiteX21" fmla="*/ 142240 w 741680"/>
              <a:gd name="connsiteY21"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1680" h="406400">
                <a:moveTo>
                  <a:pt x="142240" y="0"/>
                </a:moveTo>
                <a:lnTo>
                  <a:pt x="0" y="182880"/>
                </a:lnTo>
                <a:lnTo>
                  <a:pt x="60960" y="406400"/>
                </a:lnTo>
                <a:lnTo>
                  <a:pt x="162560" y="406400"/>
                </a:lnTo>
                <a:lnTo>
                  <a:pt x="386080" y="243840"/>
                </a:lnTo>
                <a:lnTo>
                  <a:pt x="599440" y="375920"/>
                </a:lnTo>
                <a:lnTo>
                  <a:pt x="680720" y="406400"/>
                </a:lnTo>
                <a:lnTo>
                  <a:pt x="680720" y="406400"/>
                </a:lnTo>
                <a:lnTo>
                  <a:pt x="741680" y="223520"/>
                </a:lnTo>
                <a:lnTo>
                  <a:pt x="680720" y="111760"/>
                </a:lnTo>
                <a:lnTo>
                  <a:pt x="589280" y="30480"/>
                </a:lnTo>
                <a:lnTo>
                  <a:pt x="589280" y="152400"/>
                </a:lnTo>
                <a:lnTo>
                  <a:pt x="589280" y="152400"/>
                </a:lnTo>
                <a:lnTo>
                  <a:pt x="558800" y="243840"/>
                </a:lnTo>
                <a:lnTo>
                  <a:pt x="518160" y="233680"/>
                </a:lnTo>
                <a:lnTo>
                  <a:pt x="426720" y="203200"/>
                </a:lnTo>
                <a:lnTo>
                  <a:pt x="345440" y="213360"/>
                </a:lnTo>
                <a:lnTo>
                  <a:pt x="223520" y="243840"/>
                </a:lnTo>
                <a:lnTo>
                  <a:pt x="162560" y="254000"/>
                </a:lnTo>
                <a:lnTo>
                  <a:pt x="142240" y="172720"/>
                </a:lnTo>
                <a:lnTo>
                  <a:pt x="142240" y="101600"/>
                </a:lnTo>
                <a:lnTo>
                  <a:pt x="142240" y="0"/>
                </a:lnTo>
                <a:close/>
              </a:path>
            </a:pathLst>
          </a:custGeom>
          <a:solidFill>
            <a:schemeClr val="tx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extBox 23">
            <a:extLst>
              <a:ext uri="{FF2B5EF4-FFF2-40B4-BE49-F238E27FC236}">
                <a16:creationId xmlns:a16="http://schemas.microsoft.com/office/drawing/2014/main" id="{CB6CD47E-24C3-7BDB-E2D5-F6938B5B776A}"/>
              </a:ext>
            </a:extLst>
          </p:cNvPr>
          <p:cNvSpPr txBox="1"/>
          <p:nvPr/>
        </p:nvSpPr>
        <p:spPr>
          <a:xfrm>
            <a:off x="371476" y="832646"/>
            <a:ext cx="4651217" cy="461665"/>
          </a:xfrm>
          <a:prstGeom prst="rect">
            <a:avLst/>
          </a:prstGeom>
          <a:noFill/>
        </p:spPr>
        <p:txBody>
          <a:bodyPr wrap="square" rtlCol="0">
            <a:spAutoFit/>
          </a:bodyPr>
          <a:lstStyle/>
          <a:p>
            <a:r>
              <a:rPr lang="en-US" sz="2400" b="1" dirty="0"/>
              <a:t>Round 1</a:t>
            </a:r>
          </a:p>
        </p:txBody>
      </p:sp>
    </p:spTree>
    <p:extLst>
      <p:ext uri="{BB962C8B-B14F-4D97-AF65-F5344CB8AC3E}">
        <p14:creationId xmlns:p14="http://schemas.microsoft.com/office/powerpoint/2010/main" val="352385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4" grpId="0" animBg="1"/>
      <p:bldP spid="17" grpId="0" animBg="1"/>
      <p:bldP spid="18" grpId="0" animBg="1"/>
      <p:bldP spid="20" grpId="0" animBg="1"/>
      <p:bldP spid="21" grpId="0" animBg="1"/>
      <p:bldP spid="22" grpId="0" animBg="1"/>
      <p:bldP spid="23" grpId="0" animBg="1"/>
    </p:bldLst>
  </p:timing>
</p:sld>
</file>

<file path=ppt/slides/slide31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026" name="Picture 2" descr="Green Fluorescent Protein (GFP) isolated from jellyfish">
            <a:extLst>
              <a:ext uri="{FF2B5EF4-FFF2-40B4-BE49-F238E27FC236}">
                <a16:creationId xmlns:a16="http://schemas.microsoft.com/office/drawing/2014/main" id="{B63C7A09-8F0D-44FF-A548-F61FFE50F3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9999" y="2847975"/>
            <a:ext cx="4506801" cy="302367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0C2A0917-5190-4315-ABA9-E6FFF02B4954}"/>
              </a:ext>
            </a:extLst>
          </p:cNvPr>
          <p:cNvSpPr>
            <a:spLocks noGrp="1"/>
          </p:cNvSpPr>
          <p:nvPr>
            <p:ph type="title"/>
          </p:nvPr>
        </p:nvSpPr>
        <p:spPr/>
        <p:txBody>
          <a:bodyPr/>
          <a:lstStyle/>
          <a:p>
            <a:r>
              <a:rPr lang="en-US">
                <a:solidFill>
                  <a:schemeClr val="bg1"/>
                </a:solidFill>
              </a:rPr>
              <a:t>Introduction</a:t>
            </a:r>
          </a:p>
        </p:txBody>
      </p:sp>
      <p:sp>
        <p:nvSpPr>
          <p:cNvPr id="5" name="Content Placeholder 4">
            <a:extLst>
              <a:ext uri="{FF2B5EF4-FFF2-40B4-BE49-F238E27FC236}">
                <a16:creationId xmlns:a16="http://schemas.microsoft.com/office/drawing/2014/main" id="{C56CC9A9-4162-4328-A6B5-28312CA503EC}"/>
              </a:ext>
            </a:extLst>
          </p:cNvPr>
          <p:cNvSpPr>
            <a:spLocks noGrp="1"/>
          </p:cNvSpPr>
          <p:nvPr>
            <p:ph idx="1"/>
          </p:nvPr>
        </p:nvSpPr>
        <p:spPr>
          <a:xfrm>
            <a:off x="465438" y="1952368"/>
            <a:ext cx="5465099" cy="4067432"/>
          </a:xfrm>
        </p:spPr>
        <p:txBody>
          <a:bodyPr/>
          <a:lstStyle/>
          <a:p>
            <a:pPr>
              <a:lnSpc>
                <a:spcPct val="110000"/>
              </a:lnSpc>
              <a:buSzPct val="100000"/>
            </a:pPr>
            <a:r>
              <a:rPr lang="en-US">
                <a:solidFill>
                  <a:schemeClr val="bg1"/>
                </a:solidFill>
              </a:rPr>
              <a:t>Bio-Rad’s </a:t>
            </a:r>
            <a:r>
              <a:rPr lang="en-US" err="1">
                <a:solidFill>
                  <a:schemeClr val="bg1"/>
                </a:solidFill>
              </a:rPr>
              <a:t>pGLO</a:t>
            </a:r>
            <a:r>
              <a:rPr lang="en-US">
                <a:solidFill>
                  <a:schemeClr val="bg1"/>
                </a:solidFill>
              </a:rPr>
              <a:t> Bacterial Transformation Kit enables hands-on learning of the central dogma, gene expression and regulation, bacterial transformation, protein separation, and the biomanufacturing process — with glowing bacteria!</a:t>
            </a:r>
          </a:p>
          <a:p>
            <a:pPr>
              <a:lnSpc>
                <a:spcPct val="110000"/>
              </a:lnSpc>
              <a:buSzPct val="100000"/>
            </a:pPr>
            <a:r>
              <a:rPr lang="en-US">
                <a:solidFill>
                  <a:schemeClr val="bg1"/>
                </a:solidFill>
              </a:rPr>
              <a:t>Use and modify this slide deck with your students as needed.</a:t>
            </a:r>
          </a:p>
          <a:p>
            <a:pPr>
              <a:lnSpc>
                <a:spcPct val="110000"/>
              </a:lnSpc>
              <a:buSzPct val="100000"/>
            </a:pPr>
            <a:r>
              <a:rPr lang="en-US">
                <a:solidFill>
                  <a:schemeClr val="bg1"/>
                </a:solidFill>
              </a:rPr>
              <a:t>The instruction manual can be downloaded for free from the </a:t>
            </a:r>
            <a:r>
              <a:rPr lang="en-US" err="1">
                <a:solidFill>
                  <a:schemeClr val="bg1"/>
                </a:solidFill>
              </a:rPr>
              <a:t>pGLO</a:t>
            </a:r>
            <a:r>
              <a:rPr lang="en-US">
                <a:solidFill>
                  <a:schemeClr val="bg1"/>
                </a:solidFill>
              </a:rPr>
              <a:t> Bacterial Transformation Kit product webpage.</a:t>
            </a:r>
          </a:p>
        </p:txBody>
      </p:sp>
      <p:sp>
        <p:nvSpPr>
          <p:cNvPr id="6" name="Trapezoid 5">
            <a:extLst>
              <a:ext uri="{FF2B5EF4-FFF2-40B4-BE49-F238E27FC236}">
                <a16:creationId xmlns:a16="http://schemas.microsoft.com/office/drawing/2014/main" id="{3FEADDC2-F671-453C-B10F-63D8EBA901F8}"/>
              </a:ext>
            </a:extLst>
          </p:cNvPr>
          <p:cNvSpPr/>
          <p:nvPr/>
        </p:nvSpPr>
        <p:spPr>
          <a:xfrm rot="2673227">
            <a:off x="7672179" y="191089"/>
            <a:ext cx="1965632" cy="579928"/>
          </a:xfrm>
          <a:prstGeom prst="trapezoid">
            <a:avLst>
              <a:gd name="adj" fmla="val 100593"/>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1200" b="1" i="1">
                <a:solidFill>
                  <a:schemeClr val="tx1">
                    <a:lumMod val="85000"/>
                    <a:lumOff val="15000"/>
                  </a:schemeClr>
                </a:solidFill>
              </a:rPr>
              <a:t>Getting</a:t>
            </a:r>
          </a:p>
          <a:p>
            <a:pPr algn="ctr"/>
            <a:r>
              <a:rPr lang="en-US" sz="1200" b="1" i="1">
                <a:solidFill>
                  <a:schemeClr val="tx1">
                    <a:lumMod val="85000"/>
                    <a:lumOff val="15000"/>
                  </a:schemeClr>
                </a:solidFill>
              </a:rPr>
              <a:t>Started</a:t>
            </a:r>
          </a:p>
        </p:txBody>
      </p:sp>
      <p:sp>
        <p:nvSpPr>
          <p:cNvPr id="7" name="Footer Placeholder 6">
            <a:extLst>
              <a:ext uri="{FF2B5EF4-FFF2-40B4-BE49-F238E27FC236}">
                <a16:creationId xmlns:a16="http://schemas.microsoft.com/office/drawing/2014/main" id="{67499D1A-49C6-4950-8CE4-3425BA2589AF}"/>
              </a:ext>
            </a:extLst>
          </p:cNvPr>
          <p:cNvSpPr>
            <a:spLocks noGrp="1"/>
          </p:cNvSpPr>
          <p:nvPr>
            <p:ph type="ftr" sz="quarter" idx="10"/>
          </p:nvPr>
        </p:nvSpPr>
        <p:spPr/>
        <p:txBody>
          <a:bodyPr/>
          <a:lstStyle/>
          <a:p>
            <a:r>
              <a:rPr lang="en-US"/>
              <a:t>explorer.bio-rad.com</a:t>
            </a:r>
          </a:p>
        </p:txBody>
      </p:sp>
    </p:spTree>
    <p:extLst>
      <p:ext uri="{BB962C8B-B14F-4D97-AF65-F5344CB8AC3E}">
        <p14:creationId xmlns:p14="http://schemas.microsoft.com/office/powerpoint/2010/main" val="13435227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5760" y="665096"/>
            <a:ext cx="4651217" cy="461665"/>
          </a:xfrm>
          <a:prstGeom prst="rect">
            <a:avLst/>
          </a:prstGeom>
          <a:noFill/>
        </p:spPr>
        <p:txBody>
          <a:bodyPr wrap="square" rtlCol="0">
            <a:spAutoFit/>
          </a:bodyPr>
          <a:lstStyle/>
          <a:p>
            <a:r>
              <a:rPr lang="en-US" sz="2400" b="1" dirty="0"/>
              <a:t>Round 2</a:t>
            </a:r>
          </a:p>
        </p:txBody>
      </p:sp>
      <p:pic>
        <p:nvPicPr>
          <p:cNvPr id="3" name="Picture 2"/>
          <p:cNvPicPr>
            <a:picLocks noChangeAspect="1"/>
          </p:cNvPicPr>
          <p:nvPr/>
        </p:nvPicPr>
        <p:blipFill>
          <a:blip r:embed="rId3"/>
          <a:stretch>
            <a:fillRect/>
          </a:stretch>
        </p:blipFill>
        <p:spPr>
          <a:xfrm>
            <a:off x="144875" y="2570526"/>
            <a:ext cx="1422583" cy="2390729"/>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1628" t="23356" r="16435" b="12172"/>
          <a:stretch/>
        </p:blipFill>
        <p:spPr>
          <a:xfrm>
            <a:off x="1269547" y="2507244"/>
            <a:ext cx="3087644" cy="2706182"/>
          </a:xfrm>
          <a:prstGeom prst="rect">
            <a:avLst/>
          </a:prstGeom>
        </p:spPr>
      </p:pic>
      <p:sp>
        <p:nvSpPr>
          <p:cNvPr id="12" name="TextBox 11"/>
          <p:cNvSpPr txBox="1"/>
          <p:nvPr/>
        </p:nvSpPr>
        <p:spPr>
          <a:xfrm>
            <a:off x="856166" y="2016527"/>
            <a:ext cx="3051305" cy="507831"/>
          </a:xfrm>
          <a:prstGeom prst="rect">
            <a:avLst/>
          </a:prstGeom>
          <a:noFill/>
        </p:spPr>
        <p:txBody>
          <a:bodyPr wrap="square" rtlCol="0">
            <a:spAutoFit/>
          </a:bodyPr>
          <a:lstStyle/>
          <a:p>
            <a:r>
              <a:rPr lang="en-US" sz="2700" i="1" dirty="0" err="1"/>
              <a:t>Bombus</a:t>
            </a:r>
            <a:r>
              <a:rPr lang="en-US" sz="2700" i="1" dirty="0"/>
              <a:t> </a:t>
            </a:r>
            <a:r>
              <a:rPr lang="en-US" sz="2700" i="1" dirty="0" err="1"/>
              <a:t>sylvicola</a:t>
            </a:r>
            <a:endParaRPr lang="en-US" sz="2700" i="1" dirty="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1701" y="2592102"/>
            <a:ext cx="3091910" cy="2899950"/>
          </a:xfrm>
          <a:prstGeom prst="rect">
            <a:avLst/>
          </a:prstGeom>
        </p:spPr>
      </p:pic>
      <p:sp>
        <p:nvSpPr>
          <p:cNvPr id="15" name="TextBox 14"/>
          <p:cNvSpPr txBox="1"/>
          <p:nvPr/>
        </p:nvSpPr>
        <p:spPr>
          <a:xfrm>
            <a:off x="5702771" y="2016527"/>
            <a:ext cx="2979004" cy="507831"/>
          </a:xfrm>
          <a:prstGeom prst="rect">
            <a:avLst/>
          </a:prstGeom>
          <a:noFill/>
        </p:spPr>
        <p:txBody>
          <a:bodyPr wrap="square" rtlCol="0">
            <a:spAutoFit/>
          </a:bodyPr>
          <a:lstStyle/>
          <a:p>
            <a:r>
              <a:rPr lang="en-US" sz="2700" i="1" dirty="0" err="1"/>
              <a:t>Bombus</a:t>
            </a:r>
            <a:r>
              <a:rPr lang="en-US" sz="2700" i="1" dirty="0"/>
              <a:t> </a:t>
            </a:r>
            <a:r>
              <a:rPr lang="en-US" sz="2700" i="1" dirty="0" err="1"/>
              <a:t>centralis</a:t>
            </a:r>
            <a:endParaRPr lang="en-US" sz="2700" i="1" dirty="0"/>
          </a:p>
        </p:txBody>
      </p:sp>
      <p:pic>
        <p:nvPicPr>
          <p:cNvPr id="14" name="Picture 13"/>
          <p:cNvPicPr>
            <a:picLocks noChangeAspect="1"/>
          </p:cNvPicPr>
          <p:nvPr/>
        </p:nvPicPr>
        <p:blipFill rotWithShape="1">
          <a:blip r:embed="rId6"/>
          <a:srcRect r="22181"/>
          <a:stretch/>
        </p:blipFill>
        <p:spPr>
          <a:xfrm>
            <a:off x="4922821" y="2625598"/>
            <a:ext cx="997364" cy="2280583"/>
          </a:xfrm>
          <a:prstGeom prst="rect">
            <a:avLst/>
          </a:prstGeom>
        </p:spPr>
      </p:pic>
      <p:sp>
        <p:nvSpPr>
          <p:cNvPr id="9" name="TextBox 8"/>
          <p:cNvSpPr txBox="1"/>
          <p:nvPr/>
        </p:nvSpPr>
        <p:spPr>
          <a:xfrm>
            <a:off x="1923923" y="659267"/>
            <a:ext cx="6995160" cy="461665"/>
          </a:xfrm>
          <a:prstGeom prst="rect">
            <a:avLst/>
          </a:prstGeom>
          <a:noFill/>
        </p:spPr>
        <p:txBody>
          <a:bodyPr wrap="square" rtlCol="0">
            <a:spAutoFit/>
          </a:bodyPr>
          <a:lstStyle/>
          <a:p>
            <a:r>
              <a:rPr lang="en-US" sz="2400" b="1" dirty="0"/>
              <a:t>Both occur in CO with overlapping geography</a:t>
            </a:r>
          </a:p>
        </p:txBody>
      </p:sp>
      <p:pic>
        <p:nvPicPr>
          <p:cNvPr id="2" name="Picture 1"/>
          <p:cNvPicPr>
            <a:picLocks noChangeAspect="1"/>
          </p:cNvPicPr>
          <p:nvPr/>
        </p:nvPicPr>
        <p:blipFill>
          <a:blip r:embed="rId7"/>
          <a:stretch>
            <a:fillRect/>
          </a:stretch>
        </p:blipFill>
        <p:spPr>
          <a:xfrm>
            <a:off x="5920185" y="4770284"/>
            <a:ext cx="3165116" cy="1194719"/>
          </a:xfrm>
          <a:prstGeom prst="rect">
            <a:avLst/>
          </a:prstGeom>
        </p:spPr>
      </p:pic>
      <p:pic>
        <p:nvPicPr>
          <p:cNvPr id="5" name="Picture 4"/>
          <p:cNvPicPr>
            <a:picLocks noChangeAspect="1"/>
          </p:cNvPicPr>
          <p:nvPr/>
        </p:nvPicPr>
        <p:blipFill>
          <a:blip r:embed="rId8"/>
          <a:stretch>
            <a:fillRect/>
          </a:stretch>
        </p:blipFill>
        <p:spPr>
          <a:xfrm>
            <a:off x="1212015" y="4881486"/>
            <a:ext cx="3139331" cy="1113524"/>
          </a:xfrm>
          <a:prstGeom prst="rect">
            <a:avLst/>
          </a:prstGeom>
        </p:spPr>
      </p:pic>
    </p:spTree>
    <p:extLst>
      <p:ext uri="{BB962C8B-B14F-4D97-AF65-F5344CB8AC3E}">
        <p14:creationId xmlns:p14="http://schemas.microsoft.com/office/powerpoint/2010/main" val="34778905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32725" y="4586047"/>
            <a:ext cx="2334743" cy="300082"/>
          </a:xfrm>
          <a:prstGeom prst="rect">
            <a:avLst/>
          </a:prstGeom>
          <a:noFill/>
        </p:spPr>
        <p:txBody>
          <a:bodyPr wrap="square" rtlCol="0">
            <a:spAutoFit/>
          </a:bodyPr>
          <a:lstStyle/>
          <a:p>
            <a:r>
              <a:rPr lang="en-US" sz="1350" i="1" dirty="0" err="1"/>
              <a:t>Bombus</a:t>
            </a:r>
            <a:r>
              <a:rPr lang="en-US" sz="1350" i="1" dirty="0"/>
              <a:t> </a:t>
            </a:r>
            <a:r>
              <a:rPr lang="en-US" sz="1350" i="1" dirty="0" err="1"/>
              <a:t>sylvicola</a:t>
            </a:r>
            <a:endParaRPr lang="en-US" sz="1350" i="1" dirty="0"/>
          </a:p>
        </p:txBody>
      </p:sp>
      <p:sp>
        <p:nvSpPr>
          <p:cNvPr id="15" name="TextBox 14"/>
          <p:cNvSpPr txBox="1"/>
          <p:nvPr/>
        </p:nvSpPr>
        <p:spPr>
          <a:xfrm>
            <a:off x="3638362" y="4586047"/>
            <a:ext cx="2334743" cy="300082"/>
          </a:xfrm>
          <a:prstGeom prst="rect">
            <a:avLst/>
          </a:prstGeom>
          <a:noFill/>
        </p:spPr>
        <p:txBody>
          <a:bodyPr wrap="square" rtlCol="0">
            <a:spAutoFit/>
          </a:bodyPr>
          <a:lstStyle/>
          <a:p>
            <a:r>
              <a:rPr lang="en-US" sz="1350" i="1" dirty="0" err="1"/>
              <a:t>Bombus</a:t>
            </a:r>
            <a:r>
              <a:rPr lang="en-US" sz="1350" i="1" dirty="0"/>
              <a:t> </a:t>
            </a:r>
            <a:r>
              <a:rPr lang="en-US" sz="1350" i="1" dirty="0" err="1"/>
              <a:t>centralis</a:t>
            </a:r>
            <a:endParaRPr lang="en-US" sz="1350" i="1" dirty="0"/>
          </a:p>
        </p:txBody>
      </p:sp>
      <p:sp>
        <p:nvSpPr>
          <p:cNvPr id="9" name="Rectangle 8"/>
          <p:cNvSpPr/>
          <p:nvPr/>
        </p:nvSpPr>
        <p:spPr>
          <a:xfrm>
            <a:off x="712961" y="4863047"/>
            <a:ext cx="1358020" cy="116789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3638362" y="4863047"/>
            <a:ext cx="1358020" cy="116789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p:nvSpPr>
        <p:spPr>
          <a:xfrm>
            <a:off x="6734647" y="4916236"/>
            <a:ext cx="1358020" cy="116789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18"/>
          <p:cNvSpPr txBox="1"/>
          <p:nvPr/>
        </p:nvSpPr>
        <p:spPr>
          <a:xfrm>
            <a:off x="6789420" y="5181538"/>
            <a:ext cx="1303247" cy="461665"/>
          </a:xfrm>
          <a:prstGeom prst="rect">
            <a:avLst/>
          </a:prstGeom>
          <a:noFill/>
        </p:spPr>
        <p:txBody>
          <a:bodyPr wrap="square" rtlCol="0">
            <a:spAutoFit/>
          </a:bodyPr>
          <a:lstStyle/>
          <a:p>
            <a:r>
              <a:rPr lang="en-US" sz="2400" dirty="0"/>
              <a:t>Unsure</a:t>
            </a:r>
          </a:p>
        </p:txBody>
      </p:sp>
      <p:pic>
        <p:nvPicPr>
          <p:cNvPr id="20" name="Picture 19"/>
          <p:cNvPicPr>
            <a:picLocks noChangeAspect="1"/>
          </p:cNvPicPr>
          <p:nvPr/>
        </p:nvPicPr>
        <p:blipFill>
          <a:blip r:embed="rId3"/>
          <a:stretch>
            <a:fillRect/>
          </a:stretch>
        </p:blipFill>
        <p:spPr>
          <a:xfrm>
            <a:off x="1097242" y="4951688"/>
            <a:ext cx="589457" cy="990614"/>
          </a:xfrm>
          <a:prstGeom prst="rect">
            <a:avLst/>
          </a:prstGeom>
        </p:spPr>
      </p:pic>
      <p:pic>
        <p:nvPicPr>
          <p:cNvPr id="21" name="Picture 20"/>
          <p:cNvPicPr>
            <a:picLocks noChangeAspect="1"/>
          </p:cNvPicPr>
          <p:nvPr/>
        </p:nvPicPr>
        <p:blipFill>
          <a:blip r:embed="rId4"/>
          <a:stretch>
            <a:fillRect/>
          </a:stretch>
        </p:blipFill>
        <p:spPr>
          <a:xfrm>
            <a:off x="4092550" y="4951688"/>
            <a:ext cx="556709" cy="990614"/>
          </a:xfrm>
          <a:prstGeom prst="rect">
            <a:avLst/>
          </a:prstGeom>
        </p:spPr>
      </p:pic>
      <p:sp>
        <p:nvSpPr>
          <p:cNvPr id="22" name="TextBox 21"/>
          <p:cNvSpPr txBox="1"/>
          <p:nvPr/>
        </p:nvSpPr>
        <p:spPr>
          <a:xfrm>
            <a:off x="6734647" y="4586047"/>
            <a:ext cx="2334743" cy="300082"/>
          </a:xfrm>
          <a:prstGeom prst="rect">
            <a:avLst/>
          </a:prstGeom>
          <a:noFill/>
        </p:spPr>
        <p:txBody>
          <a:bodyPr wrap="square" rtlCol="0">
            <a:spAutoFit/>
          </a:bodyPr>
          <a:lstStyle/>
          <a:p>
            <a:r>
              <a:rPr lang="en-US" sz="1350" i="1" dirty="0" err="1"/>
              <a:t>Bombus</a:t>
            </a:r>
            <a:r>
              <a:rPr lang="en-US" sz="1350" i="1" dirty="0"/>
              <a:t> sp.</a:t>
            </a:r>
          </a:p>
        </p:txBody>
      </p:sp>
      <p:sp>
        <p:nvSpPr>
          <p:cNvPr id="23" name="TextBox 22"/>
          <p:cNvSpPr txBox="1"/>
          <p:nvPr/>
        </p:nvSpPr>
        <p:spPr>
          <a:xfrm>
            <a:off x="2037406" y="642823"/>
            <a:ext cx="7073019" cy="461665"/>
          </a:xfrm>
          <a:prstGeom prst="rect">
            <a:avLst/>
          </a:prstGeom>
          <a:noFill/>
        </p:spPr>
        <p:txBody>
          <a:bodyPr wrap="square" rtlCol="0">
            <a:spAutoFit/>
          </a:bodyPr>
          <a:lstStyle/>
          <a:p>
            <a:r>
              <a:rPr lang="en-US" sz="2400" b="1" dirty="0"/>
              <a:t>Each team sort bees into bins / zoom stamp</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1875" t="21389" r="22812"/>
          <a:stretch/>
        </p:blipFill>
        <p:spPr>
          <a:xfrm>
            <a:off x="3940451" y="2939943"/>
            <a:ext cx="1532933" cy="1225480"/>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14375" t="29151" r="51618" b="28959"/>
          <a:stretch/>
        </p:blipFill>
        <p:spPr>
          <a:xfrm>
            <a:off x="2263299" y="1552172"/>
            <a:ext cx="1656956" cy="1361326"/>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30674" t="28148" r="35820" b="30370"/>
          <a:stretch/>
        </p:blipFill>
        <p:spPr>
          <a:xfrm>
            <a:off x="3988044" y="1560367"/>
            <a:ext cx="1546860" cy="1357745"/>
          </a:xfrm>
          <a:prstGeom prst="rect">
            <a:avLst/>
          </a:prstGeom>
        </p:spPr>
      </p:pic>
      <p:pic>
        <p:nvPicPr>
          <p:cNvPr id="7" name="Picture 6"/>
          <p:cNvPicPr>
            <a:picLocks noChangeAspect="1"/>
          </p:cNvPicPr>
          <p:nvPr/>
        </p:nvPicPr>
        <p:blipFill rotWithShape="1">
          <a:blip r:embed="rId8" cstate="print">
            <a:extLst>
              <a:ext uri="{28A0092B-C50C-407E-A947-70E740481C1C}">
                <a14:useLocalDpi xmlns:a14="http://schemas.microsoft.com/office/drawing/2010/main" val="0"/>
              </a:ext>
            </a:extLst>
          </a:blip>
          <a:srcRect l="23739" t="25080" r="39477" b="26603"/>
          <a:stretch/>
        </p:blipFill>
        <p:spPr>
          <a:xfrm>
            <a:off x="5588508" y="1560368"/>
            <a:ext cx="1549750" cy="1357745"/>
          </a:xfrm>
          <a:prstGeom prst="rect">
            <a:avLst/>
          </a:prstGeom>
        </p:spPr>
      </p:pic>
      <p:pic>
        <p:nvPicPr>
          <p:cNvPr id="8" name="Picture 7"/>
          <p:cNvPicPr>
            <a:picLocks noChangeAspect="1"/>
          </p:cNvPicPr>
          <p:nvPr/>
        </p:nvPicPr>
        <p:blipFill rotWithShape="1">
          <a:blip r:embed="rId9" cstate="print">
            <a:extLst>
              <a:ext uri="{28A0092B-C50C-407E-A947-70E740481C1C}">
                <a14:useLocalDpi xmlns:a14="http://schemas.microsoft.com/office/drawing/2010/main" val="0"/>
              </a:ext>
            </a:extLst>
          </a:blip>
          <a:srcRect l="34201" t="34816" r="38250" b="31703"/>
          <a:stretch/>
        </p:blipFill>
        <p:spPr>
          <a:xfrm>
            <a:off x="7183374" y="1560367"/>
            <a:ext cx="1676155" cy="1357745"/>
          </a:xfrm>
          <a:prstGeom prst="rect">
            <a:avLst/>
          </a:prstGeom>
        </p:spPr>
      </p:pic>
      <p:pic>
        <p:nvPicPr>
          <p:cNvPr id="24" name="Picture 23"/>
          <p:cNvPicPr>
            <a:picLocks noChangeAspect="1"/>
          </p:cNvPicPr>
          <p:nvPr/>
        </p:nvPicPr>
        <p:blipFill rotWithShape="1">
          <a:blip r:embed="rId10" cstate="print">
            <a:extLst>
              <a:ext uri="{28A0092B-C50C-407E-A947-70E740481C1C}">
                <a14:useLocalDpi xmlns:a14="http://schemas.microsoft.com/office/drawing/2010/main" val="0"/>
              </a:ext>
            </a:extLst>
          </a:blip>
          <a:srcRect l="26297" t="40444" r="3975" b="9481"/>
          <a:stretch/>
        </p:blipFill>
        <p:spPr>
          <a:xfrm>
            <a:off x="2554256" y="2965277"/>
            <a:ext cx="1262563" cy="1208912"/>
          </a:xfrm>
          <a:prstGeom prst="rect">
            <a:avLst/>
          </a:prstGeom>
        </p:spPr>
      </p:pic>
      <p:pic>
        <p:nvPicPr>
          <p:cNvPr id="25" name="Picture 24"/>
          <p:cNvPicPr>
            <a:picLocks noChangeAspect="1"/>
          </p:cNvPicPr>
          <p:nvPr/>
        </p:nvPicPr>
        <p:blipFill rotWithShape="1">
          <a:blip r:embed="rId11">
            <a:extLst>
              <a:ext uri="{28A0092B-C50C-407E-A947-70E740481C1C}">
                <a14:useLocalDpi xmlns:a14="http://schemas.microsoft.com/office/drawing/2010/main" val="0"/>
              </a:ext>
            </a:extLst>
          </a:blip>
          <a:srcRect l="40718" t="38371" r="36077" b="36740"/>
          <a:stretch/>
        </p:blipFill>
        <p:spPr>
          <a:xfrm>
            <a:off x="334913" y="1560367"/>
            <a:ext cx="1892772" cy="1353131"/>
          </a:xfrm>
          <a:prstGeom prst="rect">
            <a:avLst/>
          </a:prstGeom>
        </p:spPr>
      </p:pic>
      <p:sp>
        <p:nvSpPr>
          <p:cNvPr id="26" name="TextBox 25"/>
          <p:cNvSpPr txBox="1"/>
          <p:nvPr/>
        </p:nvSpPr>
        <p:spPr>
          <a:xfrm>
            <a:off x="306220" y="1560367"/>
            <a:ext cx="424543" cy="300082"/>
          </a:xfrm>
          <a:prstGeom prst="rect">
            <a:avLst/>
          </a:prstGeom>
          <a:noFill/>
        </p:spPr>
        <p:txBody>
          <a:bodyPr wrap="square" rtlCol="0">
            <a:spAutoFit/>
          </a:bodyPr>
          <a:lstStyle/>
          <a:p>
            <a:r>
              <a:rPr lang="en-US" sz="1350" b="1" dirty="0">
                <a:solidFill>
                  <a:schemeClr val="bg1"/>
                </a:solidFill>
              </a:rPr>
              <a:t>1</a:t>
            </a:r>
          </a:p>
        </p:txBody>
      </p:sp>
      <p:sp>
        <p:nvSpPr>
          <p:cNvPr id="27" name="TextBox 26"/>
          <p:cNvSpPr txBox="1"/>
          <p:nvPr/>
        </p:nvSpPr>
        <p:spPr>
          <a:xfrm>
            <a:off x="2242272" y="1523416"/>
            <a:ext cx="424543" cy="300082"/>
          </a:xfrm>
          <a:prstGeom prst="rect">
            <a:avLst/>
          </a:prstGeom>
          <a:noFill/>
        </p:spPr>
        <p:txBody>
          <a:bodyPr wrap="square" rtlCol="0">
            <a:spAutoFit/>
          </a:bodyPr>
          <a:lstStyle/>
          <a:p>
            <a:r>
              <a:rPr lang="en-US" sz="1350" b="1" dirty="0">
                <a:solidFill>
                  <a:schemeClr val="bg1"/>
                </a:solidFill>
              </a:rPr>
              <a:t>2</a:t>
            </a:r>
          </a:p>
        </p:txBody>
      </p:sp>
      <p:sp>
        <p:nvSpPr>
          <p:cNvPr id="28" name="TextBox 27"/>
          <p:cNvSpPr txBox="1"/>
          <p:nvPr/>
        </p:nvSpPr>
        <p:spPr>
          <a:xfrm>
            <a:off x="4002632" y="1529320"/>
            <a:ext cx="424543" cy="300082"/>
          </a:xfrm>
          <a:prstGeom prst="rect">
            <a:avLst/>
          </a:prstGeom>
          <a:noFill/>
        </p:spPr>
        <p:txBody>
          <a:bodyPr wrap="square" rtlCol="0">
            <a:spAutoFit/>
          </a:bodyPr>
          <a:lstStyle/>
          <a:p>
            <a:r>
              <a:rPr lang="en-US" sz="1350" b="1" dirty="0">
                <a:solidFill>
                  <a:schemeClr val="bg1"/>
                </a:solidFill>
              </a:rPr>
              <a:t>3</a:t>
            </a:r>
          </a:p>
        </p:txBody>
      </p:sp>
      <p:sp>
        <p:nvSpPr>
          <p:cNvPr id="29" name="TextBox 28"/>
          <p:cNvSpPr txBox="1"/>
          <p:nvPr/>
        </p:nvSpPr>
        <p:spPr>
          <a:xfrm>
            <a:off x="5573916" y="1529320"/>
            <a:ext cx="424543" cy="300082"/>
          </a:xfrm>
          <a:prstGeom prst="rect">
            <a:avLst/>
          </a:prstGeom>
          <a:noFill/>
        </p:spPr>
        <p:txBody>
          <a:bodyPr wrap="square" rtlCol="0">
            <a:spAutoFit/>
          </a:bodyPr>
          <a:lstStyle/>
          <a:p>
            <a:r>
              <a:rPr lang="en-US" sz="1350" b="1" dirty="0">
                <a:solidFill>
                  <a:schemeClr val="bg1"/>
                </a:solidFill>
              </a:rPr>
              <a:t>4</a:t>
            </a:r>
          </a:p>
        </p:txBody>
      </p:sp>
      <p:sp>
        <p:nvSpPr>
          <p:cNvPr id="30" name="TextBox 29"/>
          <p:cNvSpPr txBox="1"/>
          <p:nvPr/>
        </p:nvSpPr>
        <p:spPr>
          <a:xfrm>
            <a:off x="7138257" y="1538537"/>
            <a:ext cx="424543" cy="300082"/>
          </a:xfrm>
          <a:prstGeom prst="rect">
            <a:avLst/>
          </a:prstGeom>
          <a:noFill/>
        </p:spPr>
        <p:txBody>
          <a:bodyPr wrap="square" rtlCol="0">
            <a:spAutoFit/>
          </a:bodyPr>
          <a:lstStyle/>
          <a:p>
            <a:r>
              <a:rPr lang="en-US" sz="1350" b="1" dirty="0">
                <a:solidFill>
                  <a:schemeClr val="bg1"/>
                </a:solidFill>
              </a:rPr>
              <a:t>5</a:t>
            </a:r>
          </a:p>
        </p:txBody>
      </p:sp>
      <p:sp>
        <p:nvSpPr>
          <p:cNvPr id="31" name="TextBox 30"/>
          <p:cNvSpPr txBox="1"/>
          <p:nvPr/>
        </p:nvSpPr>
        <p:spPr>
          <a:xfrm>
            <a:off x="2585020" y="2924182"/>
            <a:ext cx="424543" cy="300082"/>
          </a:xfrm>
          <a:prstGeom prst="rect">
            <a:avLst/>
          </a:prstGeom>
          <a:noFill/>
        </p:spPr>
        <p:txBody>
          <a:bodyPr wrap="square" rtlCol="0">
            <a:spAutoFit/>
          </a:bodyPr>
          <a:lstStyle/>
          <a:p>
            <a:r>
              <a:rPr lang="en-US" sz="1350" b="1" dirty="0">
                <a:solidFill>
                  <a:schemeClr val="bg1"/>
                </a:solidFill>
              </a:rPr>
              <a:t>6</a:t>
            </a:r>
          </a:p>
        </p:txBody>
      </p:sp>
      <p:sp>
        <p:nvSpPr>
          <p:cNvPr id="32" name="TextBox 31"/>
          <p:cNvSpPr txBox="1"/>
          <p:nvPr/>
        </p:nvSpPr>
        <p:spPr>
          <a:xfrm>
            <a:off x="3955823" y="2930826"/>
            <a:ext cx="424543" cy="300082"/>
          </a:xfrm>
          <a:prstGeom prst="rect">
            <a:avLst/>
          </a:prstGeom>
          <a:noFill/>
        </p:spPr>
        <p:txBody>
          <a:bodyPr wrap="square" rtlCol="0">
            <a:spAutoFit/>
          </a:bodyPr>
          <a:lstStyle/>
          <a:p>
            <a:r>
              <a:rPr lang="en-US" sz="1350" b="1" dirty="0">
                <a:solidFill>
                  <a:schemeClr val="bg1"/>
                </a:solidFill>
              </a:rPr>
              <a:t>7</a:t>
            </a:r>
          </a:p>
        </p:txBody>
      </p:sp>
      <p:pic>
        <p:nvPicPr>
          <p:cNvPr id="33" name="Picture 32"/>
          <p:cNvPicPr>
            <a:picLocks noChangeAspect="1"/>
          </p:cNvPicPr>
          <p:nvPr/>
        </p:nvPicPr>
        <p:blipFill rotWithShape="1">
          <a:blip r:embed="rId12">
            <a:extLst>
              <a:ext uri="{28A0092B-C50C-407E-A947-70E740481C1C}">
                <a14:useLocalDpi xmlns:a14="http://schemas.microsoft.com/office/drawing/2010/main" val="0"/>
              </a:ext>
            </a:extLst>
          </a:blip>
          <a:srcRect l="31017" t="31110" r="34519" b="31853"/>
          <a:stretch/>
        </p:blipFill>
        <p:spPr>
          <a:xfrm>
            <a:off x="5527107" y="2931647"/>
            <a:ext cx="1493962" cy="1224559"/>
          </a:xfrm>
          <a:prstGeom prst="rect">
            <a:avLst/>
          </a:prstGeom>
        </p:spPr>
      </p:pic>
      <p:sp>
        <p:nvSpPr>
          <p:cNvPr id="34" name="TextBox 33"/>
          <p:cNvSpPr txBox="1"/>
          <p:nvPr/>
        </p:nvSpPr>
        <p:spPr>
          <a:xfrm>
            <a:off x="5512655" y="2906693"/>
            <a:ext cx="424543" cy="300082"/>
          </a:xfrm>
          <a:prstGeom prst="rect">
            <a:avLst/>
          </a:prstGeom>
          <a:noFill/>
        </p:spPr>
        <p:txBody>
          <a:bodyPr wrap="square" rtlCol="0">
            <a:spAutoFit/>
          </a:bodyPr>
          <a:lstStyle/>
          <a:p>
            <a:r>
              <a:rPr lang="en-US" sz="1350" b="1" dirty="0">
                <a:solidFill>
                  <a:schemeClr val="bg1"/>
                </a:solidFill>
              </a:rPr>
              <a:t>8</a:t>
            </a:r>
          </a:p>
        </p:txBody>
      </p:sp>
      <p:pic>
        <p:nvPicPr>
          <p:cNvPr id="3" name="Picture 2"/>
          <p:cNvPicPr>
            <a:picLocks noChangeAspect="1"/>
          </p:cNvPicPr>
          <p:nvPr/>
        </p:nvPicPr>
        <p:blipFill>
          <a:blip r:embed="rId13"/>
          <a:stretch>
            <a:fillRect/>
          </a:stretch>
        </p:blipFill>
        <p:spPr>
          <a:xfrm>
            <a:off x="1850719" y="5285872"/>
            <a:ext cx="550069" cy="428625"/>
          </a:xfrm>
          <a:prstGeom prst="rect">
            <a:avLst/>
          </a:prstGeom>
        </p:spPr>
      </p:pic>
      <p:pic>
        <p:nvPicPr>
          <p:cNvPr id="11" name="Picture 10"/>
          <p:cNvPicPr>
            <a:picLocks noChangeAspect="1"/>
          </p:cNvPicPr>
          <p:nvPr/>
        </p:nvPicPr>
        <p:blipFill>
          <a:blip r:embed="rId14"/>
          <a:stretch>
            <a:fillRect/>
          </a:stretch>
        </p:blipFill>
        <p:spPr>
          <a:xfrm>
            <a:off x="4814216" y="5355265"/>
            <a:ext cx="364331" cy="357188"/>
          </a:xfrm>
          <a:prstGeom prst="rect">
            <a:avLst/>
          </a:prstGeom>
        </p:spPr>
      </p:pic>
      <p:pic>
        <p:nvPicPr>
          <p:cNvPr id="13" name="Picture 12"/>
          <p:cNvPicPr>
            <a:picLocks noChangeAspect="1"/>
          </p:cNvPicPr>
          <p:nvPr/>
        </p:nvPicPr>
        <p:blipFill>
          <a:blip r:embed="rId15"/>
          <a:stretch>
            <a:fillRect/>
          </a:stretch>
        </p:blipFill>
        <p:spPr>
          <a:xfrm>
            <a:off x="8000883" y="5355265"/>
            <a:ext cx="407194" cy="400050"/>
          </a:xfrm>
          <a:prstGeom prst="rect">
            <a:avLst/>
          </a:prstGeom>
        </p:spPr>
      </p:pic>
      <p:sp>
        <p:nvSpPr>
          <p:cNvPr id="35" name="TextBox 34">
            <a:extLst>
              <a:ext uri="{FF2B5EF4-FFF2-40B4-BE49-F238E27FC236}">
                <a16:creationId xmlns:a16="http://schemas.microsoft.com/office/drawing/2014/main" id="{85670ABF-22EB-E59E-C31D-9D892F6BD78F}"/>
              </a:ext>
            </a:extLst>
          </p:cNvPr>
          <p:cNvSpPr txBox="1"/>
          <p:nvPr/>
        </p:nvSpPr>
        <p:spPr>
          <a:xfrm>
            <a:off x="245760" y="665096"/>
            <a:ext cx="2017539" cy="461665"/>
          </a:xfrm>
          <a:prstGeom prst="rect">
            <a:avLst/>
          </a:prstGeom>
          <a:noFill/>
        </p:spPr>
        <p:txBody>
          <a:bodyPr wrap="square" rtlCol="0">
            <a:spAutoFit/>
          </a:bodyPr>
          <a:lstStyle/>
          <a:p>
            <a:r>
              <a:rPr lang="en-US" sz="2400" b="1" dirty="0"/>
              <a:t>Round 2</a:t>
            </a:r>
          </a:p>
        </p:txBody>
      </p:sp>
    </p:spTree>
    <p:extLst>
      <p:ext uri="{BB962C8B-B14F-4D97-AF65-F5344CB8AC3E}">
        <p14:creationId xmlns:p14="http://schemas.microsoft.com/office/powerpoint/2010/main" val="23420533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32725" y="4640911"/>
            <a:ext cx="2334743" cy="300082"/>
          </a:xfrm>
          <a:prstGeom prst="rect">
            <a:avLst/>
          </a:prstGeom>
          <a:noFill/>
        </p:spPr>
        <p:txBody>
          <a:bodyPr wrap="square" rtlCol="0">
            <a:spAutoFit/>
          </a:bodyPr>
          <a:lstStyle/>
          <a:p>
            <a:r>
              <a:rPr lang="en-US" sz="1350" i="1" dirty="0" err="1"/>
              <a:t>Bombus</a:t>
            </a:r>
            <a:r>
              <a:rPr lang="en-US" sz="1350" i="1" dirty="0"/>
              <a:t> </a:t>
            </a:r>
            <a:r>
              <a:rPr lang="en-US" sz="1350" i="1" dirty="0" err="1"/>
              <a:t>sylvicola</a:t>
            </a:r>
            <a:endParaRPr lang="en-US" sz="1350" i="1" dirty="0"/>
          </a:p>
        </p:txBody>
      </p:sp>
      <p:sp>
        <p:nvSpPr>
          <p:cNvPr id="15" name="TextBox 14"/>
          <p:cNvSpPr txBox="1"/>
          <p:nvPr/>
        </p:nvSpPr>
        <p:spPr>
          <a:xfrm>
            <a:off x="3638362" y="4640911"/>
            <a:ext cx="2334743" cy="300082"/>
          </a:xfrm>
          <a:prstGeom prst="rect">
            <a:avLst/>
          </a:prstGeom>
          <a:noFill/>
        </p:spPr>
        <p:txBody>
          <a:bodyPr wrap="square" rtlCol="0">
            <a:spAutoFit/>
          </a:bodyPr>
          <a:lstStyle/>
          <a:p>
            <a:r>
              <a:rPr lang="en-US" sz="1350" i="1" dirty="0" err="1"/>
              <a:t>Bombus</a:t>
            </a:r>
            <a:r>
              <a:rPr lang="en-US" sz="1350" i="1" dirty="0"/>
              <a:t> </a:t>
            </a:r>
            <a:r>
              <a:rPr lang="en-US" sz="1350" i="1" dirty="0" err="1"/>
              <a:t>centralis</a:t>
            </a:r>
            <a:endParaRPr lang="en-US" sz="1350" i="1" dirty="0"/>
          </a:p>
        </p:txBody>
      </p:sp>
      <p:sp>
        <p:nvSpPr>
          <p:cNvPr id="9" name="Rectangle 8"/>
          <p:cNvSpPr/>
          <p:nvPr/>
        </p:nvSpPr>
        <p:spPr>
          <a:xfrm>
            <a:off x="712961" y="4917911"/>
            <a:ext cx="1358020" cy="116789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3638362" y="4917911"/>
            <a:ext cx="1358020" cy="116789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p:nvSpPr>
        <p:spPr>
          <a:xfrm>
            <a:off x="6734647" y="4971100"/>
            <a:ext cx="1358020" cy="116789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18"/>
          <p:cNvSpPr txBox="1"/>
          <p:nvPr/>
        </p:nvSpPr>
        <p:spPr>
          <a:xfrm>
            <a:off x="6789420" y="5236402"/>
            <a:ext cx="1303247" cy="461665"/>
          </a:xfrm>
          <a:prstGeom prst="rect">
            <a:avLst/>
          </a:prstGeom>
          <a:noFill/>
        </p:spPr>
        <p:txBody>
          <a:bodyPr wrap="square" rtlCol="0">
            <a:spAutoFit/>
          </a:bodyPr>
          <a:lstStyle/>
          <a:p>
            <a:r>
              <a:rPr lang="en-US" sz="2400" dirty="0"/>
              <a:t>Unsure</a:t>
            </a:r>
          </a:p>
        </p:txBody>
      </p:sp>
      <p:pic>
        <p:nvPicPr>
          <p:cNvPr id="20" name="Picture 19"/>
          <p:cNvPicPr>
            <a:picLocks noChangeAspect="1"/>
          </p:cNvPicPr>
          <p:nvPr/>
        </p:nvPicPr>
        <p:blipFill>
          <a:blip r:embed="rId3"/>
          <a:stretch>
            <a:fillRect/>
          </a:stretch>
        </p:blipFill>
        <p:spPr>
          <a:xfrm>
            <a:off x="1097242" y="5006552"/>
            <a:ext cx="589457" cy="990614"/>
          </a:xfrm>
          <a:prstGeom prst="rect">
            <a:avLst/>
          </a:prstGeom>
        </p:spPr>
      </p:pic>
      <p:pic>
        <p:nvPicPr>
          <p:cNvPr id="21" name="Picture 20"/>
          <p:cNvPicPr>
            <a:picLocks noChangeAspect="1"/>
          </p:cNvPicPr>
          <p:nvPr/>
        </p:nvPicPr>
        <p:blipFill>
          <a:blip r:embed="rId4"/>
          <a:stretch>
            <a:fillRect/>
          </a:stretch>
        </p:blipFill>
        <p:spPr>
          <a:xfrm>
            <a:off x="4092550" y="5006552"/>
            <a:ext cx="556709" cy="990614"/>
          </a:xfrm>
          <a:prstGeom prst="rect">
            <a:avLst/>
          </a:prstGeom>
        </p:spPr>
      </p:pic>
      <p:sp>
        <p:nvSpPr>
          <p:cNvPr id="22" name="TextBox 21"/>
          <p:cNvSpPr txBox="1"/>
          <p:nvPr/>
        </p:nvSpPr>
        <p:spPr>
          <a:xfrm>
            <a:off x="6734647" y="4165423"/>
            <a:ext cx="2334743" cy="300082"/>
          </a:xfrm>
          <a:prstGeom prst="rect">
            <a:avLst/>
          </a:prstGeom>
          <a:noFill/>
        </p:spPr>
        <p:txBody>
          <a:bodyPr wrap="square" rtlCol="0">
            <a:spAutoFit/>
          </a:bodyPr>
          <a:lstStyle/>
          <a:p>
            <a:r>
              <a:rPr lang="en-US" sz="1350" i="1" dirty="0" err="1"/>
              <a:t>Bombus</a:t>
            </a:r>
            <a:r>
              <a:rPr lang="en-US" sz="1350" i="1" dirty="0"/>
              <a:t> sp.</a:t>
            </a:r>
          </a:p>
        </p:txBody>
      </p:sp>
      <p:sp>
        <p:nvSpPr>
          <p:cNvPr id="23" name="TextBox 22"/>
          <p:cNvSpPr txBox="1"/>
          <p:nvPr/>
        </p:nvSpPr>
        <p:spPr>
          <a:xfrm>
            <a:off x="2657192" y="657301"/>
            <a:ext cx="4077455" cy="461665"/>
          </a:xfrm>
          <a:prstGeom prst="rect">
            <a:avLst/>
          </a:prstGeom>
          <a:noFill/>
        </p:spPr>
        <p:txBody>
          <a:bodyPr wrap="square" rtlCol="0">
            <a:spAutoFit/>
          </a:bodyPr>
          <a:lstStyle/>
          <a:p>
            <a:r>
              <a:rPr lang="en-US" sz="2400" b="1" dirty="0"/>
              <a:t>Discussion about sort</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1875" t="21389" r="22812"/>
          <a:stretch/>
        </p:blipFill>
        <p:spPr>
          <a:xfrm>
            <a:off x="3693563" y="2939943"/>
            <a:ext cx="1532933" cy="1225480"/>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14375" t="29151" r="51618" b="28959"/>
          <a:stretch/>
        </p:blipFill>
        <p:spPr>
          <a:xfrm>
            <a:off x="2016411" y="1552172"/>
            <a:ext cx="1656956" cy="1361326"/>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30674" t="28148" r="35820" b="30370"/>
          <a:stretch/>
        </p:blipFill>
        <p:spPr>
          <a:xfrm>
            <a:off x="3741156" y="1560367"/>
            <a:ext cx="1546860" cy="1357745"/>
          </a:xfrm>
          <a:prstGeom prst="rect">
            <a:avLst/>
          </a:prstGeom>
        </p:spPr>
      </p:pic>
      <p:pic>
        <p:nvPicPr>
          <p:cNvPr id="7" name="Picture 6"/>
          <p:cNvPicPr>
            <a:picLocks noChangeAspect="1"/>
          </p:cNvPicPr>
          <p:nvPr/>
        </p:nvPicPr>
        <p:blipFill rotWithShape="1">
          <a:blip r:embed="rId8" cstate="print">
            <a:extLst>
              <a:ext uri="{28A0092B-C50C-407E-A947-70E740481C1C}">
                <a14:useLocalDpi xmlns:a14="http://schemas.microsoft.com/office/drawing/2010/main" val="0"/>
              </a:ext>
            </a:extLst>
          </a:blip>
          <a:srcRect l="23739" t="25080" r="39477" b="26603"/>
          <a:stretch/>
        </p:blipFill>
        <p:spPr>
          <a:xfrm>
            <a:off x="5341620" y="1560368"/>
            <a:ext cx="1549750" cy="1357745"/>
          </a:xfrm>
          <a:prstGeom prst="rect">
            <a:avLst/>
          </a:prstGeom>
        </p:spPr>
      </p:pic>
      <p:pic>
        <p:nvPicPr>
          <p:cNvPr id="8" name="Picture 7"/>
          <p:cNvPicPr>
            <a:picLocks noChangeAspect="1"/>
          </p:cNvPicPr>
          <p:nvPr/>
        </p:nvPicPr>
        <p:blipFill rotWithShape="1">
          <a:blip r:embed="rId9" cstate="print">
            <a:extLst>
              <a:ext uri="{28A0092B-C50C-407E-A947-70E740481C1C}">
                <a14:useLocalDpi xmlns:a14="http://schemas.microsoft.com/office/drawing/2010/main" val="0"/>
              </a:ext>
            </a:extLst>
          </a:blip>
          <a:srcRect l="34201" t="34816" r="38250" b="31703"/>
          <a:stretch/>
        </p:blipFill>
        <p:spPr>
          <a:xfrm>
            <a:off x="6936486" y="1560367"/>
            <a:ext cx="1676155" cy="1357745"/>
          </a:xfrm>
          <a:prstGeom prst="rect">
            <a:avLst/>
          </a:prstGeom>
        </p:spPr>
      </p:pic>
      <p:pic>
        <p:nvPicPr>
          <p:cNvPr id="24" name="Picture 23"/>
          <p:cNvPicPr>
            <a:picLocks noChangeAspect="1"/>
          </p:cNvPicPr>
          <p:nvPr/>
        </p:nvPicPr>
        <p:blipFill rotWithShape="1">
          <a:blip r:embed="rId10" cstate="print">
            <a:extLst>
              <a:ext uri="{28A0092B-C50C-407E-A947-70E740481C1C}">
                <a14:useLocalDpi xmlns:a14="http://schemas.microsoft.com/office/drawing/2010/main" val="0"/>
              </a:ext>
            </a:extLst>
          </a:blip>
          <a:srcRect l="26297" t="40444" r="3975" b="9481"/>
          <a:stretch/>
        </p:blipFill>
        <p:spPr>
          <a:xfrm>
            <a:off x="2307368" y="2965277"/>
            <a:ext cx="1262563" cy="1208912"/>
          </a:xfrm>
          <a:prstGeom prst="rect">
            <a:avLst/>
          </a:prstGeom>
        </p:spPr>
      </p:pic>
      <p:pic>
        <p:nvPicPr>
          <p:cNvPr id="25" name="Picture 24"/>
          <p:cNvPicPr>
            <a:picLocks noChangeAspect="1"/>
          </p:cNvPicPr>
          <p:nvPr/>
        </p:nvPicPr>
        <p:blipFill rotWithShape="1">
          <a:blip r:embed="rId11">
            <a:extLst>
              <a:ext uri="{28A0092B-C50C-407E-A947-70E740481C1C}">
                <a14:useLocalDpi xmlns:a14="http://schemas.microsoft.com/office/drawing/2010/main" val="0"/>
              </a:ext>
            </a:extLst>
          </a:blip>
          <a:srcRect l="40718" t="38371" r="36077" b="36740"/>
          <a:stretch/>
        </p:blipFill>
        <p:spPr>
          <a:xfrm>
            <a:off x="88025" y="1560367"/>
            <a:ext cx="1892772" cy="1353131"/>
          </a:xfrm>
          <a:prstGeom prst="rect">
            <a:avLst/>
          </a:prstGeom>
        </p:spPr>
      </p:pic>
      <p:sp>
        <p:nvSpPr>
          <p:cNvPr id="26" name="TextBox 25"/>
          <p:cNvSpPr txBox="1"/>
          <p:nvPr/>
        </p:nvSpPr>
        <p:spPr>
          <a:xfrm>
            <a:off x="59332" y="1560367"/>
            <a:ext cx="424543" cy="300082"/>
          </a:xfrm>
          <a:prstGeom prst="rect">
            <a:avLst/>
          </a:prstGeom>
          <a:noFill/>
        </p:spPr>
        <p:txBody>
          <a:bodyPr wrap="square" rtlCol="0">
            <a:spAutoFit/>
          </a:bodyPr>
          <a:lstStyle/>
          <a:p>
            <a:r>
              <a:rPr lang="en-US" sz="1350" b="1" dirty="0">
                <a:solidFill>
                  <a:schemeClr val="bg1"/>
                </a:solidFill>
              </a:rPr>
              <a:t>1</a:t>
            </a:r>
          </a:p>
        </p:txBody>
      </p:sp>
      <p:sp>
        <p:nvSpPr>
          <p:cNvPr id="27" name="TextBox 26"/>
          <p:cNvSpPr txBox="1"/>
          <p:nvPr/>
        </p:nvSpPr>
        <p:spPr>
          <a:xfrm>
            <a:off x="1995384" y="1523416"/>
            <a:ext cx="424543" cy="300082"/>
          </a:xfrm>
          <a:prstGeom prst="rect">
            <a:avLst/>
          </a:prstGeom>
          <a:noFill/>
        </p:spPr>
        <p:txBody>
          <a:bodyPr wrap="square" rtlCol="0">
            <a:spAutoFit/>
          </a:bodyPr>
          <a:lstStyle/>
          <a:p>
            <a:r>
              <a:rPr lang="en-US" sz="1350" b="1" dirty="0">
                <a:solidFill>
                  <a:schemeClr val="bg1"/>
                </a:solidFill>
              </a:rPr>
              <a:t>2</a:t>
            </a:r>
          </a:p>
        </p:txBody>
      </p:sp>
      <p:sp>
        <p:nvSpPr>
          <p:cNvPr id="28" name="TextBox 27"/>
          <p:cNvSpPr txBox="1"/>
          <p:nvPr/>
        </p:nvSpPr>
        <p:spPr>
          <a:xfrm>
            <a:off x="3755744" y="1529320"/>
            <a:ext cx="424543" cy="300082"/>
          </a:xfrm>
          <a:prstGeom prst="rect">
            <a:avLst/>
          </a:prstGeom>
          <a:noFill/>
        </p:spPr>
        <p:txBody>
          <a:bodyPr wrap="square" rtlCol="0">
            <a:spAutoFit/>
          </a:bodyPr>
          <a:lstStyle/>
          <a:p>
            <a:r>
              <a:rPr lang="en-US" sz="1350" b="1" dirty="0">
                <a:solidFill>
                  <a:schemeClr val="bg1"/>
                </a:solidFill>
              </a:rPr>
              <a:t>3</a:t>
            </a:r>
          </a:p>
        </p:txBody>
      </p:sp>
      <p:sp>
        <p:nvSpPr>
          <p:cNvPr id="29" name="TextBox 28"/>
          <p:cNvSpPr txBox="1"/>
          <p:nvPr/>
        </p:nvSpPr>
        <p:spPr>
          <a:xfrm>
            <a:off x="5327028" y="1529320"/>
            <a:ext cx="424543" cy="300082"/>
          </a:xfrm>
          <a:prstGeom prst="rect">
            <a:avLst/>
          </a:prstGeom>
          <a:noFill/>
        </p:spPr>
        <p:txBody>
          <a:bodyPr wrap="square" rtlCol="0">
            <a:spAutoFit/>
          </a:bodyPr>
          <a:lstStyle/>
          <a:p>
            <a:r>
              <a:rPr lang="en-US" sz="1350" b="1" dirty="0">
                <a:solidFill>
                  <a:schemeClr val="bg1"/>
                </a:solidFill>
              </a:rPr>
              <a:t>4</a:t>
            </a:r>
          </a:p>
        </p:txBody>
      </p:sp>
      <p:sp>
        <p:nvSpPr>
          <p:cNvPr id="30" name="TextBox 29"/>
          <p:cNvSpPr txBox="1"/>
          <p:nvPr/>
        </p:nvSpPr>
        <p:spPr>
          <a:xfrm>
            <a:off x="6891369" y="1538537"/>
            <a:ext cx="424543" cy="300082"/>
          </a:xfrm>
          <a:prstGeom prst="rect">
            <a:avLst/>
          </a:prstGeom>
          <a:noFill/>
        </p:spPr>
        <p:txBody>
          <a:bodyPr wrap="square" rtlCol="0">
            <a:spAutoFit/>
          </a:bodyPr>
          <a:lstStyle/>
          <a:p>
            <a:r>
              <a:rPr lang="en-US" sz="1350" b="1" dirty="0">
                <a:solidFill>
                  <a:schemeClr val="bg1"/>
                </a:solidFill>
              </a:rPr>
              <a:t>5</a:t>
            </a:r>
          </a:p>
        </p:txBody>
      </p:sp>
      <p:sp>
        <p:nvSpPr>
          <p:cNvPr id="31" name="TextBox 30"/>
          <p:cNvSpPr txBox="1"/>
          <p:nvPr/>
        </p:nvSpPr>
        <p:spPr>
          <a:xfrm>
            <a:off x="2338132" y="2924182"/>
            <a:ext cx="424543" cy="300082"/>
          </a:xfrm>
          <a:prstGeom prst="rect">
            <a:avLst/>
          </a:prstGeom>
          <a:noFill/>
        </p:spPr>
        <p:txBody>
          <a:bodyPr wrap="square" rtlCol="0">
            <a:spAutoFit/>
          </a:bodyPr>
          <a:lstStyle/>
          <a:p>
            <a:r>
              <a:rPr lang="en-US" sz="1350" b="1" dirty="0">
                <a:solidFill>
                  <a:schemeClr val="bg1"/>
                </a:solidFill>
              </a:rPr>
              <a:t>6</a:t>
            </a:r>
          </a:p>
        </p:txBody>
      </p:sp>
      <p:sp>
        <p:nvSpPr>
          <p:cNvPr id="32" name="TextBox 31"/>
          <p:cNvSpPr txBox="1"/>
          <p:nvPr/>
        </p:nvSpPr>
        <p:spPr>
          <a:xfrm>
            <a:off x="3708935" y="2930826"/>
            <a:ext cx="424543" cy="300082"/>
          </a:xfrm>
          <a:prstGeom prst="rect">
            <a:avLst/>
          </a:prstGeom>
          <a:noFill/>
        </p:spPr>
        <p:txBody>
          <a:bodyPr wrap="square" rtlCol="0">
            <a:spAutoFit/>
          </a:bodyPr>
          <a:lstStyle/>
          <a:p>
            <a:r>
              <a:rPr lang="en-US" sz="1350" b="1" dirty="0">
                <a:solidFill>
                  <a:schemeClr val="bg1"/>
                </a:solidFill>
              </a:rPr>
              <a:t>7</a:t>
            </a:r>
          </a:p>
        </p:txBody>
      </p:sp>
      <p:pic>
        <p:nvPicPr>
          <p:cNvPr id="33" name="Picture 32"/>
          <p:cNvPicPr>
            <a:picLocks noChangeAspect="1"/>
          </p:cNvPicPr>
          <p:nvPr/>
        </p:nvPicPr>
        <p:blipFill rotWithShape="1">
          <a:blip r:embed="rId12">
            <a:extLst>
              <a:ext uri="{28A0092B-C50C-407E-A947-70E740481C1C}">
                <a14:useLocalDpi xmlns:a14="http://schemas.microsoft.com/office/drawing/2010/main" val="0"/>
              </a:ext>
            </a:extLst>
          </a:blip>
          <a:srcRect l="31017" t="31110" r="34519" b="31853"/>
          <a:stretch/>
        </p:blipFill>
        <p:spPr>
          <a:xfrm>
            <a:off x="5280219" y="2931647"/>
            <a:ext cx="1493962" cy="1224559"/>
          </a:xfrm>
          <a:prstGeom prst="rect">
            <a:avLst/>
          </a:prstGeom>
        </p:spPr>
      </p:pic>
      <p:sp>
        <p:nvSpPr>
          <p:cNvPr id="34" name="TextBox 33"/>
          <p:cNvSpPr txBox="1"/>
          <p:nvPr/>
        </p:nvSpPr>
        <p:spPr>
          <a:xfrm>
            <a:off x="5265767" y="2906693"/>
            <a:ext cx="424543" cy="300082"/>
          </a:xfrm>
          <a:prstGeom prst="rect">
            <a:avLst/>
          </a:prstGeom>
          <a:noFill/>
        </p:spPr>
        <p:txBody>
          <a:bodyPr wrap="square" rtlCol="0">
            <a:spAutoFit/>
          </a:bodyPr>
          <a:lstStyle/>
          <a:p>
            <a:r>
              <a:rPr lang="en-US" sz="1350" b="1" dirty="0">
                <a:solidFill>
                  <a:schemeClr val="bg1"/>
                </a:solidFill>
              </a:rPr>
              <a:t>8</a:t>
            </a:r>
          </a:p>
        </p:txBody>
      </p:sp>
      <p:sp>
        <p:nvSpPr>
          <p:cNvPr id="3" name="TextBox 2"/>
          <p:cNvSpPr txBox="1"/>
          <p:nvPr/>
        </p:nvSpPr>
        <p:spPr>
          <a:xfrm>
            <a:off x="712960" y="6138997"/>
            <a:ext cx="1443500" cy="300082"/>
          </a:xfrm>
          <a:prstGeom prst="rect">
            <a:avLst/>
          </a:prstGeom>
          <a:noFill/>
        </p:spPr>
        <p:txBody>
          <a:bodyPr wrap="square" rtlCol="0">
            <a:spAutoFit/>
          </a:bodyPr>
          <a:lstStyle/>
          <a:p>
            <a:r>
              <a:rPr lang="en-US" sz="1350" dirty="0"/>
              <a:t>1,3,4,5,6,8</a:t>
            </a:r>
          </a:p>
        </p:txBody>
      </p:sp>
      <p:sp>
        <p:nvSpPr>
          <p:cNvPr id="35" name="TextBox 34"/>
          <p:cNvSpPr txBox="1"/>
          <p:nvPr/>
        </p:nvSpPr>
        <p:spPr>
          <a:xfrm>
            <a:off x="3836719" y="6138997"/>
            <a:ext cx="1443500" cy="300082"/>
          </a:xfrm>
          <a:prstGeom prst="rect">
            <a:avLst/>
          </a:prstGeom>
          <a:noFill/>
        </p:spPr>
        <p:txBody>
          <a:bodyPr wrap="square" rtlCol="0">
            <a:spAutoFit/>
          </a:bodyPr>
          <a:lstStyle/>
          <a:p>
            <a:r>
              <a:rPr lang="en-US" sz="1350" dirty="0"/>
              <a:t>2, 7</a:t>
            </a:r>
          </a:p>
        </p:txBody>
      </p:sp>
      <p:sp>
        <p:nvSpPr>
          <p:cNvPr id="36" name="TextBox 35"/>
          <p:cNvSpPr txBox="1"/>
          <p:nvPr/>
        </p:nvSpPr>
        <p:spPr>
          <a:xfrm>
            <a:off x="7128702" y="6145531"/>
            <a:ext cx="1443500" cy="300082"/>
          </a:xfrm>
          <a:prstGeom prst="rect">
            <a:avLst/>
          </a:prstGeom>
          <a:noFill/>
        </p:spPr>
        <p:txBody>
          <a:bodyPr wrap="square" rtlCol="0">
            <a:spAutoFit/>
          </a:bodyPr>
          <a:lstStyle/>
          <a:p>
            <a:r>
              <a:rPr lang="en-US" sz="1350" dirty="0"/>
              <a:t>6</a:t>
            </a:r>
          </a:p>
        </p:txBody>
      </p:sp>
      <p:pic>
        <p:nvPicPr>
          <p:cNvPr id="37" name="Picture 36"/>
          <p:cNvPicPr>
            <a:picLocks noChangeAspect="1"/>
          </p:cNvPicPr>
          <p:nvPr/>
        </p:nvPicPr>
        <p:blipFill>
          <a:blip r:embed="rId13"/>
          <a:stretch>
            <a:fillRect/>
          </a:stretch>
        </p:blipFill>
        <p:spPr>
          <a:xfrm>
            <a:off x="1850719" y="5340736"/>
            <a:ext cx="550069" cy="428625"/>
          </a:xfrm>
          <a:prstGeom prst="rect">
            <a:avLst/>
          </a:prstGeom>
        </p:spPr>
      </p:pic>
      <p:pic>
        <p:nvPicPr>
          <p:cNvPr id="38" name="Picture 37"/>
          <p:cNvPicPr>
            <a:picLocks noChangeAspect="1"/>
          </p:cNvPicPr>
          <p:nvPr/>
        </p:nvPicPr>
        <p:blipFill>
          <a:blip r:embed="rId14"/>
          <a:stretch>
            <a:fillRect/>
          </a:stretch>
        </p:blipFill>
        <p:spPr>
          <a:xfrm>
            <a:off x="4814216" y="5410129"/>
            <a:ext cx="364331" cy="357188"/>
          </a:xfrm>
          <a:prstGeom prst="rect">
            <a:avLst/>
          </a:prstGeom>
        </p:spPr>
      </p:pic>
      <p:pic>
        <p:nvPicPr>
          <p:cNvPr id="39" name="Picture 38"/>
          <p:cNvPicPr>
            <a:picLocks noChangeAspect="1"/>
          </p:cNvPicPr>
          <p:nvPr/>
        </p:nvPicPr>
        <p:blipFill>
          <a:blip r:embed="rId15"/>
          <a:stretch>
            <a:fillRect/>
          </a:stretch>
        </p:blipFill>
        <p:spPr>
          <a:xfrm>
            <a:off x="8000883" y="5410129"/>
            <a:ext cx="407194" cy="400050"/>
          </a:xfrm>
          <a:prstGeom prst="rect">
            <a:avLst/>
          </a:prstGeom>
        </p:spPr>
      </p:pic>
      <p:sp>
        <p:nvSpPr>
          <p:cNvPr id="40" name="TextBox 39">
            <a:extLst>
              <a:ext uri="{FF2B5EF4-FFF2-40B4-BE49-F238E27FC236}">
                <a16:creationId xmlns:a16="http://schemas.microsoft.com/office/drawing/2014/main" id="{D185FBE4-D76D-6000-B492-B2F0EBF6605F}"/>
              </a:ext>
            </a:extLst>
          </p:cNvPr>
          <p:cNvSpPr txBox="1"/>
          <p:nvPr/>
        </p:nvSpPr>
        <p:spPr>
          <a:xfrm>
            <a:off x="245760" y="665096"/>
            <a:ext cx="2017539" cy="461665"/>
          </a:xfrm>
          <a:prstGeom prst="rect">
            <a:avLst/>
          </a:prstGeom>
          <a:noFill/>
        </p:spPr>
        <p:txBody>
          <a:bodyPr wrap="square" rtlCol="0">
            <a:spAutoFit/>
          </a:bodyPr>
          <a:lstStyle/>
          <a:p>
            <a:r>
              <a:rPr lang="en-US" sz="2400" b="1" dirty="0"/>
              <a:t>Round 2</a:t>
            </a:r>
          </a:p>
        </p:txBody>
      </p:sp>
    </p:spTree>
    <p:extLst>
      <p:ext uri="{BB962C8B-B14F-4D97-AF65-F5344CB8AC3E}">
        <p14:creationId xmlns:p14="http://schemas.microsoft.com/office/powerpoint/2010/main" val="42408204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820" y="501845"/>
            <a:ext cx="7886700" cy="469773"/>
          </a:xfrm>
        </p:spPr>
        <p:txBody>
          <a:bodyPr/>
          <a:lstStyle/>
          <a:p>
            <a:pPr algn="ctr"/>
            <a:r>
              <a:rPr lang="en-US" dirty="0"/>
              <a:t>DNA Barcodes</a:t>
            </a:r>
          </a:p>
        </p:txBody>
      </p:sp>
      <p:pic>
        <p:nvPicPr>
          <p:cNvPr id="4" name="Picture 2" descr="barcode"/>
          <p:cNvPicPr>
            <a:picLocks noGrp="1" noChangeAspect="1" noChangeArrowheads="1"/>
          </p:cNvPicPr>
          <p:nvPr>
            <p:ph/>
          </p:nvPr>
        </p:nvPicPr>
        <p:blipFill>
          <a:blip r:embed="rId2">
            <a:extLst>
              <a:ext uri="{28A0092B-C50C-407E-A947-70E740481C1C}">
                <a14:useLocalDpi xmlns:a14="http://schemas.microsoft.com/office/drawing/2010/main" val="0"/>
              </a:ext>
            </a:extLst>
          </a:blip>
          <a:srcRect l="-4391" t="13365" r="-4391"/>
          <a:stretch>
            <a:fillRect/>
          </a:stretch>
        </p:blipFill>
        <p:spPr>
          <a:xfrm>
            <a:off x="-262075" y="2285932"/>
            <a:ext cx="6348413" cy="3600450"/>
          </a:xfrm>
        </p:spPr>
      </p:pic>
      <p:pic>
        <p:nvPicPr>
          <p:cNvPr id="5" name="Picture 4"/>
          <p:cNvPicPr>
            <a:picLocks noChangeAspect="1"/>
          </p:cNvPicPr>
          <p:nvPr/>
        </p:nvPicPr>
        <p:blipFill rotWithShape="1">
          <a:blip r:embed="rId3"/>
          <a:srcRect t="6315" r="52282" b="14435"/>
          <a:stretch/>
        </p:blipFill>
        <p:spPr>
          <a:xfrm>
            <a:off x="3427441" y="3341574"/>
            <a:ext cx="1762700" cy="1062242"/>
          </a:xfrm>
          <a:prstGeom prst="rect">
            <a:avLst/>
          </a:prstGeom>
        </p:spPr>
      </p:pic>
      <p:sp>
        <p:nvSpPr>
          <p:cNvPr id="6" name="TextBox 5"/>
          <p:cNvSpPr txBox="1"/>
          <p:nvPr/>
        </p:nvSpPr>
        <p:spPr>
          <a:xfrm>
            <a:off x="344184" y="1204113"/>
            <a:ext cx="8686800" cy="369332"/>
          </a:xfrm>
          <a:prstGeom prst="rect">
            <a:avLst/>
          </a:prstGeom>
          <a:noFill/>
        </p:spPr>
        <p:txBody>
          <a:bodyPr wrap="square" rtlCol="0">
            <a:spAutoFit/>
          </a:bodyPr>
          <a:lstStyle/>
          <a:p>
            <a:r>
              <a:rPr lang="en-US" altLang="en-US" dirty="0"/>
              <a:t>An approach to identifying species by a short, standardized fragment of their DNA</a:t>
            </a:r>
            <a:endParaRPr lang="en-US" dirty="0"/>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625" t="17143" r="9535" b="31810"/>
          <a:stretch/>
        </p:blipFill>
        <p:spPr>
          <a:xfrm>
            <a:off x="5777227" y="2329359"/>
            <a:ext cx="2616293" cy="2074457"/>
          </a:xfrm>
          <a:prstGeom prst="rect">
            <a:avLst/>
          </a:prstGeom>
        </p:spPr>
      </p:pic>
      <p:sp>
        <p:nvSpPr>
          <p:cNvPr id="3" name="TextBox 2"/>
          <p:cNvSpPr txBox="1"/>
          <p:nvPr/>
        </p:nvSpPr>
        <p:spPr>
          <a:xfrm>
            <a:off x="5698851" y="4403816"/>
            <a:ext cx="2927158" cy="400110"/>
          </a:xfrm>
          <a:prstGeom prst="rect">
            <a:avLst/>
          </a:prstGeom>
          <a:noFill/>
        </p:spPr>
        <p:txBody>
          <a:bodyPr wrap="square" rtlCol="0">
            <a:spAutoFit/>
          </a:bodyPr>
          <a:lstStyle/>
          <a:p>
            <a:r>
              <a:rPr lang="en-US" sz="2000" i="1" dirty="0"/>
              <a:t>Cytochrome oxidase I </a:t>
            </a:r>
          </a:p>
        </p:txBody>
      </p:sp>
    </p:spTree>
    <p:extLst>
      <p:ext uri="{BB962C8B-B14F-4D97-AF65-F5344CB8AC3E}">
        <p14:creationId xmlns:p14="http://schemas.microsoft.com/office/powerpoint/2010/main" val="14017225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32725" y="4512895"/>
            <a:ext cx="2334743" cy="300082"/>
          </a:xfrm>
          <a:prstGeom prst="rect">
            <a:avLst/>
          </a:prstGeom>
          <a:noFill/>
        </p:spPr>
        <p:txBody>
          <a:bodyPr wrap="square" rtlCol="0">
            <a:spAutoFit/>
          </a:bodyPr>
          <a:lstStyle/>
          <a:p>
            <a:r>
              <a:rPr lang="en-US" sz="1350" i="1" dirty="0" err="1"/>
              <a:t>Bombus</a:t>
            </a:r>
            <a:r>
              <a:rPr lang="en-US" sz="1350" i="1" dirty="0"/>
              <a:t> </a:t>
            </a:r>
            <a:r>
              <a:rPr lang="en-US" sz="1350" i="1" dirty="0" err="1"/>
              <a:t>sylvicola</a:t>
            </a:r>
            <a:endParaRPr lang="en-US" sz="1350" i="1" dirty="0"/>
          </a:p>
        </p:txBody>
      </p:sp>
      <p:sp>
        <p:nvSpPr>
          <p:cNvPr id="15" name="TextBox 14"/>
          <p:cNvSpPr txBox="1"/>
          <p:nvPr/>
        </p:nvSpPr>
        <p:spPr>
          <a:xfrm>
            <a:off x="3638362" y="4512895"/>
            <a:ext cx="2334743" cy="300082"/>
          </a:xfrm>
          <a:prstGeom prst="rect">
            <a:avLst/>
          </a:prstGeom>
          <a:noFill/>
        </p:spPr>
        <p:txBody>
          <a:bodyPr wrap="square" rtlCol="0">
            <a:spAutoFit/>
          </a:bodyPr>
          <a:lstStyle/>
          <a:p>
            <a:r>
              <a:rPr lang="en-US" sz="1350" i="1" dirty="0" err="1"/>
              <a:t>Bombus</a:t>
            </a:r>
            <a:r>
              <a:rPr lang="en-US" sz="1350" i="1" dirty="0"/>
              <a:t> </a:t>
            </a:r>
            <a:r>
              <a:rPr lang="en-US" sz="1350" i="1" dirty="0" err="1"/>
              <a:t>centralis</a:t>
            </a:r>
            <a:endParaRPr lang="en-US" sz="1350" i="1" dirty="0"/>
          </a:p>
        </p:txBody>
      </p:sp>
      <p:sp>
        <p:nvSpPr>
          <p:cNvPr id="9" name="Rectangle 8"/>
          <p:cNvSpPr/>
          <p:nvPr/>
        </p:nvSpPr>
        <p:spPr>
          <a:xfrm>
            <a:off x="712961" y="4789895"/>
            <a:ext cx="1358020" cy="116789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3638362" y="4789895"/>
            <a:ext cx="1358020" cy="116789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p:nvSpPr>
        <p:spPr>
          <a:xfrm>
            <a:off x="6734647" y="4843084"/>
            <a:ext cx="1358020" cy="116789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18"/>
          <p:cNvSpPr txBox="1"/>
          <p:nvPr/>
        </p:nvSpPr>
        <p:spPr>
          <a:xfrm>
            <a:off x="6789420" y="5108386"/>
            <a:ext cx="1303247" cy="461665"/>
          </a:xfrm>
          <a:prstGeom prst="rect">
            <a:avLst/>
          </a:prstGeom>
          <a:noFill/>
        </p:spPr>
        <p:txBody>
          <a:bodyPr wrap="square" rtlCol="0">
            <a:spAutoFit/>
          </a:bodyPr>
          <a:lstStyle/>
          <a:p>
            <a:r>
              <a:rPr lang="en-US" sz="2400" dirty="0"/>
              <a:t>Unsure</a:t>
            </a:r>
          </a:p>
        </p:txBody>
      </p:sp>
      <p:pic>
        <p:nvPicPr>
          <p:cNvPr id="20" name="Picture 19"/>
          <p:cNvPicPr>
            <a:picLocks noChangeAspect="1"/>
          </p:cNvPicPr>
          <p:nvPr/>
        </p:nvPicPr>
        <p:blipFill>
          <a:blip r:embed="rId3"/>
          <a:stretch>
            <a:fillRect/>
          </a:stretch>
        </p:blipFill>
        <p:spPr>
          <a:xfrm>
            <a:off x="1097242" y="4878536"/>
            <a:ext cx="589457" cy="990614"/>
          </a:xfrm>
          <a:prstGeom prst="rect">
            <a:avLst/>
          </a:prstGeom>
        </p:spPr>
      </p:pic>
      <p:pic>
        <p:nvPicPr>
          <p:cNvPr id="21" name="Picture 20"/>
          <p:cNvPicPr>
            <a:picLocks noChangeAspect="1"/>
          </p:cNvPicPr>
          <p:nvPr/>
        </p:nvPicPr>
        <p:blipFill>
          <a:blip r:embed="rId4"/>
          <a:stretch>
            <a:fillRect/>
          </a:stretch>
        </p:blipFill>
        <p:spPr>
          <a:xfrm>
            <a:off x="4092550" y="4878536"/>
            <a:ext cx="556709" cy="990614"/>
          </a:xfrm>
          <a:prstGeom prst="rect">
            <a:avLst/>
          </a:prstGeom>
        </p:spPr>
      </p:pic>
      <p:sp>
        <p:nvSpPr>
          <p:cNvPr id="22" name="TextBox 21"/>
          <p:cNvSpPr txBox="1"/>
          <p:nvPr/>
        </p:nvSpPr>
        <p:spPr>
          <a:xfrm>
            <a:off x="6734647" y="4512895"/>
            <a:ext cx="2334743" cy="300082"/>
          </a:xfrm>
          <a:prstGeom prst="rect">
            <a:avLst/>
          </a:prstGeom>
          <a:noFill/>
        </p:spPr>
        <p:txBody>
          <a:bodyPr wrap="square" rtlCol="0">
            <a:spAutoFit/>
          </a:bodyPr>
          <a:lstStyle/>
          <a:p>
            <a:r>
              <a:rPr lang="en-US" sz="1350" i="1" dirty="0" err="1"/>
              <a:t>Bombus</a:t>
            </a:r>
            <a:r>
              <a:rPr lang="en-US" sz="1350" i="1" dirty="0"/>
              <a:t> sp.</a:t>
            </a:r>
          </a:p>
        </p:txBody>
      </p:sp>
      <p:sp>
        <p:nvSpPr>
          <p:cNvPr id="23" name="TextBox 22"/>
          <p:cNvSpPr txBox="1"/>
          <p:nvPr/>
        </p:nvSpPr>
        <p:spPr>
          <a:xfrm>
            <a:off x="1850719" y="676490"/>
            <a:ext cx="7101256" cy="461665"/>
          </a:xfrm>
          <a:prstGeom prst="rect">
            <a:avLst/>
          </a:prstGeom>
          <a:noFill/>
        </p:spPr>
        <p:txBody>
          <a:bodyPr wrap="square" rtlCol="0">
            <a:spAutoFit/>
          </a:bodyPr>
          <a:lstStyle/>
          <a:p>
            <a:r>
              <a:rPr lang="en-US" sz="2400" b="1" dirty="0"/>
              <a:t>New lens of DNA Barcode, let’s sort together</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1875" t="21389" r="22812"/>
          <a:stretch/>
        </p:blipFill>
        <p:spPr>
          <a:xfrm>
            <a:off x="3693563" y="2939943"/>
            <a:ext cx="1532933" cy="1225480"/>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14375" t="29151" r="51618" b="28959"/>
          <a:stretch/>
        </p:blipFill>
        <p:spPr>
          <a:xfrm>
            <a:off x="2016411" y="1552172"/>
            <a:ext cx="1656956" cy="1361326"/>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30674" t="28148" r="35820" b="30370"/>
          <a:stretch/>
        </p:blipFill>
        <p:spPr>
          <a:xfrm>
            <a:off x="3741156" y="1560367"/>
            <a:ext cx="1546860" cy="1357745"/>
          </a:xfrm>
          <a:prstGeom prst="rect">
            <a:avLst/>
          </a:prstGeom>
        </p:spPr>
      </p:pic>
      <p:pic>
        <p:nvPicPr>
          <p:cNvPr id="7" name="Picture 6"/>
          <p:cNvPicPr>
            <a:picLocks noChangeAspect="1"/>
          </p:cNvPicPr>
          <p:nvPr/>
        </p:nvPicPr>
        <p:blipFill rotWithShape="1">
          <a:blip r:embed="rId8" cstate="print">
            <a:extLst>
              <a:ext uri="{28A0092B-C50C-407E-A947-70E740481C1C}">
                <a14:useLocalDpi xmlns:a14="http://schemas.microsoft.com/office/drawing/2010/main" val="0"/>
              </a:ext>
            </a:extLst>
          </a:blip>
          <a:srcRect l="23739" t="25080" r="39477" b="26603"/>
          <a:stretch/>
        </p:blipFill>
        <p:spPr>
          <a:xfrm>
            <a:off x="5341620" y="1560368"/>
            <a:ext cx="1549750" cy="1357745"/>
          </a:xfrm>
          <a:prstGeom prst="rect">
            <a:avLst/>
          </a:prstGeom>
        </p:spPr>
      </p:pic>
      <p:pic>
        <p:nvPicPr>
          <p:cNvPr id="8" name="Picture 7"/>
          <p:cNvPicPr>
            <a:picLocks noChangeAspect="1"/>
          </p:cNvPicPr>
          <p:nvPr/>
        </p:nvPicPr>
        <p:blipFill rotWithShape="1">
          <a:blip r:embed="rId9" cstate="print">
            <a:extLst>
              <a:ext uri="{28A0092B-C50C-407E-A947-70E740481C1C}">
                <a14:useLocalDpi xmlns:a14="http://schemas.microsoft.com/office/drawing/2010/main" val="0"/>
              </a:ext>
            </a:extLst>
          </a:blip>
          <a:srcRect l="34201" t="34816" r="38250" b="31703"/>
          <a:stretch/>
        </p:blipFill>
        <p:spPr>
          <a:xfrm>
            <a:off x="6936486" y="1560367"/>
            <a:ext cx="1676155" cy="1357745"/>
          </a:xfrm>
          <a:prstGeom prst="rect">
            <a:avLst/>
          </a:prstGeom>
        </p:spPr>
      </p:pic>
      <p:pic>
        <p:nvPicPr>
          <p:cNvPr id="24" name="Picture 23"/>
          <p:cNvPicPr>
            <a:picLocks noChangeAspect="1"/>
          </p:cNvPicPr>
          <p:nvPr/>
        </p:nvPicPr>
        <p:blipFill rotWithShape="1">
          <a:blip r:embed="rId10" cstate="print">
            <a:extLst>
              <a:ext uri="{28A0092B-C50C-407E-A947-70E740481C1C}">
                <a14:useLocalDpi xmlns:a14="http://schemas.microsoft.com/office/drawing/2010/main" val="0"/>
              </a:ext>
            </a:extLst>
          </a:blip>
          <a:srcRect l="26297" t="40444" r="3975" b="9481"/>
          <a:stretch/>
        </p:blipFill>
        <p:spPr>
          <a:xfrm>
            <a:off x="2307368" y="2965277"/>
            <a:ext cx="1262563" cy="1208912"/>
          </a:xfrm>
          <a:prstGeom prst="rect">
            <a:avLst/>
          </a:prstGeom>
        </p:spPr>
      </p:pic>
      <p:pic>
        <p:nvPicPr>
          <p:cNvPr id="25" name="Picture 24"/>
          <p:cNvPicPr>
            <a:picLocks noChangeAspect="1"/>
          </p:cNvPicPr>
          <p:nvPr/>
        </p:nvPicPr>
        <p:blipFill rotWithShape="1">
          <a:blip r:embed="rId11">
            <a:extLst>
              <a:ext uri="{28A0092B-C50C-407E-A947-70E740481C1C}">
                <a14:useLocalDpi xmlns:a14="http://schemas.microsoft.com/office/drawing/2010/main" val="0"/>
              </a:ext>
            </a:extLst>
          </a:blip>
          <a:srcRect l="40718" t="38371" r="36077" b="36740"/>
          <a:stretch/>
        </p:blipFill>
        <p:spPr>
          <a:xfrm>
            <a:off x="88025" y="1560367"/>
            <a:ext cx="1892772" cy="1353131"/>
          </a:xfrm>
          <a:prstGeom prst="rect">
            <a:avLst/>
          </a:prstGeom>
        </p:spPr>
      </p:pic>
      <p:sp>
        <p:nvSpPr>
          <p:cNvPr id="26" name="TextBox 25"/>
          <p:cNvSpPr txBox="1"/>
          <p:nvPr/>
        </p:nvSpPr>
        <p:spPr>
          <a:xfrm>
            <a:off x="59332" y="1560367"/>
            <a:ext cx="424543" cy="300082"/>
          </a:xfrm>
          <a:prstGeom prst="rect">
            <a:avLst/>
          </a:prstGeom>
          <a:noFill/>
        </p:spPr>
        <p:txBody>
          <a:bodyPr wrap="square" rtlCol="0">
            <a:spAutoFit/>
          </a:bodyPr>
          <a:lstStyle/>
          <a:p>
            <a:r>
              <a:rPr lang="en-US" sz="1350" b="1" dirty="0">
                <a:solidFill>
                  <a:schemeClr val="bg1"/>
                </a:solidFill>
              </a:rPr>
              <a:t>1</a:t>
            </a:r>
          </a:p>
        </p:txBody>
      </p:sp>
      <p:sp>
        <p:nvSpPr>
          <p:cNvPr id="27" name="TextBox 26"/>
          <p:cNvSpPr txBox="1"/>
          <p:nvPr/>
        </p:nvSpPr>
        <p:spPr>
          <a:xfrm>
            <a:off x="1995384" y="1523416"/>
            <a:ext cx="424543" cy="300082"/>
          </a:xfrm>
          <a:prstGeom prst="rect">
            <a:avLst/>
          </a:prstGeom>
          <a:noFill/>
        </p:spPr>
        <p:txBody>
          <a:bodyPr wrap="square" rtlCol="0">
            <a:spAutoFit/>
          </a:bodyPr>
          <a:lstStyle/>
          <a:p>
            <a:r>
              <a:rPr lang="en-US" sz="1350" b="1" dirty="0">
                <a:solidFill>
                  <a:schemeClr val="bg1"/>
                </a:solidFill>
              </a:rPr>
              <a:t>2</a:t>
            </a:r>
          </a:p>
        </p:txBody>
      </p:sp>
      <p:sp>
        <p:nvSpPr>
          <p:cNvPr id="28" name="TextBox 27"/>
          <p:cNvSpPr txBox="1"/>
          <p:nvPr/>
        </p:nvSpPr>
        <p:spPr>
          <a:xfrm>
            <a:off x="3755744" y="1529320"/>
            <a:ext cx="424543" cy="300082"/>
          </a:xfrm>
          <a:prstGeom prst="rect">
            <a:avLst/>
          </a:prstGeom>
          <a:noFill/>
        </p:spPr>
        <p:txBody>
          <a:bodyPr wrap="square" rtlCol="0">
            <a:spAutoFit/>
          </a:bodyPr>
          <a:lstStyle/>
          <a:p>
            <a:r>
              <a:rPr lang="en-US" sz="1350" b="1" dirty="0">
                <a:solidFill>
                  <a:schemeClr val="bg1"/>
                </a:solidFill>
              </a:rPr>
              <a:t>3</a:t>
            </a:r>
          </a:p>
        </p:txBody>
      </p:sp>
      <p:sp>
        <p:nvSpPr>
          <p:cNvPr id="29" name="TextBox 28"/>
          <p:cNvSpPr txBox="1"/>
          <p:nvPr/>
        </p:nvSpPr>
        <p:spPr>
          <a:xfrm>
            <a:off x="5327028" y="1529320"/>
            <a:ext cx="424543" cy="300082"/>
          </a:xfrm>
          <a:prstGeom prst="rect">
            <a:avLst/>
          </a:prstGeom>
          <a:noFill/>
        </p:spPr>
        <p:txBody>
          <a:bodyPr wrap="square" rtlCol="0">
            <a:spAutoFit/>
          </a:bodyPr>
          <a:lstStyle/>
          <a:p>
            <a:r>
              <a:rPr lang="en-US" sz="1350" b="1" dirty="0">
                <a:solidFill>
                  <a:schemeClr val="bg1"/>
                </a:solidFill>
              </a:rPr>
              <a:t>4</a:t>
            </a:r>
          </a:p>
        </p:txBody>
      </p:sp>
      <p:sp>
        <p:nvSpPr>
          <p:cNvPr id="30" name="TextBox 29"/>
          <p:cNvSpPr txBox="1"/>
          <p:nvPr/>
        </p:nvSpPr>
        <p:spPr>
          <a:xfrm>
            <a:off x="6891369" y="1538537"/>
            <a:ext cx="424543" cy="300082"/>
          </a:xfrm>
          <a:prstGeom prst="rect">
            <a:avLst/>
          </a:prstGeom>
          <a:noFill/>
        </p:spPr>
        <p:txBody>
          <a:bodyPr wrap="square" rtlCol="0">
            <a:spAutoFit/>
          </a:bodyPr>
          <a:lstStyle/>
          <a:p>
            <a:r>
              <a:rPr lang="en-US" sz="1350" b="1" dirty="0">
                <a:solidFill>
                  <a:schemeClr val="bg1"/>
                </a:solidFill>
              </a:rPr>
              <a:t>5</a:t>
            </a:r>
          </a:p>
        </p:txBody>
      </p:sp>
      <p:sp>
        <p:nvSpPr>
          <p:cNvPr id="31" name="TextBox 30"/>
          <p:cNvSpPr txBox="1"/>
          <p:nvPr/>
        </p:nvSpPr>
        <p:spPr>
          <a:xfrm>
            <a:off x="2338132" y="2924182"/>
            <a:ext cx="424543" cy="300082"/>
          </a:xfrm>
          <a:prstGeom prst="rect">
            <a:avLst/>
          </a:prstGeom>
          <a:noFill/>
        </p:spPr>
        <p:txBody>
          <a:bodyPr wrap="square" rtlCol="0">
            <a:spAutoFit/>
          </a:bodyPr>
          <a:lstStyle/>
          <a:p>
            <a:r>
              <a:rPr lang="en-US" sz="1350" b="1" dirty="0">
                <a:solidFill>
                  <a:schemeClr val="bg1"/>
                </a:solidFill>
              </a:rPr>
              <a:t>6</a:t>
            </a:r>
          </a:p>
        </p:txBody>
      </p:sp>
      <p:sp>
        <p:nvSpPr>
          <p:cNvPr id="32" name="TextBox 31"/>
          <p:cNvSpPr txBox="1"/>
          <p:nvPr/>
        </p:nvSpPr>
        <p:spPr>
          <a:xfrm>
            <a:off x="3708935" y="2930826"/>
            <a:ext cx="424543" cy="300082"/>
          </a:xfrm>
          <a:prstGeom prst="rect">
            <a:avLst/>
          </a:prstGeom>
          <a:noFill/>
        </p:spPr>
        <p:txBody>
          <a:bodyPr wrap="square" rtlCol="0">
            <a:spAutoFit/>
          </a:bodyPr>
          <a:lstStyle/>
          <a:p>
            <a:r>
              <a:rPr lang="en-US" sz="1350" b="1" dirty="0">
                <a:solidFill>
                  <a:schemeClr val="bg1"/>
                </a:solidFill>
              </a:rPr>
              <a:t>7</a:t>
            </a:r>
          </a:p>
        </p:txBody>
      </p:sp>
      <p:pic>
        <p:nvPicPr>
          <p:cNvPr id="33" name="Picture 32"/>
          <p:cNvPicPr>
            <a:picLocks noChangeAspect="1"/>
          </p:cNvPicPr>
          <p:nvPr/>
        </p:nvPicPr>
        <p:blipFill rotWithShape="1">
          <a:blip r:embed="rId12">
            <a:extLst>
              <a:ext uri="{28A0092B-C50C-407E-A947-70E740481C1C}">
                <a14:useLocalDpi xmlns:a14="http://schemas.microsoft.com/office/drawing/2010/main" val="0"/>
              </a:ext>
            </a:extLst>
          </a:blip>
          <a:srcRect l="31017" t="31110" r="34519" b="31853"/>
          <a:stretch/>
        </p:blipFill>
        <p:spPr>
          <a:xfrm>
            <a:off x="5280219" y="2931647"/>
            <a:ext cx="1493962" cy="1224559"/>
          </a:xfrm>
          <a:prstGeom prst="rect">
            <a:avLst/>
          </a:prstGeom>
        </p:spPr>
      </p:pic>
      <p:sp>
        <p:nvSpPr>
          <p:cNvPr id="34" name="TextBox 33"/>
          <p:cNvSpPr txBox="1"/>
          <p:nvPr/>
        </p:nvSpPr>
        <p:spPr>
          <a:xfrm>
            <a:off x="5265767" y="2906693"/>
            <a:ext cx="424543" cy="300082"/>
          </a:xfrm>
          <a:prstGeom prst="rect">
            <a:avLst/>
          </a:prstGeom>
          <a:noFill/>
        </p:spPr>
        <p:txBody>
          <a:bodyPr wrap="square" rtlCol="0">
            <a:spAutoFit/>
          </a:bodyPr>
          <a:lstStyle/>
          <a:p>
            <a:r>
              <a:rPr lang="en-US" sz="1350" b="1" dirty="0">
                <a:solidFill>
                  <a:schemeClr val="bg1"/>
                </a:solidFill>
              </a:rPr>
              <a:t>8</a:t>
            </a:r>
          </a:p>
        </p:txBody>
      </p:sp>
      <p:pic>
        <p:nvPicPr>
          <p:cNvPr id="3" name="Picture 2"/>
          <p:cNvPicPr>
            <a:picLocks noChangeAspect="1"/>
          </p:cNvPicPr>
          <p:nvPr/>
        </p:nvPicPr>
        <p:blipFill rotWithShape="1">
          <a:blip r:embed="rId13"/>
          <a:srcRect r="39789"/>
          <a:stretch/>
        </p:blipFill>
        <p:spPr>
          <a:xfrm>
            <a:off x="233574" y="1926007"/>
            <a:ext cx="1435975" cy="865352"/>
          </a:xfrm>
          <a:prstGeom prst="rect">
            <a:avLst/>
          </a:prstGeom>
        </p:spPr>
      </p:pic>
      <p:pic>
        <p:nvPicPr>
          <p:cNvPr id="11" name="Picture 10"/>
          <p:cNvPicPr>
            <a:picLocks noChangeAspect="1"/>
          </p:cNvPicPr>
          <p:nvPr/>
        </p:nvPicPr>
        <p:blipFill>
          <a:blip r:embed="rId14"/>
          <a:stretch>
            <a:fillRect/>
          </a:stretch>
        </p:blipFill>
        <p:spPr>
          <a:xfrm>
            <a:off x="2174245" y="1854442"/>
            <a:ext cx="1320755" cy="985710"/>
          </a:xfrm>
          <a:prstGeom prst="rect">
            <a:avLst/>
          </a:prstGeom>
        </p:spPr>
      </p:pic>
      <p:pic>
        <p:nvPicPr>
          <p:cNvPr id="13" name="Picture 12"/>
          <p:cNvPicPr>
            <a:picLocks noChangeAspect="1"/>
          </p:cNvPicPr>
          <p:nvPr/>
        </p:nvPicPr>
        <p:blipFill>
          <a:blip r:embed="rId15"/>
          <a:stretch>
            <a:fillRect/>
          </a:stretch>
        </p:blipFill>
        <p:spPr>
          <a:xfrm>
            <a:off x="3855187" y="1837366"/>
            <a:ext cx="1318799" cy="997616"/>
          </a:xfrm>
          <a:prstGeom prst="rect">
            <a:avLst/>
          </a:prstGeom>
        </p:spPr>
      </p:pic>
      <p:pic>
        <p:nvPicPr>
          <p:cNvPr id="14" name="Picture 13"/>
          <p:cNvPicPr>
            <a:picLocks noChangeAspect="1"/>
          </p:cNvPicPr>
          <p:nvPr/>
        </p:nvPicPr>
        <p:blipFill>
          <a:blip r:embed="rId16"/>
          <a:stretch>
            <a:fillRect/>
          </a:stretch>
        </p:blipFill>
        <p:spPr>
          <a:xfrm>
            <a:off x="5456365" y="1865674"/>
            <a:ext cx="1218302" cy="958586"/>
          </a:xfrm>
          <a:prstGeom prst="rect">
            <a:avLst/>
          </a:prstGeom>
        </p:spPr>
      </p:pic>
      <p:pic>
        <p:nvPicPr>
          <p:cNvPr id="17" name="Picture 16"/>
          <p:cNvPicPr>
            <a:picLocks noChangeAspect="1"/>
          </p:cNvPicPr>
          <p:nvPr/>
        </p:nvPicPr>
        <p:blipFill>
          <a:blip r:embed="rId17"/>
          <a:stretch>
            <a:fillRect/>
          </a:stretch>
        </p:blipFill>
        <p:spPr>
          <a:xfrm>
            <a:off x="7115786" y="1815537"/>
            <a:ext cx="1195388" cy="937919"/>
          </a:xfrm>
          <a:prstGeom prst="rect">
            <a:avLst/>
          </a:prstGeom>
        </p:spPr>
      </p:pic>
      <p:pic>
        <p:nvPicPr>
          <p:cNvPr id="18" name="Picture 17"/>
          <p:cNvPicPr>
            <a:picLocks noChangeAspect="1"/>
          </p:cNvPicPr>
          <p:nvPr/>
        </p:nvPicPr>
        <p:blipFill>
          <a:blip r:embed="rId18"/>
          <a:stretch>
            <a:fillRect/>
          </a:stretch>
        </p:blipFill>
        <p:spPr>
          <a:xfrm>
            <a:off x="2409434" y="3201843"/>
            <a:ext cx="1042750" cy="838456"/>
          </a:xfrm>
          <a:prstGeom prst="rect">
            <a:avLst/>
          </a:prstGeom>
        </p:spPr>
      </p:pic>
      <p:pic>
        <p:nvPicPr>
          <p:cNvPr id="36" name="Picture 35"/>
          <p:cNvPicPr>
            <a:picLocks noChangeAspect="1"/>
          </p:cNvPicPr>
          <p:nvPr/>
        </p:nvPicPr>
        <p:blipFill>
          <a:blip r:embed="rId19"/>
          <a:stretch>
            <a:fillRect/>
          </a:stretch>
        </p:blipFill>
        <p:spPr>
          <a:xfrm>
            <a:off x="3921206" y="3101119"/>
            <a:ext cx="1053227" cy="904058"/>
          </a:xfrm>
          <a:prstGeom prst="rect">
            <a:avLst/>
          </a:prstGeom>
        </p:spPr>
      </p:pic>
      <p:pic>
        <p:nvPicPr>
          <p:cNvPr id="37" name="Picture 36"/>
          <p:cNvPicPr>
            <a:picLocks noChangeAspect="1"/>
          </p:cNvPicPr>
          <p:nvPr/>
        </p:nvPicPr>
        <p:blipFill>
          <a:blip r:embed="rId20"/>
          <a:stretch>
            <a:fillRect/>
          </a:stretch>
        </p:blipFill>
        <p:spPr>
          <a:xfrm>
            <a:off x="5427457" y="3192910"/>
            <a:ext cx="1312979" cy="913576"/>
          </a:xfrm>
          <a:prstGeom prst="rect">
            <a:avLst/>
          </a:prstGeom>
        </p:spPr>
      </p:pic>
      <p:pic>
        <p:nvPicPr>
          <p:cNvPr id="38" name="Picture 37"/>
          <p:cNvPicPr>
            <a:picLocks noChangeAspect="1"/>
          </p:cNvPicPr>
          <p:nvPr/>
        </p:nvPicPr>
        <p:blipFill>
          <a:blip r:embed="rId21"/>
          <a:stretch>
            <a:fillRect/>
          </a:stretch>
        </p:blipFill>
        <p:spPr>
          <a:xfrm>
            <a:off x="1850719" y="5212720"/>
            <a:ext cx="550069" cy="428625"/>
          </a:xfrm>
          <a:prstGeom prst="rect">
            <a:avLst/>
          </a:prstGeom>
        </p:spPr>
      </p:pic>
      <p:pic>
        <p:nvPicPr>
          <p:cNvPr id="39" name="Picture 38"/>
          <p:cNvPicPr>
            <a:picLocks noChangeAspect="1"/>
          </p:cNvPicPr>
          <p:nvPr/>
        </p:nvPicPr>
        <p:blipFill>
          <a:blip r:embed="rId22"/>
          <a:stretch>
            <a:fillRect/>
          </a:stretch>
        </p:blipFill>
        <p:spPr>
          <a:xfrm>
            <a:off x="4814216" y="5282113"/>
            <a:ext cx="364331" cy="357188"/>
          </a:xfrm>
          <a:prstGeom prst="rect">
            <a:avLst/>
          </a:prstGeom>
        </p:spPr>
      </p:pic>
      <p:pic>
        <p:nvPicPr>
          <p:cNvPr id="40" name="Picture 39"/>
          <p:cNvPicPr>
            <a:picLocks noChangeAspect="1"/>
          </p:cNvPicPr>
          <p:nvPr/>
        </p:nvPicPr>
        <p:blipFill>
          <a:blip r:embed="rId23"/>
          <a:stretch>
            <a:fillRect/>
          </a:stretch>
        </p:blipFill>
        <p:spPr>
          <a:xfrm>
            <a:off x="8000883" y="5282113"/>
            <a:ext cx="407194" cy="400050"/>
          </a:xfrm>
          <a:prstGeom prst="rect">
            <a:avLst/>
          </a:prstGeom>
        </p:spPr>
      </p:pic>
      <p:sp>
        <p:nvSpPr>
          <p:cNvPr id="41" name="TextBox 40">
            <a:extLst>
              <a:ext uri="{FF2B5EF4-FFF2-40B4-BE49-F238E27FC236}">
                <a16:creationId xmlns:a16="http://schemas.microsoft.com/office/drawing/2014/main" id="{80B8FCBE-CA22-93E7-569D-6F98BA842884}"/>
              </a:ext>
            </a:extLst>
          </p:cNvPr>
          <p:cNvSpPr txBox="1"/>
          <p:nvPr/>
        </p:nvSpPr>
        <p:spPr>
          <a:xfrm>
            <a:off x="245760" y="665096"/>
            <a:ext cx="2017539" cy="461665"/>
          </a:xfrm>
          <a:prstGeom prst="rect">
            <a:avLst/>
          </a:prstGeom>
          <a:noFill/>
        </p:spPr>
        <p:txBody>
          <a:bodyPr wrap="square" rtlCol="0">
            <a:spAutoFit/>
          </a:bodyPr>
          <a:lstStyle/>
          <a:p>
            <a:r>
              <a:rPr lang="en-US" sz="2400" b="1" dirty="0"/>
              <a:t>Round 3</a:t>
            </a:r>
          </a:p>
        </p:txBody>
      </p:sp>
    </p:spTree>
    <p:extLst>
      <p:ext uri="{BB962C8B-B14F-4D97-AF65-F5344CB8AC3E}">
        <p14:creationId xmlns:p14="http://schemas.microsoft.com/office/powerpoint/2010/main" val="23061588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2161977" y="665096"/>
            <a:ext cx="6475018" cy="461665"/>
          </a:xfrm>
          <a:prstGeom prst="rect">
            <a:avLst/>
          </a:prstGeom>
          <a:noFill/>
        </p:spPr>
        <p:txBody>
          <a:bodyPr wrap="square" rtlCol="0">
            <a:spAutoFit/>
          </a:bodyPr>
          <a:lstStyle/>
          <a:p>
            <a:r>
              <a:rPr lang="en-US" sz="2400" b="1" dirty="0">
                <a:hlinkClick r:id="rId3"/>
              </a:rPr>
              <a:t>BLASTN</a:t>
            </a:r>
            <a:r>
              <a:rPr lang="en-US" sz="2400" b="1" dirty="0"/>
              <a:t>: a tool for comparing sequences</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4375" t="29151" r="51618" b="28959"/>
          <a:stretch/>
        </p:blipFill>
        <p:spPr>
          <a:xfrm>
            <a:off x="4493999" y="2177012"/>
            <a:ext cx="1656956" cy="1361326"/>
          </a:xfrm>
          <a:prstGeom prst="rect">
            <a:avLst/>
          </a:prstGeom>
        </p:spPr>
      </p:pic>
      <p:pic>
        <p:nvPicPr>
          <p:cNvPr id="25" name="Picture 24"/>
          <p:cNvPicPr>
            <a:picLocks noChangeAspect="1"/>
          </p:cNvPicPr>
          <p:nvPr/>
        </p:nvPicPr>
        <p:blipFill rotWithShape="1">
          <a:blip r:embed="rId5">
            <a:extLst>
              <a:ext uri="{28A0092B-C50C-407E-A947-70E740481C1C}">
                <a14:useLocalDpi xmlns:a14="http://schemas.microsoft.com/office/drawing/2010/main" val="0"/>
              </a:ext>
            </a:extLst>
          </a:blip>
          <a:srcRect l="40718" t="38371" r="36077" b="36740"/>
          <a:stretch/>
        </p:blipFill>
        <p:spPr>
          <a:xfrm>
            <a:off x="2565613" y="2185207"/>
            <a:ext cx="1892772" cy="1353131"/>
          </a:xfrm>
          <a:prstGeom prst="rect">
            <a:avLst/>
          </a:prstGeom>
        </p:spPr>
      </p:pic>
      <p:sp>
        <p:nvSpPr>
          <p:cNvPr id="26" name="TextBox 25"/>
          <p:cNvSpPr txBox="1"/>
          <p:nvPr/>
        </p:nvSpPr>
        <p:spPr>
          <a:xfrm>
            <a:off x="2536920" y="2185207"/>
            <a:ext cx="424543" cy="300082"/>
          </a:xfrm>
          <a:prstGeom prst="rect">
            <a:avLst/>
          </a:prstGeom>
          <a:noFill/>
        </p:spPr>
        <p:txBody>
          <a:bodyPr wrap="square" rtlCol="0">
            <a:spAutoFit/>
          </a:bodyPr>
          <a:lstStyle/>
          <a:p>
            <a:r>
              <a:rPr lang="en-US" sz="1350" b="1" dirty="0">
                <a:solidFill>
                  <a:schemeClr val="bg1"/>
                </a:solidFill>
              </a:rPr>
              <a:t>1</a:t>
            </a:r>
          </a:p>
        </p:txBody>
      </p:sp>
      <p:sp>
        <p:nvSpPr>
          <p:cNvPr id="27" name="TextBox 26"/>
          <p:cNvSpPr txBox="1"/>
          <p:nvPr/>
        </p:nvSpPr>
        <p:spPr>
          <a:xfrm>
            <a:off x="4472973" y="2148256"/>
            <a:ext cx="424543" cy="300082"/>
          </a:xfrm>
          <a:prstGeom prst="rect">
            <a:avLst/>
          </a:prstGeom>
          <a:noFill/>
        </p:spPr>
        <p:txBody>
          <a:bodyPr wrap="square" rtlCol="0">
            <a:spAutoFit/>
          </a:bodyPr>
          <a:lstStyle/>
          <a:p>
            <a:r>
              <a:rPr lang="en-US" sz="1350" b="1" dirty="0">
                <a:solidFill>
                  <a:schemeClr val="bg1"/>
                </a:solidFill>
              </a:rPr>
              <a:t>2</a:t>
            </a:r>
          </a:p>
        </p:txBody>
      </p:sp>
      <p:sp>
        <p:nvSpPr>
          <p:cNvPr id="28" name="TextBox 27"/>
          <p:cNvSpPr txBox="1"/>
          <p:nvPr/>
        </p:nvSpPr>
        <p:spPr>
          <a:xfrm>
            <a:off x="3755744" y="1529320"/>
            <a:ext cx="424543" cy="300082"/>
          </a:xfrm>
          <a:prstGeom prst="rect">
            <a:avLst/>
          </a:prstGeom>
          <a:noFill/>
        </p:spPr>
        <p:txBody>
          <a:bodyPr wrap="square" rtlCol="0">
            <a:spAutoFit/>
          </a:bodyPr>
          <a:lstStyle/>
          <a:p>
            <a:r>
              <a:rPr lang="en-US" sz="1350" b="1" dirty="0">
                <a:solidFill>
                  <a:schemeClr val="bg1"/>
                </a:solidFill>
              </a:rPr>
              <a:t>3</a:t>
            </a:r>
          </a:p>
        </p:txBody>
      </p:sp>
      <p:sp>
        <p:nvSpPr>
          <p:cNvPr id="29" name="TextBox 28"/>
          <p:cNvSpPr txBox="1"/>
          <p:nvPr/>
        </p:nvSpPr>
        <p:spPr>
          <a:xfrm>
            <a:off x="5327028" y="1529320"/>
            <a:ext cx="424543" cy="300082"/>
          </a:xfrm>
          <a:prstGeom prst="rect">
            <a:avLst/>
          </a:prstGeom>
          <a:noFill/>
        </p:spPr>
        <p:txBody>
          <a:bodyPr wrap="square" rtlCol="0">
            <a:spAutoFit/>
          </a:bodyPr>
          <a:lstStyle/>
          <a:p>
            <a:r>
              <a:rPr lang="en-US" sz="1350" b="1" dirty="0">
                <a:solidFill>
                  <a:schemeClr val="bg1"/>
                </a:solidFill>
              </a:rPr>
              <a:t>4</a:t>
            </a:r>
          </a:p>
        </p:txBody>
      </p:sp>
      <p:sp>
        <p:nvSpPr>
          <p:cNvPr id="30" name="TextBox 29"/>
          <p:cNvSpPr txBox="1"/>
          <p:nvPr/>
        </p:nvSpPr>
        <p:spPr>
          <a:xfrm>
            <a:off x="6891369" y="1538537"/>
            <a:ext cx="424543" cy="300082"/>
          </a:xfrm>
          <a:prstGeom prst="rect">
            <a:avLst/>
          </a:prstGeom>
          <a:noFill/>
        </p:spPr>
        <p:txBody>
          <a:bodyPr wrap="square" rtlCol="0">
            <a:spAutoFit/>
          </a:bodyPr>
          <a:lstStyle/>
          <a:p>
            <a:r>
              <a:rPr lang="en-US" sz="1350" b="1" dirty="0">
                <a:solidFill>
                  <a:schemeClr val="bg1"/>
                </a:solidFill>
              </a:rPr>
              <a:t>5</a:t>
            </a:r>
          </a:p>
        </p:txBody>
      </p:sp>
      <p:sp>
        <p:nvSpPr>
          <p:cNvPr id="31" name="TextBox 30"/>
          <p:cNvSpPr txBox="1"/>
          <p:nvPr/>
        </p:nvSpPr>
        <p:spPr>
          <a:xfrm>
            <a:off x="4815720" y="2924182"/>
            <a:ext cx="424543" cy="300082"/>
          </a:xfrm>
          <a:prstGeom prst="rect">
            <a:avLst/>
          </a:prstGeom>
          <a:noFill/>
        </p:spPr>
        <p:txBody>
          <a:bodyPr wrap="square" rtlCol="0">
            <a:spAutoFit/>
          </a:bodyPr>
          <a:lstStyle/>
          <a:p>
            <a:r>
              <a:rPr lang="en-US" sz="1350" b="1" dirty="0">
                <a:solidFill>
                  <a:schemeClr val="bg1"/>
                </a:solidFill>
              </a:rPr>
              <a:t>6</a:t>
            </a:r>
          </a:p>
        </p:txBody>
      </p:sp>
      <p:sp>
        <p:nvSpPr>
          <p:cNvPr id="34" name="TextBox 33"/>
          <p:cNvSpPr txBox="1"/>
          <p:nvPr/>
        </p:nvSpPr>
        <p:spPr>
          <a:xfrm>
            <a:off x="5624995" y="2906693"/>
            <a:ext cx="424543" cy="300082"/>
          </a:xfrm>
          <a:prstGeom prst="rect">
            <a:avLst/>
          </a:prstGeom>
          <a:noFill/>
        </p:spPr>
        <p:txBody>
          <a:bodyPr wrap="square" rtlCol="0">
            <a:spAutoFit/>
          </a:bodyPr>
          <a:lstStyle/>
          <a:p>
            <a:r>
              <a:rPr lang="en-US" sz="1350" b="1" dirty="0">
                <a:solidFill>
                  <a:schemeClr val="bg1"/>
                </a:solidFill>
              </a:rPr>
              <a:t>8</a:t>
            </a:r>
          </a:p>
        </p:txBody>
      </p:sp>
      <p:pic>
        <p:nvPicPr>
          <p:cNvPr id="3" name="Picture 2"/>
          <p:cNvPicPr>
            <a:picLocks noChangeAspect="1"/>
          </p:cNvPicPr>
          <p:nvPr/>
        </p:nvPicPr>
        <p:blipFill rotWithShape="1">
          <a:blip r:embed="rId6"/>
          <a:srcRect r="39789"/>
          <a:stretch/>
        </p:blipFill>
        <p:spPr>
          <a:xfrm>
            <a:off x="2711163" y="2550847"/>
            <a:ext cx="1435975" cy="865352"/>
          </a:xfrm>
          <a:prstGeom prst="rect">
            <a:avLst/>
          </a:prstGeom>
        </p:spPr>
      </p:pic>
      <p:pic>
        <p:nvPicPr>
          <p:cNvPr id="11" name="Picture 10"/>
          <p:cNvPicPr>
            <a:picLocks noChangeAspect="1"/>
          </p:cNvPicPr>
          <p:nvPr/>
        </p:nvPicPr>
        <p:blipFill>
          <a:blip r:embed="rId7"/>
          <a:stretch>
            <a:fillRect/>
          </a:stretch>
        </p:blipFill>
        <p:spPr>
          <a:xfrm>
            <a:off x="4651833" y="2479282"/>
            <a:ext cx="1320755" cy="985710"/>
          </a:xfrm>
          <a:prstGeom prst="rect">
            <a:avLst/>
          </a:prstGeom>
        </p:spPr>
      </p:pic>
      <p:pic>
        <p:nvPicPr>
          <p:cNvPr id="35" name="Picture 34"/>
          <p:cNvPicPr>
            <a:picLocks noChangeAspect="1"/>
          </p:cNvPicPr>
          <p:nvPr/>
        </p:nvPicPr>
        <p:blipFill>
          <a:blip r:embed="rId8"/>
          <a:stretch>
            <a:fillRect/>
          </a:stretch>
        </p:blipFill>
        <p:spPr>
          <a:xfrm>
            <a:off x="2524280" y="3495892"/>
            <a:ext cx="3771429" cy="2268638"/>
          </a:xfrm>
          <a:prstGeom prst="rect">
            <a:avLst/>
          </a:prstGeom>
        </p:spPr>
      </p:pic>
      <p:sp>
        <p:nvSpPr>
          <p:cNvPr id="41" name="TextBox 40"/>
          <p:cNvSpPr txBox="1"/>
          <p:nvPr/>
        </p:nvSpPr>
        <p:spPr>
          <a:xfrm>
            <a:off x="3777231" y="1730993"/>
            <a:ext cx="2076979" cy="461665"/>
          </a:xfrm>
          <a:prstGeom prst="rect">
            <a:avLst/>
          </a:prstGeom>
          <a:noFill/>
        </p:spPr>
        <p:txBody>
          <a:bodyPr wrap="square" rtlCol="0">
            <a:spAutoFit/>
          </a:bodyPr>
          <a:lstStyle/>
          <a:p>
            <a:r>
              <a:rPr lang="en-US" sz="2400" dirty="0"/>
              <a:t>Compare</a:t>
            </a:r>
          </a:p>
        </p:txBody>
      </p:sp>
      <p:pic>
        <p:nvPicPr>
          <p:cNvPr id="2" name="Picture 1">
            <a:hlinkClick r:id="rId9"/>
          </p:cNvPr>
          <p:cNvPicPr>
            <a:picLocks noChangeAspect="1"/>
          </p:cNvPicPr>
          <p:nvPr/>
        </p:nvPicPr>
        <p:blipFill>
          <a:blip r:embed="rId10"/>
          <a:stretch>
            <a:fillRect/>
          </a:stretch>
        </p:blipFill>
        <p:spPr>
          <a:xfrm>
            <a:off x="690964" y="2089096"/>
            <a:ext cx="1489917" cy="1473082"/>
          </a:xfrm>
          <a:prstGeom prst="rect">
            <a:avLst/>
          </a:prstGeom>
        </p:spPr>
      </p:pic>
      <p:pic>
        <p:nvPicPr>
          <p:cNvPr id="6" name="Picture 5">
            <a:hlinkClick r:id="rId11"/>
          </p:cNvPr>
          <p:cNvPicPr>
            <a:picLocks noChangeAspect="1"/>
          </p:cNvPicPr>
          <p:nvPr/>
        </p:nvPicPr>
        <p:blipFill>
          <a:blip r:embed="rId12"/>
          <a:stretch>
            <a:fillRect/>
          </a:stretch>
        </p:blipFill>
        <p:spPr>
          <a:xfrm>
            <a:off x="6827372" y="2073387"/>
            <a:ext cx="1409008" cy="1409008"/>
          </a:xfrm>
          <a:prstGeom prst="rect">
            <a:avLst/>
          </a:prstGeom>
        </p:spPr>
      </p:pic>
      <p:pic>
        <p:nvPicPr>
          <p:cNvPr id="7" name="Picture 6"/>
          <p:cNvPicPr>
            <a:picLocks noChangeAspect="1"/>
          </p:cNvPicPr>
          <p:nvPr/>
        </p:nvPicPr>
        <p:blipFill>
          <a:blip r:embed="rId13"/>
          <a:stretch>
            <a:fillRect/>
          </a:stretch>
        </p:blipFill>
        <p:spPr>
          <a:xfrm>
            <a:off x="5015362" y="4502573"/>
            <a:ext cx="1219266" cy="1168727"/>
          </a:xfrm>
          <a:prstGeom prst="rect">
            <a:avLst/>
          </a:prstGeom>
        </p:spPr>
      </p:pic>
      <p:sp>
        <p:nvSpPr>
          <p:cNvPr id="8" name="Right Arrow 7"/>
          <p:cNvSpPr/>
          <p:nvPr/>
        </p:nvSpPr>
        <p:spPr>
          <a:xfrm>
            <a:off x="2019063" y="4793022"/>
            <a:ext cx="607423" cy="2677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TextBox 20">
            <a:extLst>
              <a:ext uri="{FF2B5EF4-FFF2-40B4-BE49-F238E27FC236}">
                <a16:creationId xmlns:a16="http://schemas.microsoft.com/office/drawing/2014/main" id="{3D0D6EE8-ACD1-1313-3271-6EA5CABAC01B}"/>
              </a:ext>
            </a:extLst>
          </p:cNvPr>
          <p:cNvSpPr txBox="1"/>
          <p:nvPr/>
        </p:nvSpPr>
        <p:spPr>
          <a:xfrm>
            <a:off x="457200" y="665095"/>
            <a:ext cx="2017539" cy="461665"/>
          </a:xfrm>
          <a:prstGeom prst="rect">
            <a:avLst/>
          </a:prstGeom>
          <a:noFill/>
        </p:spPr>
        <p:txBody>
          <a:bodyPr wrap="square" rtlCol="0">
            <a:spAutoFit/>
          </a:bodyPr>
          <a:lstStyle/>
          <a:p>
            <a:r>
              <a:rPr lang="en-US" sz="2400" b="1" dirty="0"/>
              <a:t>Round 3</a:t>
            </a:r>
          </a:p>
        </p:txBody>
      </p:sp>
    </p:spTree>
    <p:extLst>
      <p:ext uri="{BB962C8B-B14F-4D97-AF65-F5344CB8AC3E}">
        <p14:creationId xmlns:p14="http://schemas.microsoft.com/office/powerpoint/2010/main" val="40468052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2352627" y="651531"/>
            <a:ext cx="6250822" cy="461665"/>
          </a:xfrm>
          <a:prstGeom prst="rect">
            <a:avLst/>
          </a:prstGeom>
          <a:noFill/>
        </p:spPr>
        <p:txBody>
          <a:bodyPr wrap="square" rtlCol="0">
            <a:spAutoFit/>
          </a:bodyPr>
          <a:lstStyle/>
          <a:p>
            <a:r>
              <a:rPr lang="en-US" sz="2400" b="1" dirty="0"/>
              <a:t>BLASTN: a tool for comparing sequences</a:t>
            </a:r>
          </a:p>
        </p:txBody>
      </p:sp>
      <p:sp>
        <p:nvSpPr>
          <p:cNvPr id="28" name="TextBox 27"/>
          <p:cNvSpPr txBox="1"/>
          <p:nvPr/>
        </p:nvSpPr>
        <p:spPr>
          <a:xfrm>
            <a:off x="3755744" y="1529320"/>
            <a:ext cx="424543" cy="300082"/>
          </a:xfrm>
          <a:prstGeom prst="rect">
            <a:avLst/>
          </a:prstGeom>
          <a:noFill/>
        </p:spPr>
        <p:txBody>
          <a:bodyPr wrap="square" rtlCol="0">
            <a:spAutoFit/>
          </a:bodyPr>
          <a:lstStyle/>
          <a:p>
            <a:r>
              <a:rPr lang="en-US" sz="1350" b="1" dirty="0">
                <a:solidFill>
                  <a:schemeClr val="bg1"/>
                </a:solidFill>
              </a:rPr>
              <a:t>3</a:t>
            </a:r>
          </a:p>
        </p:txBody>
      </p:sp>
      <p:sp>
        <p:nvSpPr>
          <p:cNvPr id="29" name="TextBox 28"/>
          <p:cNvSpPr txBox="1"/>
          <p:nvPr/>
        </p:nvSpPr>
        <p:spPr>
          <a:xfrm>
            <a:off x="5327028" y="1529320"/>
            <a:ext cx="424543" cy="300082"/>
          </a:xfrm>
          <a:prstGeom prst="rect">
            <a:avLst/>
          </a:prstGeom>
          <a:noFill/>
        </p:spPr>
        <p:txBody>
          <a:bodyPr wrap="square" rtlCol="0">
            <a:spAutoFit/>
          </a:bodyPr>
          <a:lstStyle/>
          <a:p>
            <a:r>
              <a:rPr lang="en-US" sz="1350" b="1" dirty="0">
                <a:solidFill>
                  <a:schemeClr val="bg1"/>
                </a:solidFill>
              </a:rPr>
              <a:t>4</a:t>
            </a:r>
          </a:p>
        </p:txBody>
      </p:sp>
      <p:sp>
        <p:nvSpPr>
          <p:cNvPr id="30" name="TextBox 29"/>
          <p:cNvSpPr txBox="1"/>
          <p:nvPr/>
        </p:nvSpPr>
        <p:spPr>
          <a:xfrm>
            <a:off x="6891369" y="1538537"/>
            <a:ext cx="424543" cy="300082"/>
          </a:xfrm>
          <a:prstGeom prst="rect">
            <a:avLst/>
          </a:prstGeom>
          <a:noFill/>
        </p:spPr>
        <p:txBody>
          <a:bodyPr wrap="square" rtlCol="0">
            <a:spAutoFit/>
          </a:bodyPr>
          <a:lstStyle/>
          <a:p>
            <a:r>
              <a:rPr lang="en-US" sz="1350" b="1" dirty="0">
                <a:solidFill>
                  <a:schemeClr val="bg1"/>
                </a:solidFill>
              </a:rPr>
              <a:t>5</a:t>
            </a:r>
          </a:p>
        </p:txBody>
      </p:sp>
      <p:sp>
        <p:nvSpPr>
          <p:cNvPr id="34" name="TextBox 33"/>
          <p:cNvSpPr txBox="1"/>
          <p:nvPr/>
        </p:nvSpPr>
        <p:spPr>
          <a:xfrm>
            <a:off x="5265767" y="2922936"/>
            <a:ext cx="424543" cy="300082"/>
          </a:xfrm>
          <a:prstGeom prst="rect">
            <a:avLst/>
          </a:prstGeom>
          <a:noFill/>
        </p:spPr>
        <p:txBody>
          <a:bodyPr wrap="square" rtlCol="0">
            <a:spAutoFit/>
          </a:bodyPr>
          <a:lstStyle/>
          <a:p>
            <a:r>
              <a:rPr lang="en-US" sz="1350" b="1" dirty="0">
                <a:solidFill>
                  <a:schemeClr val="bg1"/>
                </a:solidFill>
              </a:rPr>
              <a:t>8</a:t>
            </a:r>
          </a:p>
        </p:txBody>
      </p:sp>
      <p:pic>
        <p:nvPicPr>
          <p:cNvPr id="38" name="Picture 37"/>
          <p:cNvPicPr>
            <a:picLocks noChangeAspect="1"/>
          </p:cNvPicPr>
          <p:nvPr/>
        </p:nvPicPr>
        <p:blipFill>
          <a:blip r:embed="rId3"/>
          <a:stretch>
            <a:fillRect/>
          </a:stretch>
        </p:blipFill>
        <p:spPr>
          <a:xfrm>
            <a:off x="683166" y="1588498"/>
            <a:ext cx="3946664" cy="4412252"/>
          </a:xfrm>
          <a:prstGeom prst="rect">
            <a:avLst/>
          </a:prstGeom>
        </p:spPr>
      </p:pic>
      <p:sp>
        <p:nvSpPr>
          <p:cNvPr id="43" name="Rectangle 42"/>
          <p:cNvSpPr/>
          <p:nvPr/>
        </p:nvSpPr>
        <p:spPr>
          <a:xfrm>
            <a:off x="2086963" y="2126522"/>
            <a:ext cx="640997" cy="198120"/>
          </a:xfrm>
          <a:prstGeom prst="rect">
            <a:avLst/>
          </a:pr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TextBox 43"/>
          <p:cNvSpPr txBox="1"/>
          <p:nvPr/>
        </p:nvSpPr>
        <p:spPr>
          <a:xfrm>
            <a:off x="5066418" y="1673802"/>
            <a:ext cx="3565513" cy="784830"/>
          </a:xfrm>
          <a:prstGeom prst="rect">
            <a:avLst/>
          </a:prstGeom>
          <a:noFill/>
        </p:spPr>
        <p:txBody>
          <a:bodyPr wrap="square" rtlCol="0">
            <a:spAutoFit/>
          </a:bodyPr>
          <a:lstStyle/>
          <a:p>
            <a:r>
              <a:rPr lang="en-US" sz="2250" dirty="0"/>
              <a:t>How does this compare to your visual sort?</a:t>
            </a:r>
          </a:p>
        </p:txBody>
      </p:sp>
      <p:pic>
        <p:nvPicPr>
          <p:cNvPr id="49" name="Picture 48"/>
          <p:cNvPicPr>
            <a:picLocks noChangeAspect="1"/>
          </p:cNvPicPr>
          <p:nvPr/>
        </p:nvPicPr>
        <p:blipFill rotWithShape="1">
          <a:blip r:embed="rId4">
            <a:extLst>
              <a:ext uri="{28A0092B-C50C-407E-A947-70E740481C1C}">
                <a14:useLocalDpi xmlns:a14="http://schemas.microsoft.com/office/drawing/2010/main" val="0"/>
              </a:ext>
            </a:extLst>
          </a:blip>
          <a:srcRect l="14375" t="29151" r="51618" b="28959"/>
          <a:stretch/>
        </p:blipFill>
        <p:spPr>
          <a:xfrm>
            <a:off x="5420273" y="4470897"/>
            <a:ext cx="1656956" cy="1361326"/>
          </a:xfrm>
          <a:prstGeom prst="rect">
            <a:avLst/>
          </a:prstGeom>
        </p:spPr>
      </p:pic>
      <p:pic>
        <p:nvPicPr>
          <p:cNvPr id="50" name="Picture 49"/>
          <p:cNvPicPr>
            <a:picLocks noChangeAspect="1"/>
          </p:cNvPicPr>
          <p:nvPr/>
        </p:nvPicPr>
        <p:blipFill rotWithShape="1">
          <a:blip r:embed="rId5">
            <a:extLst>
              <a:ext uri="{28A0092B-C50C-407E-A947-70E740481C1C}">
                <a14:useLocalDpi xmlns:a14="http://schemas.microsoft.com/office/drawing/2010/main" val="0"/>
              </a:ext>
            </a:extLst>
          </a:blip>
          <a:srcRect l="40718" t="38371" r="36077" b="36740"/>
          <a:stretch/>
        </p:blipFill>
        <p:spPr>
          <a:xfrm>
            <a:off x="5326094" y="2909372"/>
            <a:ext cx="1892772" cy="1353131"/>
          </a:xfrm>
          <a:prstGeom prst="rect">
            <a:avLst/>
          </a:prstGeom>
        </p:spPr>
      </p:pic>
      <p:sp>
        <p:nvSpPr>
          <p:cNvPr id="51" name="TextBox 50"/>
          <p:cNvSpPr txBox="1"/>
          <p:nvPr/>
        </p:nvSpPr>
        <p:spPr>
          <a:xfrm>
            <a:off x="5326094" y="2909372"/>
            <a:ext cx="208308" cy="300082"/>
          </a:xfrm>
          <a:prstGeom prst="rect">
            <a:avLst/>
          </a:prstGeom>
          <a:noFill/>
        </p:spPr>
        <p:txBody>
          <a:bodyPr wrap="square" rtlCol="0">
            <a:spAutoFit/>
          </a:bodyPr>
          <a:lstStyle/>
          <a:p>
            <a:r>
              <a:rPr lang="en-US" sz="1350" b="1" dirty="0">
                <a:solidFill>
                  <a:schemeClr val="bg1"/>
                </a:solidFill>
              </a:rPr>
              <a:t>1</a:t>
            </a:r>
          </a:p>
        </p:txBody>
      </p:sp>
      <p:sp>
        <p:nvSpPr>
          <p:cNvPr id="52" name="TextBox 51"/>
          <p:cNvSpPr txBox="1"/>
          <p:nvPr/>
        </p:nvSpPr>
        <p:spPr>
          <a:xfrm>
            <a:off x="5418842" y="4442142"/>
            <a:ext cx="424543" cy="300082"/>
          </a:xfrm>
          <a:prstGeom prst="rect">
            <a:avLst/>
          </a:prstGeom>
          <a:noFill/>
        </p:spPr>
        <p:txBody>
          <a:bodyPr wrap="square" rtlCol="0">
            <a:spAutoFit/>
          </a:bodyPr>
          <a:lstStyle/>
          <a:p>
            <a:r>
              <a:rPr lang="en-US" sz="1350" b="1" dirty="0">
                <a:solidFill>
                  <a:schemeClr val="bg1"/>
                </a:solidFill>
              </a:rPr>
              <a:t>2</a:t>
            </a:r>
          </a:p>
        </p:txBody>
      </p:sp>
      <p:sp>
        <p:nvSpPr>
          <p:cNvPr id="15" name="TextBox 14"/>
          <p:cNvSpPr txBox="1"/>
          <p:nvPr/>
        </p:nvSpPr>
        <p:spPr>
          <a:xfrm>
            <a:off x="7218866" y="3368590"/>
            <a:ext cx="1892773" cy="461665"/>
          </a:xfrm>
          <a:prstGeom prst="rect">
            <a:avLst/>
          </a:prstGeom>
          <a:noFill/>
        </p:spPr>
        <p:txBody>
          <a:bodyPr wrap="square" rtlCol="0">
            <a:spAutoFit/>
          </a:bodyPr>
          <a:lstStyle/>
          <a:p>
            <a:r>
              <a:rPr lang="en-US" sz="2400" i="1" dirty="0"/>
              <a:t>B. </a:t>
            </a:r>
            <a:r>
              <a:rPr lang="en-US" sz="2400" i="1" dirty="0" err="1"/>
              <a:t>sylvicola</a:t>
            </a:r>
            <a:endParaRPr lang="en-US" sz="2400" i="1" dirty="0"/>
          </a:p>
        </p:txBody>
      </p:sp>
      <p:sp>
        <p:nvSpPr>
          <p:cNvPr id="16" name="TextBox 15"/>
          <p:cNvSpPr txBox="1"/>
          <p:nvPr/>
        </p:nvSpPr>
        <p:spPr>
          <a:xfrm>
            <a:off x="7171161" y="5088630"/>
            <a:ext cx="1972839" cy="461665"/>
          </a:xfrm>
          <a:prstGeom prst="rect">
            <a:avLst/>
          </a:prstGeom>
          <a:noFill/>
        </p:spPr>
        <p:txBody>
          <a:bodyPr wrap="square" rtlCol="0">
            <a:spAutoFit/>
          </a:bodyPr>
          <a:lstStyle/>
          <a:p>
            <a:r>
              <a:rPr lang="en-US" sz="2400" i="1" dirty="0"/>
              <a:t>B. </a:t>
            </a:r>
            <a:r>
              <a:rPr lang="en-US" sz="2400" i="1" dirty="0" err="1"/>
              <a:t>centralis</a:t>
            </a:r>
            <a:endParaRPr lang="en-US" sz="2400" i="1" dirty="0"/>
          </a:p>
        </p:txBody>
      </p:sp>
      <p:pic>
        <p:nvPicPr>
          <p:cNvPr id="17" name="Picture 16"/>
          <p:cNvPicPr>
            <a:picLocks noChangeAspect="1"/>
          </p:cNvPicPr>
          <p:nvPr/>
        </p:nvPicPr>
        <p:blipFill>
          <a:blip r:embed="rId6"/>
          <a:stretch>
            <a:fillRect/>
          </a:stretch>
        </p:blipFill>
        <p:spPr>
          <a:xfrm>
            <a:off x="4641693" y="3061436"/>
            <a:ext cx="589457" cy="990614"/>
          </a:xfrm>
          <a:prstGeom prst="rect">
            <a:avLst/>
          </a:prstGeom>
        </p:spPr>
      </p:pic>
      <p:pic>
        <p:nvPicPr>
          <p:cNvPr id="18" name="Picture 17"/>
          <p:cNvPicPr>
            <a:picLocks noChangeAspect="1"/>
          </p:cNvPicPr>
          <p:nvPr/>
        </p:nvPicPr>
        <p:blipFill>
          <a:blip r:embed="rId7"/>
          <a:stretch>
            <a:fillRect/>
          </a:stretch>
        </p:blipFill>
        <p:spPr>
          <a:xfrm>
            <a:off x="4769632" y="4716901"/>
            <a:ext cx="556709" cy="990614"/>
          </a:xfrm>
          <a:prstGeom prst="rect">
            <a:avLst/>
          </a:prstGeom>
        </p:spPr>
      </p:pic>
      <p:sp>
        <p:nvSpPr>
          <p:cNvPr id="19" name="TextBox 18">
            <a:extLst>
              <a:ext uri="{FF2B5EF4-FFF2-40B4-BE49-F238E27FC236}">
                <a16:creationId xmlns:a16="http://schemas.microsoft.com/office/drawing/2014/main" id="{7F88CA89-A4BA-8928-CBC2-FF370166D749}"/>
              </a:ext>
            </a:extLst>
          </p:cNvPr>
          <p:cNvSpPr txBox="1"/>
          <p:nvPr/>
        </p:nvSpPr>
        <p:spPr>
          <a:xfrm>
            <a:off x="457200" y="665095"/>
            <a:ext cx="2017539" cy="461665"/>
          </a:xfrm>
          <a:prstGeom prst="rect">
            <a:avLst/>
          </a:prstGeom>
          <a:noFill/>
        </p:spPr>
        <p:txBody>
          <a:bodyPr wrap="square" rtlCol="0">
            <a:spAutoFit/>
          </a:bodyPr>
          <a:lstStyle/>
          <a:p>
            <a:r>
              <a:rPr lang="en-US" sz="2400" b="1" dirty="0"/>
              <a:t>Round 3</a:t>
            </a:r>
          </a:p>
        </p:txBody>
      </p:sp>
    </p:spTree>
    <p:extLst>
      <p:ext uri="{BB962C8B-B14F-4D97-AF65-F5344CB8AC3E}">
        <p14:creationId xmlns:p14="http://schemas.microsoft.com/office/powerpoint/2010/main" val="28081016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84963" y="1954440"/>
            <a:ext cx="8018957" cy="4046311"/>
          </a:xfrm>
          <a:prstGeom prst="rect">
            <a:avLst/>
          </a:prstGeom>
        </p:spPr>
      </p:pic>
      <p:sp>
        <p:nvSpPr>
          <p:cNvPr id="6" name="TextBox 5"/>
          <p:cNvSpPr txBox="1"/>
          <p:nvPr/>
        </p:nvSpPr>
        <p:spPr>
          <a:xfrm>
            <a:off x="2113571" y="619829"/>
            <a:ext cx="6646381" cy="1200329"/>
          </a:xfrm>
          <a:prstGeom prst="rect">
            <a:avLst/>
          </a:prstGeom>
          <a:noFill/>
        </p:spPr>
        <p:txBody>
          <a:bodyPr wrap="square" rtlCol="0">
            <a:spAutoFit/>
          </a:bodyPr>
          <a:lstStyle/>
          <a:p>
            <a:r>
              <a:rPr lang="en-US" sz="2400" b="1" dirty="0">
                <a:hlinkClick r:id="rId4"/>
              </a:rPr>
              <a:t>Phylogeny.fr </a:t>
            </a:r>
            <a:r>
              <a:rPr lang="en-US" sz="2400" b="1" dirty="0"/>
              <a:t>- a tool for comparing relationships of many individuals based on DNA Barcodes</a:t>
            </a:r>
          </a:p>
        </p:txBody>
      </p:sp>
      <p:pic>
        <p:nvPicPr>
          <p:cNvPr id="3" name="Picture 2">
            <a:hlinkClick r:id="rId4"/>
          </p:cNvPr>
          <p:cNvPicPr>
            <a:picLocks noChangeAspect="1"/>
          </p:cNvPicPr>
          <p:nvPr/>
        </p:nvPicPr>
        <p:blipFill>
          <a:blip r:embed="rId5"/>
          <a:stretch>
            <a:fillRect/>
          </a:stretch>
        </p:blipFill>
        <p:spPr>
          <a:xfrm>
            <a:off x="134458" y="2733156"/>
            <a:ext cx="2354225" cy="2327165"/>
          </a:xfrm>
          <a:prstGeom prst="rect">
            <a:avLst/>
          </a:prstGeom>
        </p:spPr>
      </p:pic>
      <p:sp>
        <p:nvSpPr>
          <p:cNvPr id="7" name="TextBox 6">
            <a:extLst>
              <a:ext uri="{FF2B5EF4-FFF2-40B4-BE49-F238E27FC236}">
                <a16:creationId xmlns:a16="http://schemas.microsoft.com/office/drawing/2014/main" id="{054C4BE6-4B36-75B1-0DC1-9239D411E8E8}"/>
              </a:ext>
            </a:extLst>
          </p:cNvPr>
          <p:cNvSpPr txBox="1"/>
          <p:nvPr/>
        </p:nvSpPr>
        <p:spPr>
          <a:xfrm>
            <a:off x="457200" y="665095"/>
            <a:ext cx="2017539" cy="461665"/>
          </a:xfrm>
          <a:prstGeom prst="rect">
            <a:avLst/>
          </a:prstGeom>
          <a:noFill/>
        </p:spPr>
        <p:txBody>
          <a:bodyPr wrap="square" rtlCol="0">
            <a:spAutoFit/>
          </a:bodyPr>
          <a:lstStyle/>
          <a:p>
            <a:r>
              <a:rPr lang="en-US" sz="2400" b="1" dirty="0"/>
              <a:t>Round 3</a:t>
            </a:r>
          </a:p>
        </p:txBody>
      </p:sp>
    </p:spTree>
    <p:extLst>
      <p:ext uri="{BB962C8B-B14F-4D97-AF65-F5344CB8AC3E}">
        <p14:creationId xmlns:p14="http://schemas.microsoft.com/office/powerpoint/2010/main" val="1191921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63DD2-5245-4B7E-9C7F-CC48E4844A62}"/>
              </a:ext>
            </a:extLst>
          </p:cNvPr>
          <p:cNvSpPr>
            <a:spLocks noGrp="1"/>
          </p:cNvSpPr>
          <p:nvPr>
            <p:ph type="title"/>
          </p:nvPr>
        </p:nvSpPr>
        <p:spPr/>
        <p:txBody>
          <a:bodyPr/>
          <a:lstStyle/>
          <a:p>
            <a:r>
              <a:rPr lang="en-US" dirty="0"/>
              <a:t>Additional Resources</a:t>
            </a:r>
          </a:p>
        </p:txBody>
      </p:sp>
      <p:sp>
        <p:nvSpPr>
          <p:cNvPr id="3" name="Footer Placeholder 2">
            <a:extLst>
              <a:ext uri="{FF2B5EF4-FFF2-40B4-BE49-F238E27FC236}">
                <a16:creationId xmlns:a16="http://schemas.microsoft.com/office/drawing/2014/main" id="{3D3D7678-796B-4EF1-B554-BE3DAABC3C58}"/>
              </a:ext>
            </a:extLst>
          </p:cNvPr>
          <p:cNvSpPr>
            <a:spLocks noGrp="1"/>
          </p:cNvSpPr>
          <p:nvPr>
            <p:ph type="ftr" sz="quarter" idx="10"/>
          </p:nvPr>
        </p:nvSpPr>
        <p:spPr/>
        <p:txBody>
          <a:bodyPr/>
          <a:lstStyle/>
          <a:p>
            <a:r>
              <a:rPr lang="en-US"/>
              <a:t>explorer.bio-rad.com</a:t>
            </a:r>
            <a:endParaRPr lang="en-US" dirty="0"/>
          </a:p>
        </p:txBody>
      </p:sp>
      <p:sp>
        <p:nvSpPr>
          <p:cNvPr id="4" name="Content Placeholder 3">
            <a:extLst>
              <a:ext uri="{FF2B5EF4-FFF2-40B4-BE49-F238E27FC236}">
                <a16:creationId xmlns:a16="http://schemas.microsoft.com/office/drawing/2014/main" id="{BDA2ED63-CCA8-45D7-8553-F751AAAFA5D4}"/>
              </a:ext>
            </a:extLst>
          </p:cNvPr>
          <p:cNvSpPr>
            <a:spLocks noGrp="1"/>
          </p:cNvSpPr>
          <p:nvPr>
            <p:ph idx="1"/>
          </p:nvPr>
        </p:nvSpPr>
        <p:spPr>
          <a:xfrm>
            <a:off x="465437" y="1952368"/>
            <a:ext cx="7717793" cy="1062466"/>
          </a:xfrm>
        </p:spPr>
        <p:txBody>
          <a:bodyPr vert="horz" lIns="91440" tIns="45720" rIns="91440" bIns="45720" rtlCol="0" anchor="t">
            <a:noAutofit/>
          </a:bodyPr>
          <a:lstStyle/>
          <a:p>
            <a:pPr marL="0" indent="0">
              <a:lnSpc>
                <a:spcPct val="110000"/>
              </a:lnSpc>
              <a:buNone/>
            </a:pPr>
            <a:r>
              <a:rPr lang="en-US" dirty="0"/>
              <a:t>Visit </a:t>
            </a:r>
            <a:r>
              <a:rPr lang="en-US" dirty="0">
                <a:solidFill>
                  <a:srgbClr val="00B050"/>
                </a:solidFill>
              </a:rPr>
              <a:t>bio-rad.com/barcoding </a:t>
            </a:r>
            <a:r>
              <a:rPr lang="en-US" dirty="0"/>
              <a:t>for more background information about DNA Barcoding Kits and to download instruction manuals. </a:t>
            </a:r>
          </a:p>
        </p:txBody>
      </p:sp>
      <p:sp>
        <p:nvSpPr>
          <p:cNvPr id="5" name="Trapezoid 4">
            <a:extLst>
              <a:ext uri="{FF2B5EF4-FFF2-40B4-BE49-F238E27FC236}">
                <a16:creationId xmlns:a16="http://schemas.microsoft.com/office/drawing/2014/main" id="{0EE74221-B78E-4DF9-9A03-7ECE156735F0}"/>
              </a:ext>
            </a:extLst>
          </p:cNvPr>
          <p:cNvSpPr/>
          <p:nvPr/>
        </p:nvSpPr>
        <p:spPr>
          <a:xfrm rot="2673227">
            <a:off x="7672179" y="191089"/>
            <a:ext cx="1965632" cy="579928"/>
          </a:xfrm>
          <a:prstGeom prst="trapezoid">
            <a:avLst>
              <a:gd name="adj" fmla="val 100593"/>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1200" b="1" i="1" dirty="0">
                <a:solidFill>
                  <a:schemeClr val="tx1">
                    <a:lumMod val="85000"/>
                    <a:lumOff val="15000"/>
                  </a:schemeClr>
                </a:solidFill>
              </a:rPr>
              <a:t>Getting</a:t>
            </a:r>
          </a:p>
          <a:p>
            <a:pPr algn="ctr"/>
            <a:r>
              <a:rPr lang="en-US" sz="1200" b="1" i="1" dirty="0">
                <a:solidFill>
                  <a:schemeClr val="tx1">
                    <a:lumMod val="85000"/>
                    <a:lumOff val="15000"/>
                  </a:schemeClr>
                </a:solidFill>
              </a:rPr>
              <a:t>Started</a:t>
            </a:r>
          </a:p>
        </p:txBody>
      </p:sp>
      <p:sp>
        <p:nvSpPr>
          <p:cNvPr id="9" name="TextBox 8">
            <a:extLst>
              <a:ext uri="{FF2B5EF4-FFF2-40B4-BE49-F238E27FC236}">
                <a16:creationId xmlns:a16="http://schemas.microsoft.com/office/drawing/2014/main" id="{5CEFBB86-49D2-4E19-9294-A0C2F819A454}"/>
              </a:ext>
            </a:extLst>
          </p:cNvPr>
          <p:cNvSpPr txBox="1"/>
          <p:nvPr/>
        </p:nvSpPr>
        <p:spPr>
          <a:xfrm>
            <a:off x="801188" y="3133890"/>
            <a:ext cx="3351915" cy="338554"/>
          </a:xfrm>
          <a:prstGeom prst="rect">
            <a:avLst/>
          </a:prstGeom>
          <a:noFill/>
        </p:spPr>
        <p:txBody>
          <a:bodyPr wrap="square" rtlCol="0">
            <a:spAutoFit/>
          </a:bodyPr>
          <a:lstStyle/>
          <a:p>
            <a:r>
              <a:rPr lang="en-US" sz="1600" b="1" i="1" dirty="0"/>
              <a:t>DNA Barcoding Kits</a:t>
            </a:r>
          </a:p>
        </p:txBody>
      </p:sp>
      <p:pic>
        <p:nvPicPr>
          <p:cNvPr id="8" name="Picture 7">
            <a:extLst>
              <a:ext uri="{FF2B5EF4-FFF2-40B4-BE49-F238E27FC236}">
                <a16:creationId xmlns:a16="http://schemas.microsoft.com/office/drawing/2014/main" id="{AEAF1376-E980-EFA0-5243-3F43F464C4E0}"/>
              </a:ext>
            </a:extLst>
          </p:cNvPr>
          <p:cNvPicPr>
            <a:picLocks noChangeAspect="1"/>
          </p:cNvPicPr>
          <p:nvPr/>
        </p:nvPicPr>
        <p:blipFill rotWithShape="1">
          <a:blip r:embed="rId2"/>
          <a:srcRect b="30366"/>
          <a:stretch/>
        </p:blipFill>
        <p:spPr>
          <a:xfrm>
            <a:off x="865689" y="3843167"/>
            <a:ext cx="3287414" cy="1702269"/>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51C0D94B-AEDF-73D7-036A-D2C5D0676E1F}"/>
              </a:ext>
            </a:extLst>
          </p:cNvPr>
          <p:cNvPicPr>
            <a:picLocks noChangeAspect="1"/>
          </p:cNvPicPr>
          <p:nvPr/>
        </p:nvPicPr>
        <p:blipFill>
          <a:blip r:embed="rId3"/>
          <a:stretch>
            <a:fillRect/>
          </a:stretch>
        </p:blipFill>
        <p:spPr>
          <a:xfrm>
            <a:off x="4764763" y="2772291"/>
            <a:ext cx="1655402" cy="2141752"/>
          </a:xfrm>
          <a:prstGeom prst="rect">
            <a:avLst/>
          </a:prstGeom>
          <a:effectLst>
            <a:outerShdw blurRad="63500" sx="102000" sy="102000" algn="ctr" rotWithShape="0">
              <a:prstClr val="black">
                <a:alpha val="40000"/>
              </a:prstClr>
            </a:outerShdw>
          </a:effectLst>
        </p:spPr>
      </p:pic>
      <p:pic>
        <p:nvPicPr>
          <p:cNvPr id="15" name="Picture 14">
            <a:extLst>
              <a:ext uri="{FF2B5EF4-FFF2-40B4-BE49-F238E27FC236}">
                <a16:creationId xmlns:a16="http://schemas.microsoft.com/office/drawing/2014/main" id="{DEEE21C7-4428-B068-CCB2-92EC4FB36AE6}"/>
              </a:ext>
            </a:extLst>
          </p:cNvPr>
          <p:cNvPicPr>
            <a:picLocks noChangeAspect="1"/>
          </p:cNvPicPr>
          <p:nvPr/>
        </p:nvPicPr>
        <p:blipFill>
          <a:blip r:embed="rId4"/>
          <a:stretch>
            <a:fillRect/>
          </a:stretch>
        </p:blipFill>
        <p:spPr>
          <a:xfrm>
            <a:off x="5879847" y="3985167"/>
            <a:ext cx="1655402" cy="214566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608490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56022" y="943183"/>
            <a:ext cx="5081099" cy="4806107"/>
          </a:xfrm>
          <a:prstGeom prst="rect">
            <a:avLst/>
          </a:prstGeom>
        </p:spPr>
      </p:pic>
      <p:sp>
        <p:nvSpPr>
          <p:cNvPr id="5" name="TextBox 4"/>
          <p:cNvSpPr txBox="1"/>
          <p:nvPr/>
        </p:nvSpPr>
        <p:spPr>
          <a:xfrm>
            <a:off x="6463543" y="2806466"/>
            <a:ext cx="2476500" cy="715581"/>
          </a:xfrm>
          <a:prstGeom prst="rect">
            <a:avLst/>
          </a:prstGeom>
          <a:noFill/>
        </p:spPr>
        <p:txBody>
          <a:bodyPr wrap="square" rtlCol="0">
            <a:spAutoFit/>
          </a:bodyPr>
          <a:lstStyle/>
          <a:p>
            <a:r>
              <a:rPr lang="en-US" sz="1350" b="1" dirty="0"/>
              <a:t>Adding all our </a:t>
            </a:r>
            <a:r>
              <a:rPr lang="en-US" sz="1350" b="1" i="1" dirty="0"/>
              <a:t>Bombus</a:t>
            </a:r>
            <a:r>
              <a:rPr lang="en-US" sz="1350" b="1" dirty="0"/>
              <a:t> sequences AND 1 “out group” = </a:t>
            </a:r>
            <a:r>
              <a:rPr lang="en-US" sz="1350" b="1" i="1" dirty="0" err="1"/>
              <a:t>Apis</a:t>
            </a:r>
            <a:r>
              <a:rPr lang="en-US" sz="1350" b="1" i="1" dirty="0"/>
              <a:t> mellifera</a:t>
            </a:r>
          </a:p>
        </p:txBody>
      </p:sp>
      <p:pic>
        <p:nvPicPr>
          <p:cNvPr id="6" name="Picture 5"/>
          <p:cNvPicPr>
            <a:picLocks noChangeAspect="1"/>
          </p:cNvPicPr>
          <p:nvPr/>
        </p:nvPicPr>
        <p:blipFill>
          <a:blip r:embed="rId4"/>
          <a:stretch>
            <a:fillRect/>
          </a:stretch>
        </p:blipFill>
        <p:spPr>
          <a:xfrm>
            <a:off x="6173724" y="4304893"/>
            <a:ext cx="2273715" cy="365046"/>
          </a:xfrm>
          <a:prstGeom prst="rect">
            <a:avLst/>
          </a:prstGeom>
        </p:spPr>
      </p:pic>
      <p:sp>
        <p:nvSpPr>
          <p:cNvPr id="7" name="TextBox 6"/>
          <p:cNvSpPr txBox="1"/>
          <p:nvPr/>
        </p:nvSpPr>
        <p:spPr>
          <a:xfrm>
            <a:off x="6346650" y="5749290"/>
            <a:ext cx="2340149" cy="300082"/>
          </a:xfrm>
          <a:prstGeom prst="rect">
            <a:avLst/>
          </a:prstGeom>
          <a:noFill/>
        </p:spPr>
        <p:txBody>
          <a:bodyPr wrap="square" rtlCol="0">
            <a:spAutoFit/>
          </a:bodyPr>
          <a:lstStyle/>
          <a:p>
            <a:r>
              <a:rPr lang="en-US" sz="1350" dirty="0"/>
              <a:t>*Sequences in slide notes</a:t>
            </a:r>
          </a:p>
        </p:txBody>
      </p:sp>
      <p:pic>
        <p:nvPicPr>
          <p:cNvPr id="2" name="Picture 1">
            <a:hlinkClick r:id="rId5"/>
          </p:cNvPr>
          <p:cNvPicPr>
            <a:picLocks noChangeAspect="1"/>
          </p:cNvPicPr>
          <p:nvPr/>
        </p:nvPicPr>
        <p:blipFill>
          <a:blip r:embed="rId6"/>
          <a:stretch>
            <a:fillRect/>
          </a:stretch>
        </p:blipFill>
        <p:spPr>
          <a:xfrm>
            <a:off x="167153" y="2673106"/>
            <a:ext cx="1924197" cy="1912675"/>
          </a:xfrm>
          <a:prstGeom prst="rect">
            <a:avLst/>
          </a:prstGeom>
        </p:spPr>
      </p:pic>
      <p:sp>
        <p:nvSpPr>
          <p:cNvPr id="3" name="TextBox 2"/>
          <p:cNvSpPr txBox="1"/>
          <p:nvPr/>
        </p:nvSpPr>
        <p:spPr>
          <a:xfrm>
            <a:off x="378592" y="2188358"/>
            <a:ext cx="1643204" cy="461665"/>
          </a:xfrm>
          <a:prstGeom prst="rect">
            <a:avLst/>
          </a:prstGeom>
          <a:noFill/>
        </p:spPr>
        <p:txBody>
          <a:bodyPr wrap="square" rtlCol="0">
            <a:spAutoFit/>
          </a:bodyPr>
          <a:lstStyle/>
          <a:p>
            <a:r>
              <a:rPr lang="en-US" sz="2400" dirty="0"/>
              <a:t>Data Set:</a:t>
            </a:r>
          </a:p>
        </p:txBody>
      </p:sp>
      <p:sp>
        <p:nvSpPr>
          <p:cNvPr id="8" name="TextBox 7"/>
          <p:cNvSpPr txBox="1"/>
          <p:nvPr/>
        </p:nvSpPr>
        <p:spPr>
          <a:xfrm>
            <a:off x="378591" y="4669939"/>
            <a:ext cx="2159252" cy="830997"/>
          </a:xfrm>
          <a:prstGeom prst="rect">
            <a:avLst/>
          </a:prstGeom>
          <a:noFill/>
        </p:spPr>
        <p:txBody>
          <a:bodyPr wrap="square" rtlCol="0">
            <a:spAutoFit/>
          </a:bodyPr>
          <a:lstStyle/>
          <a:p>
            <a:r>
              <a:rPr lang="en-US" sz="2400" dirty="0"/>
              <a:t>Copy and paste</a:t>
            </a:r>
          </a:p>
        </p:txBody>
      </p:sp>
    </p:spTree>
    <p:extLst>
      <p:ext uri="{BB962C8B-B14F-4D97-AF65-F5344CB8AC3E}">
        <p14:creationId xmlns:p14="http://schemas.microsoft.com/office/powerpoint/2010/main" val="17747569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193" t="6360" r="4257"/>
          <a:stretch/>
        </p:blipFill>
        <p:spPr>
          <a:xfrm>
            <a:off x="502921" y="1832909"/>
            <a:ext cx="7145384" cy="3256524"/>
          </a:xfrm>
          <a:prstGeom prst="rect">
            <a:avLst/>
          </a:prstGeom>
        </p:spPr>
      </p:pic>
      <p:sp>
        <p:nvSpPr>
          <p:cNvPr id="6" name="TextBox 5"/>
          <p:cNvSpPr txBox="1"/>
          <p:nvPr/>
        </p:nvSpPr>
        <p:spPr>
          <a:xfrm>
            <a:off x="2348438" y="5286316"/>
            <a:ext cx="3985260" cy="553998"/>
          </a:xfrm>
          <a:prstGeom prst="rect">
            <a:avLst/>
          </a:prstGeom>
          <a:noFill/>
        </p:spPr>
        <p:txBody>
          <a:bodyPr wrap="square" rtlCol="0">
            <a:spAutoFit/>
          </a:bodyPr>
          <a:lstStyle/>
          <a:p>
            <a:r>
              <a:rPr lang="en-US" sz="3000" dirty="0"/>
              <a:t>What does this mean?</a:t>
            </a:r>
          </a:p>
        </p:txBody>
      </p:sp>
      <p:sp>
        <p:nvSpPr>
          <p:cNvPr id="7" name="TextBox 6"/>
          <p:cNvSpPr txBox="1"/>
          <p:nvPr/>
        </p:nvSpPr>
        <p:spPr>
          <a:xfrm>
            <a:off x="6779623" y="2548961"/>
            <a:ext cx="2334743" cy="415498"/>
          </a:xfrm>
          <a:prstGeom prst="rect">
            <a:avLst/>
          </a:prstGeom>
          <a:noFill/>
        </p:spPr>
        <p:txBody>
          <a:bodyPr wrap="square" rtlCol="0">
            <a:spAutoFit/>
          </a:bodyPr>
          <a:lstStyle/>
          <a:p>
            <a:r>
              <a:rPr lang="en-US" sz="2100" i="1" dirty="0"/>
              <a:t>B. </a:t>
            </a:r>
            <a:r>
              <a:rPr lang="en-US" sz="2100" i="1" dirty="0" err="1"/>
              <a:t>sylvicola</a:t>
            </a:r>
            <a:endParaRPr lang="en-US" sz="2100" i="1" dirty="0"/>
          </a:p>
        </p:txBody>
      </p:sp>
      <p:sp>
        <p:nvSpPr>
          <p:cNvPr id="8" name="TextBox 7"/>
          <p:cNvSpPr txBox="1"/>
          <p:nvPr/>
        </p:nvSpPr>
        <p:spPr>
          <a:xfrm>
            <a:off x="6809257" y="3329509"/>
            <a:ext cx="2334743" cy="415498"/>
          </a:xfrm>
          <a:prstGeom prst="rect">
            <a:avLst/>
          </a:prstGeom>
          <a:noFill/>
        </p:spPr>
        <p:txBody>
          <a:bodyPr wrap="square" rtlCol="0">
            <a:spAutoFit/>
          </a:bodyPr>
          <a:lstStyle/>
          <a:p>
            <a:r>
              <a:rPr lang="en-US" sz="2100" i="1" dirty="0"/>
              <a:t>B. </a:t>
            </a:r>
            <a:r>
              <a:rPr lang="en-US" sz="2100" i="1" dirty="0" err="1"/>
              <a:t>centralis</a:t>
            </a:r>
            <a:endParaRPr lang="en-US" sz="2100" i="1" dirty="0"/>
          </a:p>
        </p:txBody>
      </p:sp>
      <p:sp>
        <p:nvSpPr>
          <p:cNvPr id="9" name="TextBox 8"/>
          <p:cNvSpPr txBox="1"/>
          <p:nvPr/>
        </p:nvSpPr>
        <p:spPr>
          <a:xfrm>
            <a:off x="6848698" y="1974238"/>
            <a:ext cx="2334743" cy="415498"/>
          </a:xfrm>
          <a:prstGeom prst="rect">
            <a:avLst/>
          </a:prstGeom>
          <a:noFill/>
        </p:spPr>
        <p:txBody>
          <a:bodyPr wrap="square" rtlCol="0">
            <a:spAutoFit/>
          </a:bodyPr>
          <a:lstStyle/>
          <a:p>
            <a:r>
              <a:rPr lang="en-US" sz="2100" dirty="0"/>
              <a:t>???</a:t>
            </a:r>
          </a:p>
        </p:txBody>
      </p:sp>
      <p:sp>
        <p:nvSpPr>
          <p:cNvPr id="3" name="Rectangle 2"/>
          <p:cNvSpPr/>
          <p:nvPr/>
        </p:nvSpPr>
        <p:spPr>
          <a:xfrm>
            <a:off x="5564777" y="1832909"/>
            <a:ext cx="1214846" cy="543752"/>
          </a:xfrm>
          <a:prstGeom prst="rect">
            <a:avLst/>
          </a:prstGeom>
          <a:solidFill>
            <a:srgbClr val="FF00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5313562" y="2376661"/>
            <a:ext cx="1214846" cy="963971"/>
          </a:xfrm>
          <a:prstGeom prst="rect">
            <a:avLst/>
          </a:prstGeom>
          <a:solidFill>
            <a:srgbClr val="FFC0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p:cNvSpPr/>
          <p:nvPr/>
        </p:nvSpPr>
        <p:spPr>
          <a:xfrm>
            <a:off x="5564777" y="3340632"/>
            <a:ext cx="1214846" cy="580427"/>
          </a:xfrm>
          <a:prstGeom prst="rect">
            <a:avLst/>
          </a:prstGeom>
          <a:solidFill>
            <a:srgbClr val="92D05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a:extLst>
              <a:ext uri="{FF2B5EF4-FFF2-40B4-BE49-F238E27FC236}">
                <a16:creationId xmlns:a16="http://schemas.microsoft.com/office/drawing/2014/main" id="{21CC956E-3B41-EE20-B75E-37BAB1BC0BD0}"/>
              </a:ext>
            </a:extLst>
          </p:cNvPr>
          <p:cNvSpPr txBox="1"/>
          <p:nvPr/>
        </p:nvSpPr>
        <p:spPr>
          <a:xfrm>
            <a:off x="457200" y="665095"/>
            <a:ext cx="2017539" cy="461665"/>
          </a:xfrm>
          <a:prstGeom prst="rect">
            <a:avLst/>
          </a:prstGeom>
          <a:noFill/>
        </p:spPr>
        <p:txBody>
          <a:bodyPr wrap="square" rtlCol="0">
            <a:spAutoFit/>
          </a:bodyPr>
          <a:lstStyle/>
          <a:p>
            <a:r>
              <a:rPr lang="en-US" sz="2400" b="1" dirty="0"/>
              <a:t>Round 3</a:t>
            </a:r>
          </a:p>
        </p:txBody>
      </p:sp>
    </p:spTree>
    <p:extLst>
      <p:ext uri="{BB962C8B-B14F-4D97-AF65-F5344CB8AC3E}">
        <p14:creationId xmlns:p14="http://schemas.microsoft.com/office/powerpoint/2010/main" val="284495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 grpId="0" animBg="1"/>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83786" y="1547734"/>
            <a:ext cx="4328828" cy="4453016"/>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0718" t="38371" r="36077" b="36740"/>
          <a:stretch/>
        </p:blipFill>
        <p:spPr>
          <a:xfrm>
            <a:off x="331865" y="1926127"/>
            <a:ext cx="1892772" cy="1353131"/>
          </a:xfrm>
          <a:prstGeom prst="rect">
            <a:avLst/>
          </a:prstGeom>
        </p:spPr>
      </p:pic>
      <p:sp>
        <p:nvSpPr>
          <p:cNvPr id="6" name="TextBox 5"/>
          <p:cNvSpPr txBox="1"/>
          <p:nvPr/>
        </p:nvSpPr>
        <p:spPr>
          <a:xfrm>
            <a:off x="303172" y="1926127"/>
            <a:ext cx="424543" cy="300082"/>
          </a:xfrm>
          <a:prstGeom prst="rect">
            <a:avLst/>
          </a:prstGeom>
          <a:noFill/>
        </p:spPr>
        <p:txBody>
          <a:bodyPr wrap="square" rtlCol="0">
            <a:spAutoFit/>
          </a:bodyPr>
          <a:lstStyle/>
          <a:p>
            <a:r>
              <a:rPr lang="en-US" sz="1350" b="1" dirty="0">
                <a:solidFill>
                  <a:schemeClr val="bg1"/>
                </a:solidFill>
              </a:rPr>
              <a:t>1</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0674" t="28148" r="35820" b="30370"/>
          <a:stretch/>
        </p:blipFill>
        <p:spPr>
          <a:xfrm>
            <a:off x="331865" y="3450127"/>
            <a:ext cx="1546860" cy="1357745"/>
          </a:xfrm>
          <a:prstGeom prst="rect">
            <a:avLst/>
          </a:prstGeom>
        </p:spPr>
      </p:pic>
      <p:sp>
        <p:nvSpPr>
          <p:cNvPr id="8" name="TextBox 7"/>
          <p:cNvSpPr txBox="1"/>
          <p:nvPr/>
        </p:nvSpPr>
        <p:spPr>
          <a:xfrm>
            <a:off x="346452" y="3419080"/>
            <a:ext cx="424543" cy="300082"/>
          </a:xfrm>
          <a:prstGeom prst="rect">
            <a:avLst/>
          </a:prstGeom>
          <a:noFill/>
        </p:spPr>
        <p:txBody>
          <a:bodyPr wrap="square" rtlCol="0">
            <a:spAutoFit/>
          </a:bodyPr>
          <a:lstStyle/>
          <a:p>
            <a:r>
              <a:rPr lang="en-US" sz="1350" b="1" dirty="0">
                <a:solidFill>
                  <a:schemeClr val="bg1"/>
                </a:solidFill>
              </a:rPr>
              <a:t>3</a:t>
            </a:r>
          </a:p>
        </p:txBody>
      </p:sp>
      <p:sp>
        <p:nvSpPr>
          <p:cNvPr id="9" name="Rectangle 8"/>
          <p:cNvSpPr/>
          <p:nvPr/>
        </p:nvSpPr>
        <p:spPr>
          <a:xfrm>
            <a:off x="3947159" y="1849927"/>
            <a:ext cx="701040" cy="152400"/>
          </a:xfrm>
          <a:prstGeom prst="rect">
            <a:avLst/>
          </a:prstGeom>
          <a:solidFill>
            <a:srgbClr val="FFFF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p:cNvSpPr txBox="1"/>
          <p:nvPr/>
        </p:nvSpPr>
        <p:spPr>
          <a:xfrm>
            <a:off x="6845715" y="3312577"/>
            <a:ext cx="2067767" cy="923330"/>
          </a:xfrm>
          <a:prstGeom prst="rect">
            <a:avLst/>
          </a:prstGeom>
          <a:noFill/>
        </p:spPr>
        <p:txBody>
          <a:bodyPr wrap="square" rtlCol="0">
            <a:spAutoFit/>
          </a:bodyPr>
          <a:lstStyle/>
          <a:p>
            <a:r>
              <a:rPr lang="en-US" sz="2700" dirty="0"/>
              <a:t>Is this significant?</a:t>
            </a:r>
          </a:p>
        </p:txBody>
      </p:sp>
      <p:sp>
        <p:nvSpPr>
          <p:cNvPr id="12" name="TextBox 11"/>
          <p:cNvSpPr txBox="1"/>
          <p:nvPr/>
        </p:nvSpPr>
        <p:spPr>
          <a:xfrm>
            <a:off x="1878725" y="665094"/>
            <a:ext cx="7178040" cy="461665"/>
          </a:xfrm>
          <a:prstGeom prst="rect">
            <a:avLst/>
          </a:prstGeom>
          <a:noFill/>
        </p:spPr>
        <p:txBody>
          <a:bodyPr wrap="square" rtlCol="0">
            <a:spAutoFit/>
          </a:bodyPr>
          <a:lstStyle/>
          <a:p>
            <a:r>
              <a:rPr lang="en-US" sz="2400" b="1" dirty="0"/>
              <a:t>BLASTN of our two </a:t>
            </a:r>
            <a:r>
              <a:rPr lang="en-US" sz="2400" b="1" i="1" dirty="0" err="1"/>
              <a:t>Bombus</a:t>
            </a:r>
            <a:r>
              <a:rPr lang="en-US" sz="2400" b="1" dirty="0"/>
              <a:t> “</a:t>
            </a:r>
            <a:r>
              <a:rPr lang="en-US" sz="2400" b="1" i="1" dirty="0" err="1"/>
              <a:t>sylvicola</a:t>
            </a:r>
            <a:r>
              <a:rPr lang="en-US" sz="2400" b="1" dirty="0"/>
              <a:t>” groups </a:t>
            </a:r>
          </a:p>
        </p:txBody>
      </p:sp>
      <p:sp>
        <p:nvSpPr>
          <p:cNvPr id="2" name="TextBox 1"/>
          <p:cNvSpPr txBox="1"/>
          <p:nvPr/>
        </p:nvSpPr>
        <p:spPr>
          <a:xfrm>
            <a:off x="6845715" y="1822975"/>
            <a:ext cx="2396971" cy="1015663"/>
          </a:xfrm>
          <a:prstGeom prst="rect">
            <a:avLst/>
          </a:prstGeom>
          <a:noFill/>
        </p:spPr>
        <p:txBody>
          <a:bodyPr wrap="square" rtlCol="0">
            <a:spAutoFit/>
          </a:bodyPr>
          <a:lstStyle/>
          <a:p>
            <a:r>
              <a:rPr lang="en-US" sz="3000" dirty="0"/>
              <a:t>7 bases different…</a:t>
            </a:r>
          </a:p>
        </p:txBody>
      </p:sp>
      <p:sp>
        <p:nvSpPr>
          <p:cNvPr id="13" name="TextBox 12">
            <a:extLst>
              <a:ext uri="{FF2B5EF4-FFF2-40B4-BE49-F238E27FC236}">
                <a16:creationId xmlns:a16="http://schemas.microsoft.com/office/drawing/2014/main" id="{2C221E5C-BFEF-833A-E782-FDC174232DD6}"/>
              </a:ext>
            </a:extLst>
          </p:cNvPr>
          <p:cNvSpPr txBox="1"/>
          <p:nvPr/>
        </p:nvSpPr>
        <p:spPr>
          <a:xfrm>
            <a:off x="457200" y="665095"/>
            <a:ext cx="2017539" cy="461665"/>
          </a:xfrm>
          <a:prstGeom prst="rect">
            <a:avLst/>
          </a:prstGeom>
          <a:noFill/>
        </p:spPr>
        <p:txBody>
          <a:bodyPr wrap="square" rtlCol="0">
            <a:spAutoFit/>
          </a:bodyPr>
          <a:lstStyle/>
          <a:p>
            <a:r>
              <a:rPr lang="en-US" sz="2400" b="1" dirty="0"/>
              <a:t>Round 3</a:t>
            </a:r>
          </a:p>
        </p:txBody>
      </p:sp>
    </p:spTree>
    <p:extLst>
      <p:ext uri="{BB962C8B-B14F-4D97-AF65-F5344CB8AC3E}">
        <p14:creationId xmlns:p14="http://schemas.microsoft.com/office/powerpoint/2010/main" val="11009654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77351" y="1596628"/>
            <a:ext cx="3114675" cy="4350544"/>
          </a:xfrm>
          <a:prstGeom prst="rect">
            <a:avLst/>
          </a:prstGeom>
        </p:spPr>
      </p:pic>
      <p:pic>
        <p:nvPicPr>
          <p:cNvPr id="6" name="Picture 5"/>
          <p:cNvPicPr>
            <a:picLocks noChangeAspect="1"/>
          </p:cNvPicPr>
          <p:nvPr/>
        </p:nvPicPr>
        <p:blipFill>
          <a:blip r:embed="rId4"/>
          <a:stretch>
            <a:fillRect/>
          </a:stretch>
        </p:blipFill>
        <p:spPr>
          <a:xfrm>
            <a:off x="4224576" y="1596628"/>
            <a:ext cx="4265642" cy="4335780"/>
          </a:xfrm>
          <a:prstGeom prst="rect">
            <a:avLst/>
          </a:prstGeom>
        </p:spPr>
      </p:pic>
      <p:sp>
        <p:nvSpPr>
          <p:cNvPr id="4" name="TextBox 3"/>
          <p:cNvSpPr txBox="1"/>
          <p:nvPr/>
        </p:nvSpPr>
        <p:spPr>
          <a:xfrm>
            <a:off x="875865" y="478453"/>
            <a:ext cx="7392270" cy="600164"/>
          </a:xfrm>
          <a:prstGeom prst="rect">
            <a:avLst/>
          </a:prstGeom>
          <a:noFill/>
        </p:spPr>
        <p:txBody>
          <a:bodyPr wrap="square" rtlCol="0">
            <a:spAutoFit/>
          </a:bodyPr>
          <a:lstStyle/>
          <a:p>
            <a:r>
              <a:rPr lang="en-US" sz="3300" b="1" dirty="0"/>
              <a:t>Seeing species hiding in plain sight</a:t>
            </a:r>
          </a:p>
        </p:txBody>
      </p:sp>
      <p:sp>
        <p:nvSpPr>
          <p:cNvPr id="2" name="TextBox 1"/>
          <p:cNvSpPr txBox="1"/>
          <p:nvPr/>
        </p:nvSpPr>
        <p:spPr>
          <a:xfrm rot="20728439">
            <a:off x="456940" y="3433140"/>
            <a:ext cx="3161051" cy="1015663"/>
          </a:xfrm>
          <a:prstGeom prst="rect">
            <a:avLst/>
          </a:prstGeom>
          <a:solidFill>
            <a:schemeClr val="bg1"/>
          </a:solidFill>
        </p:spPr>
        <p:txBody>
          <a:bodyPr wrap="square" rtlCol="0">
            <a:spAutoFit/>
          </a:bodyPr>
          <a:lstStyle/>
          <a:p>
            <a:r>
              <a:rPr lang="en-US" sz="3000" i="1" dirty="0" err="1"/>
              <a:t>Bombus</a:t>
            </a:r>
            <a:r>
              <a:rPr lang="en-US" sz="3000" i="1" dirty="0"/>
              <a:t> </a:t>
            </a:r>
            <a:r>
              <a:rPr lang="en-US" sz="3000" i="1" dirty="0" err="1"/>
              <a:t>incognitus</a:t>
            </a:r>
            <a:endParaRPr lang="en-US" sz="3000" i="1" dirty="0"/>
          </a:p>
        </p:txBody>
      </p:sp>
    </p:spTree>
    <p:extLst>
      <p:ext uri="{BB962C8B-B14F-4D97-AF65-F5344CB8AC3E}">
        <p14:creationId xmlns:p14="http://schemas.microsoft.com/office/powerpoint/2010/main" val="35128609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38998"/>
          <a:stretch/>
        </p:blipFill>
        <p:spPr>
          <a:xfrm>
            <a:off x="732407" y="1609070"/>
            <a:ext cx="7403977" cy="4169748"/>
          </a:xfrm>
          <a:prstGeom prst="rect">
            <a:avLst/>
          </a:prstGeom>
        </p:spPr>
      </p:pic>
      <p:sp>
        <p:nvSpPr>
          <p:cNvPr id="6" name="TextBox 5"/>
          <p:cNvSpPr txBox="1"/>
          <p:nvPr/>
        </p:nvSpPr>
        <p:spPr>
          <a:xfrm>
            <a:off x="525114" y="457200"/>
            <a:ext cx="8234837" cy="461665"/>
          </a:xfrm>
          <a:prstGeom prst="rect">
            <a:avLst/>
          </a:prstGeom>
          <a:noFill/>
        </p:spPr>
        <p:txBody>
          <a:bodyPr wrap="square" rtlCol="0">
            <a:spAutoFit/>
          </a:bodyPr>
          <a:lstStyle/>
          <a:p>
            <a:pPr algn="ctr"/>
            <a:r>
              <a:rPr lang="en-US" sz="2400" b="1" i="1" dirty="0"/>
              <a:t>B. </a:t>
            </a:r>
            <a:r>
              <a:rPr lang="en-US" sz="2400" b="1" i="1" dirty="0" err="1"/>
              <a:t>icognitus</a:t>
            </a:r>
            <a:r>
              <a:rPr lang="en-US" sz="2400" b="1" i="1" dirty="0"/>
              <a:t> </a:t>
            </a:r>
            <a:r>
              <a:rPr lang="en-US" sz="2400" b="1" dirty="0"/>
              <a:t>and </a:t>
            </a:r>
            <a:r>
              <a:rPr lang="en-US" sz="2400" b="1" i="1" dirty="0"/>
              <a:t>B. </a:t>
            </a:r>
            <a:r>
              <a:rPr lang="en-US" sz="2400" b="1" i="1" dirty="0" err="1"/>
              <a:t>sylvicola</a:t>
            </a:r>
            <a:r>
              <a:rPr lang="en-US" sz="2400" b="1" i="1" dirty="0"/>
              <a:t> </a:t>
            </a:r>
            <a:r>
              <a:rPr lang="en-US" sz="2400" b="1" dirty="0"/>
              <a:t>found in same habitat</a:t>
            </a:r>
          </a:p>
        </p:txBody>
      </p:sp>
    </p:spTree>
    <p:extLst>
      <p:ext uri="{BB962C8B-B14F-4D97-AF65-F5344CB8AC3E}">
        <p14:creationId xmlns:p14="http://schemas.microsoft.com/office/powerpoint/2010/main" val="550620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586" t="4793"/>
          <a:stretch/>
        </p:blipFill>
        <p:spPr>
          <a:xfrm>
            <a:off x="1393322" y="1370199"/>
            <a:ext cx="6357356" cy="3767050"/>
          </a:xfrm>
          <a:prstGeom prst="rect">
            <a:avLst/>
          </a:prstGeom>
        </p:spPr>
      </p:pic>
      <p:sp>
        <p:nvSpPr>
          <p:cNvPr id="6" name="TextBox 5"/>
          <p:cNvSpPr txBox="1"/>
          <p:nvPr/>
        </p:nvSpPr>
        <p:spPr>
          <a:xfrm>
            <a:off x="548641" y="483615"/>
            <a:ext cx="8271200" cy="461665"/>
          </a:xfrm>
          <a:prstGeom prst="rect">
            <a:avLst/>
          </a:prstGeom>
          <a:noFill/>
        </p:spPr>
        <p:txBody>
          <a:bodyPr wrap="square" rtlCol="0">
            <a:spAutoFit/>
          </a:bodyPr>
          <a:lstStyle/>
          <a:p>
            <a:r>
              <a:rPr lang="en-US" sz="2400" b="1" dirty="0"/>
              <a:t>What are we seeing with </a:t>
            </a:r>
            <a:r>
              <a:rPr lang="en-US" sz="2400" b="1" i="1" dirty="0"/>
              <a:t>B. </a:t>
            </a:r>
            <a:r>
              <a:rPr lang="en-US" sz="2400" b="1" i="1" dirty="0" err="1"/>
              <a:t>icognitus</a:t>
            </a:r>
            <a:r>
              <a:rPr lang="en-US" sz="2400" b="1" i="1" dirty="0"/>
              <a:t> and</a:t>
            </a:r>
            <a:r>
              <a:rPr lang="en-US" sz="2400" b="1" dirty="0"/>
              <a:t> </a:t>
            </a:r>
            <a:r>
              <a:rPr lang="en-US" sz="2400" b="1" i="1" dirty="0"/>
              <a:t>B. </a:t>
            </a:r>
            <a:r>
              <a:rPr lang="en-US" sz="2400" b="1" i="1" dirty="0" err="1"/>
              <a:t>sylvicola</a:t>
            </a:r>
            <a:r>
              <a:rPr lang="en-US" sz="2400" b="1" dirty="0"/>
              <a:t>?</a:t>
            </a:r>
          </a:p>
        </p:txBody>
      </p:sp>
      <p:sp>
        <p:nvSpPr>
          <p:cNvPr id="3" name="TextBox 2"/>
          <p:cNvSpPr txBox="1"/>
          <p:nvPr/>
        </p:nvSpPr>
        <p:spPr>
          <a:xfrm>
            <a:off x="1142128" y="5516002"/>
            <a:ext cx="7261208" cy="507831"/>
          </a:xfrm>
          <a:prstGeom prst="rect">
            <a:avLst/>
          </a:prstGeom>
          <a:noFill/>
        </p:spPr>
        <p:txBody>
          <a:bodyPr wrap="square" rtlCol="0">
            <a:spAutoFit/>
          </a:bodyPr>
          <a:lstStyle/>
          <a:p>
            <a:r>
              <a:rPr lang="en-US" sz="2700" dirty="0"/>
              <a:t>What might be driving this speciation event?</a:t>
            </a:r>
          </a:p>
        </p:txBody>
      </p:sp>
    </p:spTree>
    <p:extLst>
      <p:ext uri="{BB962C8B-B14F-4D97-AF65-F5344CB8AC3E}">
        <p14:creationId xmlns:p14="http://schemas.microsoft.com/office/powerpoint/2010/main" val="39795144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6449" y="600006"/>
            <a:ext cx="7320039" cy="461665"/>
          </a:xfrm>
          <a:prstGeom prst="rect">
            <a:avLst/>
          </a:prstGeom>
          <a:noFill/>
        </p:spPr>
        <p:txBody>
          <a:bodyPr wrap="square" rtlCol="0">
            <a:spAutoFit/>
          </a:bodyPr>
          <a:lstStyle/>
          <a:p>
            <a:r>
              <a:rPr lang="en-US" sz="2400" b="1" dirty="0"/>
              <a:t>What may be driving this speciation event?</a:t>
            </a:r>
          </a:p>
        </p:txBody>
      </p:sp>
      <p:pic>
        <p:nvPicPr>
          <p:cNvPr id="5" name="Picture 4"/>
          <p:cNvPicPr>
            <a:picLocks noChangeAspect="1"/>
          </p:cNvPicPr>
          <p:nvPr/>
        </p:nvPicPr>
        <p:blipFill>
          <a:blip r:embed="rId2"/>
          <a:stretch>
            <a:fillRect/>
          </a:stretch>
        </p:blipFill>
        <p:spPr>
          <a:xfrm>
            <a:off x="1328810" y="2024962"/>
            <a:ext cx="5825971" cy="3794584"/>
          </a:xfrm>
          <a:prstGeom prst="rect">
            <a:avLst/>
          </a:prstGeom>
        </p:spPr>
      </p:pic>
      <p:sp>
        <p:nvSpPr>
          <p:cNvPr id="6" name="TextBox 5"/>
          <p:cNvSpPr txBox="1"/>
          <p:nvPr/>
        </p:nvSpPr>
        <p:spPr>
          <a:xfrm>
            <a:off x="1328810" y="5819545"/>
            <a:ext cx="4720701" cy="300082"/>
          </a:xfrm>
          <a:prstGeom prst="rect">
            <a:avLst/>
          </a:prstGeom>
          <a:noFill/>
        </p:spPr>
        <p:txBody>
          <a:bodyPr wrap="square" rtlCol="0">
            <a:spAutoFit/>
          </a:bodyPr>
          <a:lstStyle/>
          <a:p>
            <a:r>
              <a:rPr lang="en-US" sz="1350" dirty="0"/>
              <a:t>Chihuahua Basin near Mt. Evans sampling site</a:t>
            </a:r>
          </a:p>
        </p:txBody>
      </p:sp>
      <p:sp>
        <p:nvSpPr>
          <p:cNvPr id="7" name="TextBox 6"/>
          <p:cNvSpPr txBox="1"/>
          <p:nvPr/>
        </p:nvSpPr>
        <p:spPr>
          <a:xfrm>
            <a:off x="1471474" y="1406557"/>
            <a:ext cx="4827233" cy="584775"/>
          </a:xfrm>
          <a:prstGeom prst="rect">
            <a:avLst/>
          </a:prstGeom>
          <a:noFill/>
        </p:spPr>
        <p:txBody>
          <a:bodyPr wrap="square" rtlCol="0">
            <a:spAutoFit/>
          </a:bodyPr>
          <a:lstStyle/>
          <a:p>
            <a:r>
              <a:rPr lang="en-US" sz="1600" dirty="0"/>
              <a:t>What geographical features may give more insight?</a:t>
            </a:r>
          </a:p>
          <a:p>
            <a:r>
              <a:rPr lang="en-US" sz="1600" dirty="0"/>
              <a:t>What biological features may give more insight? </a:t>
            </a:r>
          </a:p>
        </p:txBody>
      </p:sp>
    </p:spTree>
    <p:extLst>
      <p:ext uri="{BB962C8B-B14F-4D97-AF65-F5344CB8AC3E}">
        <p14:creationId xmlns:p14="http://schemas.microsoft.com/office/powerpoint/2010/main" val="33621957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04948" y="441751"/>
            <a:ext cx="8739052" cy="830997"/>
          </a:xfrm>
          <a:prstGeom prst="rect">
            <a:avLst/>
          </a:prstGeom>
          <a:noFill/>
        </p:spPr>
        <p:txBody>
          <a:bodyPr wrap="square" rtlCol="0">
            <a:spAutoFit/>
          </a:bodyPr>
          <a:lstStyle/>
          <a:p>
            <a:pPr algn="ctr"/>
            <a:r>
              <a:rPr lang="en-US" sz="2400" b="1" dirty="0"/>
              <a:t>Recognizing species makes it possible </a:t>
            </a:r>
          </a:p>
          <a:p>
            <a:pPr algn="ctr"/>
            <a:r>
              <a:rPr lang="en-US" sz="2400" b="1" dirty="0"/>
              <a:t>to study and conserve them</a:t>
            </a:r>
          </a:p>
        </p:txBody>
      </p:sp>
      <p:sp>
        <p:nvSpPr>
          <p:cNvPr id="3" name="TextBox 2"/>
          <p:cNvSpPr txBox="1"/>
          <p:nvPr/>
        </p:nvSpPr>
        <p:spPr>
          <a:xfrm>
            <a:off x="364637" y="1632471"/>
            <a:ext cx="6675120" cy="4154984"/>
          </a:xfrm>
          <a:prstGeom prst="rect">
            <a:avLst/>
          </a:prstGeom>
          <a:noFill/>
        </p:spPr>
        <p:txBody>
          <a:bodyPr wrap="square" rtlCol="0">
            <a:spAutoFit/>
          </a:bodyPr>
          <a:lstStyle/>
          <a:p>
            <a:r>
              <a:rPr lang="en-US" sz="1650" b="1" dirty="0"/>
              <a:t>We rely upon other species for our well being</a:t>
            </a:r>
          </a:p>
          <a:p>
            <a:endParaRPr lang="en-US" sz="1650" dirty="0"/>
          </a:p>
          <a:p>
            <a:endParaRPr lang="en-US" sz="1650" dirty="0"/>
          </a:p>
          <a:p>
            <a:endParaRPr lang="en-US" sz="1650" dirty="0"/>
          </a:p>
          <a:p>
            <a:r>
              <a:rPr lang="en-US" sz="1650" dirty="0"/>
              <a:t>They cycle nutrients</a:t>
            </a:r>
          </a:p>
          <a:p>
            <a:endParaRPr lang="en-US" sz="1650" dirty="0"/>
          </a:p>
          <a:p>
            <a:endParaRPr lang="en-US" sz="1650" dirty="0"/>
          </a:p>
          <a:p>
            <a:endParaRPr lang="en-US" sz="1650" dirty="0"/>
          </a:p>
          <a:p>
            <a:endParaRPr lang="en-US" sz="1650" dirty="0"/>
          </a:p>
          <a:p>
            <a:r>
              <a:rPr lang="en-US" sz="1650" dirty="0"/>
              <a:t>Help produce crops</a:t>
            </a:r>
          </a:p>
          <a:p>
            <a:endParaRPr lang="en-US" sz="1650" dirty="0"/>
          </a:p>
          <a:p>
            <a:endParaRPr lang="en-US" sz="1650" dirty="0"/>
          </a:p>
          <a:p>
            <a:endParaRPr lang="en-US" sz="1650" dirty="0"/>
          </a:p>
          <a:p>
            <a:endParaRPr lang="en-US" sz="1650" dirty="0"/>
          </a:p>
          <a:p>
            <a:r>
              <a:rPr lang="en-US" sz="1650" dirty="0"/>
              <a:t>And much more…</a:t>
            </a:r>
          </a:p>
          <a:p>
            <a:endParaRPr lang="en-US" sz="165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256" y="2340863"/>
            <a:ext cx="4711065" cy="3533299"/>
          </a:xfrm>
          <a:prstGeom prst="rect">
            <a:avLst/>
          </a:prstGeom>
        </p:spPr>
      </p:pic>
      <p:pic>
        <p:nvPicPr>
          <p:cNvPr id="2" name="Picture 1"/>
          <p:cNvPicPr>
            <a:picLocks noChangeAspect="1"/>
          </p:cNvPicPr>
          <p:nvPr/>
        </p:nvPicPr>
        <p:blipFill rotWithShape="1">
          <a:blip r:embed="rId4"/>
          <a:srcRect l="44467"/>
          <a:stretch/>
        </p:blipFill>
        <p:spPr>
          <a:xfrm>
            <a:off x="7136886" y="2169646"/>
            <a:ext cx="1882664" cy="1695080"/>
          </a:xfrm>
          <a:prstGeom prst="rect">
            <a:avLst/>
          </a:prstGeom>
        </p:spPr>
      </p:pic>
      <p:pic>
        <p:nvPicPr>
          <p:cNvPr id="8" name="Picture 7"/>
          <p:cNvPicPr>
            <a:picLocks noChangeAspect="1"/>
          </p:cNvPicPr>
          <p:nvPr/>
        </p:nvPicPr>
        <p:blipFill rotWithShape="1">
          <a:blip r:embed="rId4"/>
          <a:srcRect l="-21" r="55533"/>
          <a:stretch/>
        </p:blipFill>
        <p:spPr>
          <a:xfrm>
            <a:off x="7136886" y="3884866"/>
            <a:ext cx="1882664" cy="2115884"/>
          </a:xfrm>
          <a:prstGeom prst="rect">
            <a:avLst/>
          </a:prstGeom>
        </p:spPr>
      </p:pic>
    </p:spTree>
    <p:extLst>
      <p:ext uri="{BB962C8B-B14F-4D97-AF65-F5344CB8AC3E}">
        <p14:creationId xmlns:p14="http://schemas.microsoft.com/office/powerpoint/2010/main" val="24673168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7049" y="553256"/>
            <a:ext cx="6135624" cy="461665"/>
          </a:xfrm>
          <a:prstGeom prst="rect">
            <a:avLst/>
          </a:prstGeom>
          <a:noFill/>
        </p:spPr>
        <p:txBody>
          <a:bodyPr wrap="square" rtlCol="0">
            <a:spAutoFit/>
          </a:bodyPr>
          <a:lstStyle/>
          <a:p>
            <a:r>
              <a:rPr lang="en-US" sz="2400" b="1" dirty="0"/>
              <a:t>We don’t recognize many species…</a:t>
            </a:r>
          </a:p>
        </p:txBody>
      </p:sp>
      <p:pic>
        <p:nvPicPr>
          <p:cNvPr id="8" name="Picture 6" descr="knownSpecie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220" y="2200956"/>
            <a:ext cx="2901553" cy="2901554"/>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9" name="Group 12"/>
          <p:cNvGrpSpPr>
            <a:grpSpLocks/>
          </p:cNvGrpSpPr>
          <p:nvPr/>
        </p:nvGrpSpPr>
        <p:grpSpPr bwMode="auto">
          <a:xfrm>
            <a:off x="4301967" y="2191432"/>
            <a:ext cx="2917031" cy="2917031"/>
            <a:chOff x="3061" y="1434"/>
            <a:chExt cx="2450" cy="2450"/>
          </a:xfrm>
        </p:grpSpPr>
        <p:sp>
          <p:nvSpPr>
            <p:cNvPr id="10" name="Rectangle 2"/>
            <p:cNvSpPr>
              <a:spLocks noChangeAspect="1" noChangeArrowheads="1"/>
            </p:cNvSpPr>
            <p:nvPr/>
          </p:nvSpPr>
          <p:spPr bwMode="auto">
            <a:xfrm>
              <a:off x="3061" y="1434"/>
              <a:ext cx="2450" cy="2449"/>
            </a:xfrm>
            <a:prstGeom prst="rect">
              <a:avLst/>
            </a:prstGeom>
            <a:solidFill>
              <a:srgbClr val="FFF7D5"/>
            </a:solidFill>
            <a:ln w="19050">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rgbClr val="079500"/>
                  </a:solidFill>
                  <a:latin typeface="Arial" panose="020B0604020202020204" pitchFamily="34" charset="0"/>
                  <a:ea typeface="MS PGothic"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ClrTx/>
                <a:buFontTx/>
                <a:buNone/>
              </a:pPr>
              <a:endParaRPr lang="en-US" altLang="en-US" sz="1050">
                <a:solidFill>
                  <a:schemeClr val="bg1"/>
                </a:solidFill>
                <a:latin typeface="Arial Black" panose="020B0A04020102020204" pitchFamily="34" charset="0"/>
              </a:endParaRPr>
            </a:p>
          </p:txBody>
        </p:sp>
        <p:sp>
          <p:nvSpPr>
            <p:cNvPr id="11" name="Rectangle 3"/>
            <p:cNvSpPr>
              <a:spLocks noChangeAspect="1" noChangeArrowheads="1"/>
            </p:cNvSpPr>
            <p:nvPr/>
          </p:nvSpPr>
          <p:spPr bwMode="auto">
            <a:xfrm>
              <a:off x="3061" y="3203"/>
              <a:ext cx="681" cy="681"/>
            </a:xfrm>
            <a:prstGeom prst="rect">
              <a:avLst/>
            </a:prstGeom>
            <a:solidFill>
              <a:srgbClr val="FFEDA3"/>
            </a:solidFill>
            <a:ln w="19050">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rgbClr val="079500"/>
                  </a:solidFill>
                  <a:latin typeface="Arial" panose="020B0604020202020204" pitchFamily="34" charset="0"/>
                  <a:ea typeface="MS PGothic"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ClrTx/>
                <a:buFontTx/>
                <a:buNone/>
              </a:pPr>
              <a:endParaRPr lang="en-US" altLang="en-US" sz="1050">
                <a:solidFill>
                  <a:schemeClr val="bg1"/>
                </a:solidFill>
              </a:endParaRPr>
            </a:p>
          </p:txBody>
        </p:sp>
        <p:sp>
          <p:nvSpPr>
            <p:cNvPr id="12" name="WordArt 4"/>
            <p:cNvSpPr>
              <a:spLocks noChangeAspect="1" noChangeArrowheads="1" noChangeShapeType="1" noTextEdit="1"/>
            </p:cNvSpPr>
            <p:nvPr/>
          </p:nvSpPr>
          <p:spPr bwMode="auto">
            <a:xfrm>
              <a:off x="3167" y="2205"/>
              <a:ext cx="2344" cy="908"/>
            </a:xfrm>
            <a:prstGeom prst="rect">
              <a:avLst/>
            </a:prstGeom>
          </p:spPr>
          <p:txBody>
            <a:bodyPr wrap="none" fromWordArt="1">
              <a:prstTxWarp prst="textPlain">
                <a:avLst>
                  <a:gd name="adj" fmla="val 50000"/>
                </a:avLst>
              </a:prstTxWarp>
            </a:bodyPr>
            <a:lstStyle/>
            <a:p>
              <a:pPr algn="ctr"/>
              <a:r>
                <a:rPr lang="en-US" sz="2700" kern="10">
                  <a:ln w="9525">
                    <a:solidFill>
                      <a:srgbClr val="000000"/>
                    </a:solidFill>
                    <a:round/>
                    <a:headEnd/>
                    <a:tailEnd/>
                  </a:ln>
                  <a:solidFill>
                    <a:srgbClr val="FFFFFF"/>
                  </a:solidFill>
                  <a:latin typeface="Arial Black" panose="020B0A04020102020204" pitchFamily="34" charset="0"/>
                </a:rPr>
                <a:t>MICROBES</a:t>
              </a:r>
            </a:p>
          </p:txBody>
        </p:sp>
        <p:sp>
          <p:nvSpPr>
            <p:cNvPr id="13" name="WordArt 5"/>
            <p:cNvSpPr>
              <a:spLocks noChangeArrowheads="1" noChangeShapeType="1" noTextEdit="1"/>
            </p:cNvSpPr>
            <p:nvPr/>
          </p:nvSpPr>
          <p:spPr bwMode="auto">
            <a:xfrm>
              <a:off x="3333" y="3385"/>
              <a:ext cx="182" cy="227"/>
            </a:xfrm>
            <a:prstGeom prst="rect">
              <a:avLst/>
            </a:prstGeom>
          </p:spPr>
          <p:txBody>
            <a:bodyPr wrap="none" fromWordArt="1">
              <a:prstTxWarp prst="textPlain">
                <a:avLst>
                  <a:gd name="adj" fmla="val 50000"/>
                </a:avLst>
              </a:prstTxWarp>
            </a:bodyPr>
            <a:lstStyle/>
            <a:p>
              <a:pPr algn="ctr"/>
              <a:r>
                <a:rPr lang="en-US" sz="2700" kern="10">
                  <a:ln w="9525">
                    <a:solidFill>
                      <a:srgbClr val="000000"/>
                    </a:solidFill>
                    <a:round/>
                    <a:headEnd/>
                    <a:tailEnd/>
                  </a:ln>
                  <a:solidFill>
                    <a:srgbClr val="FFFFFF"/>
                  </a:solidFill>
                  <a:latin typeface="Arial Black" panose="020B0A04020102020204" pitchFamily="34" charset="0"/>
                </a:rPr>
                <a:t>?</a:t>
              </a:r>
            </a:p>
          </p:txBody>
        </p:sp>
        <p:pic>
          <p:nvPicPr>
            <p:cNvPr id="14" name="Picture 7" descr="knownSpeciesmin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1" y="3644"/>
              <a:ext cx="240" cy="2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15" name="AutoShape 8"/>
          <p:cNvSpPr>
            <a:spLocks noChangeArrowheads="1"/>
          </p:cNvSpPr>
          <p:nvPr/>
        </p:nvSpPr>
        <p:spPr bwMode="auto">
          <a:xfrm>
            <a:off x="905114" y="5098938"/>
            <a:ext cx="2915840" cy="784622"/>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headEnd/>
                <a:tailEnd/>
              </a14:hiddenLine>
            </a:ext>
          </a:extLst>
        </p:spPr>
        <p:txBody>
          <a:bodyPr wrap="none" anchor="ctr"/>
          <a:lstStyle>
            <a:lvl1pPr>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rgbClr val="079500"/>
                </a:solidFill>
                <a:latin typeface="Arial" panose="020B0604020202020204" pitchFamily="34" charset="0"/>
                <a:ea typeface="MS PGothic"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ClrTx/>
              <a:buFontTx/>
              <a:buNone/>
            </a:pPr>
            <a:r>
              <a:rPr lang="en-CA" altLang="en-US" sz="1200">
                <a:latin typeface="Century Gothic" panose="020B0502020202020204" pitchFamily="34" charset="0"/>
              </a:rPr>
              <a:t>Known biodiversity:</a:t>
            </a:r>
          </a:p>
          <a:p>
            <a:pPr algn="ctr" eaLnBrk="1" hangingPunct="1">
              <a:spcBef>
                <a:spcPct val="0"/>
              </a:spcBef>
              <a:buClrTx/>
              <a:buFontTx/>
              <a:buNone/>
            </a:pPr>
            <a:r>
              <a:rPr lang="en-CA" altLang="en-US" sz="1200">
                <a:latin typeface="Century Gothic" panose="020B0502020202020204" pitchFamily="34" charset="0"/>
              </a:rPr>
              <a:t>1.7 million species of</a:t>
            </a:r>
          </a:p>
          <a:p>
            <a:pPr algn="ctr" eaLnBrk="1" hangingPunct="1">
              <a:spcBef>
                <a:spcPct val="0"/>
              </a:spcBef>
              <a:buClrTx/>
              <a:buFontTx/>
              <a:buNone/>
            </a:pPr>
            <a:r>
              <a:rPr lang="en-CA" altLang="en-US" sz="1200">
                <a:latin typeface="Century Gothic" panose="020B0502020202020204" pitchFamily="34" charset="0"/>
              </a:rPr>
              <a:t>plants and animals</a:t>
            </a:r>
            <a:endParaRPr lang="en-US" altLang="en-US" sz="1200">
              <a:latin typeface="Century Gothic" panose="020B0502020202020204" pitchFamily="34" charset="0"/>
            </a:endParaRPr>
          </a:p>
        </p:txBody>
      </p:sp>
      <p:sp>
        <p:nvSpPr>
          <p:cNvPr id="16" name="AutoShape 9"/>
          <p:cNvSpPr>
            <a:spLocks noChangeArrowheads="1"/>
          </p:cNvSpPr>
          <p:nvPr/>
        </p:nvSpPr>
        <p:spPr bwMode="auto">
          <a:xfrm>
            <a:off x="4428173" y="5125132"/>
            <a:ext cx="2915841" cy="71794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headEnd/>
                <a:tailEnd/>
              </a14:hiddenLine>
            </a:ext>
          </a:extLst>
        </p:spPr>
        <p:txBody>
          <a:bodyPr wrap="none" anchor="ctr"/>
          <a:lstStyle>
            <a:lvl1pPr>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rgbClr val="079500"/>
                </a:solidFill>
                <a:latin typeface="Arial" panose="020B0604020202020204" pitchFamily="34" charset="0"/>
                <a:ea typeface="MS PGothic"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ClrTx/>
              <a:buFontTx/>
              <a:buNone/>
            </a:pPr>
            <a:r>
              <a:rPr lang="en-CA" altLang="en-US" sz="1200">
                <a:latin typeface="Century Gothic" panose="020B0502020202020204" pitchFamily="34" charset="0"/>
              </a:rPr>
              <a:t>Estimated biodiversity:</a:t>
            </a:r>
          </a:p>
          <a:p>
            <a:pPr algn="ctr" eaLnBrk="1" hangingPunct="1">
              <a:spcBef>
                <a:spcPct val="0"/>
              </a:spcBef>
              <a:buClrTx/>
              <a:buFontTx/>
              <a:buNone/>
            </a:pPr>
            <a:r>
              <a:rPr lang="en-CA" altLang="en-US" sz="1200">
                <a:latin typeface="Century Gothic" panose="020B0502020202020204" pitchFamily="34" charset="0"/>
              </a:rPr>
              <a:t>10 million to</a:t>
            </a:r>
          </a:p>
          <a:p>
            <a:pPr algn="ctr" eaLnBrk="1" hangingPunct="1">
              <a:spcBef>
                <a:spcPct val="0"/>
              </a:spcBef>
              <a:buClrTx/>
              <a:buFontTx/>
              <a:buNone/>
            </a:pPr>
            <a:r>
              <a:rPr lang="en-CA" altLang="en-US" sz="1200">
                <a:latin typeface="Century Gothic" panose="020B0502020202020204" pitchFamily="34" charset="0"/>
              </a:rPr>
              <a:t>100 million species</a:t>
            </a:r>
            <a:endParaRPr lang="en-US" altLang="en-US" sz="1200">
              <a:latin typeface="Century Gothic" panose="020B0502020202020204" pitchFamily="34" charset="0"/>
            </a:endParaRPr>
          </a:p>
        </p:txBody>
      </p:sp>
    </p:spTree>
    <p:extLst>
      <p:ext uri="{BB962C8B-B14F-4D97-AF65-F5344CB8AC3E}">
        <p14:creationId xmlns:p14="http://schemas.microsoft.com/office/powerpoint/2010/main" val="8126987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25271" y="1998821"/>
            <a:ext cx="7796777" cy="3071201"/>
          </a:xfrm>
          <a:prstGeom prst="rect">
            <a:avLst/>
          </a:prstGeom>
        </p:spPr>
      </p:pic>
      <p:sp>
        <p:nvSpPr>
          <p:cNvPr id="5" name="TextBox 4"/>
          <p:cNvSpPr txBox="1"/>
          <p:nvPr/>
        </p:nvSpPr>
        <p:spPr>
          <a:xfrm>
            <a:off x="202474" y="452243"/>
            <a:ext cx="8739052" cy="830997"/>
          </a:xfrm>
          <a:prstGeom prst="rect">
            <a:avLst/>
          </a:prstGeom>
          <a:noFill/>
        </p:spPr>
        <p:txBody>
          <a:bodyPr wrap="square" rtlCol="0">
            <a:spAutoFit/>
          </a:bodyPr>
          <a:lstStyle/>
          <a:p>
            <a:pPr algn="ctr"/>
            <a:r>
              <a:rPr lang="en-US" sz="2400" b="1" dirty="0"/>
              <a:t>Explore biodiversity and contribute to </a:t>
            </a:r>
          </a:p>
          <a:p>
            <a:pPr algn="ctr"/>
            <a:r>
              <a:rPr lang="en-US" sz="2400" b="1" dirty="0"/>
              <a:t>recognizing new species</a:t>
            </a:r>
          </a:p>
        </p:txBody>
      </p:sp>
      <p:sp>
        <p:nvSpPr>
          <p:cNvPr id="2" name="TextBox 1"/>
          <p:cNvSpPr txBox="1"/>
          <p:nvPr/>
        </p:nvSpPr>
        <p:spPr>
          <a:xfrm>
            <a:off x="551100" y="5070022"/>
            <a:ext cx="8366125" cy="715581"/>
          </a:xfrm>
          <a:prstGeom prst="rect">
            <a:avLst/>
          </a:prstGeom>
          <a:noFill/>
        </p:spPr>
        <p:txBody>
          <a:bodyPr wrap="square" rtlCol="0">
            <a:spAutoFit/>
          </a:bodyPr>
          <a:lstStyle/>
          <a:p>
            <a:r>
              <a:rPr lang="en-US" sz="1350" b="1" dirty="0"/>
              <a:t>Appropriate controls</a:t>
            </a:r>
          </a:p>
          <a:p>
            <a:r>
              <a:rPr lang="en-US" sz="1350" b="1" dirty="0"/>
              <a:t>Fast, high quality DNA extraction method</a:t>
            </a:r>
          </a:p>
          <a:p>
            <a:r>
              <a:rPr lang="en-US" sz="1350" b="1" dirty="0"/>
              <a:t>Dyes in primers make it easy to visually check process</a:t>
            </a:r>
          </a:p>
        </p:txBody>
      </p:sp>
    </p:spTree>
    <p:extLst>
      <p:ext uri="{BB962C8B-B14F-4D97-AF65-F5344CB8AC3E}">
        <p14:creationId xmlns:p14="http://schemas.microsoft.com/office/powerpoint/2010/main" val="3438091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87365-9712-4C85-9EE9-24D697FD3008}"/>
              </a:ext>
            </a:extLst>
          </p:cNvPr>
          <p:cNvSpPr>
            <a:spLocks noGrp="1"/>
          </p:cNvSpPr>
          <p:nvPr>
            <p:ph type="title"/>
          </p:nvPr>
        </p:nvSpPr>
        <p:spPr/>
        <p:txBody>
          <a:bodyPr/>
          <a:lstStyle/>
          <a:p>
            <a:r>
              <a:rPr lang="en-US" dirty="0"/>
              <a:t>Required Materials</a:t>
            </a:r>
          </a:p>
        </p:txBody>
      </p:sp>
      <p:sp>
        <p:nvSpPr>
          <p:cNvPr id="3" name="Content Placeholder 2">
            <a:extLst>
              <a:ext uri="{FF2B5EF4-FFF2-40B4-BE49-F238E27FC236}">
                <a16:creationId xmlns:a16="http://schemas.microsoft.com/office/drawing/2014/main" id="{D591F676-63EA-4C5C-80BA-371F2753B9EA}"/>
              </a:ext>
            </a:extLst>
          </p:cNvPr>
          <p:cNvSpPr>
            <a:spLocks noGrp="1"/>
          </p:cNvSpPr>
          <p:nvPr>
            <p:ph idx="1"/>
          </p:nvPr>
        </p:nvSpPr>
        <p:spPr>
          <a:xfrm>
            <a:off x="465438" y="1952368"/>
            <a:ext cx="4106562" cy="4067432"/>
          </a:xfrm>
        </p:spPr>
        <p:txBody>
          <a:bodyPr>
            <a:normAutofit/>
          </a:bodyPr>
          <a:lstStyle/>
          <a:p>
            <a:pPr marL="0" indent="0">
              <a:lnSpc>
                <a:spcPct val="110000"/>
              </a:lnSpc>
              <a:buNone/>
            </a:pPr>
            <a:r>
              <a:rPr lang="en-US" sz="1800" dirty="0"/>
              <a:t>Mammals, Insects, and Fungi DNA Barcoding Kit (17007366EDU)</a:t>
            </a:r>
          </a:p>
        </p:txBody>
      </p:sp>
      <p:sp>
        <p:nvSpPr>
          <p:cNvPr id="4" name="Trapezoid 3">
            <a:extLst>
              <a:ext uri="{FF2B5EF4-FFF2-40B4-BE49-F238E27FC236}">
                <a16:creationId xmlns:a16="http://schemas.microsoft.com/office/drawing/2014/main" id="{92A89793-4AEF-4465-AEC0-E712A74EAB51}"/>
              </a:ext>
            </a:extLst>
          </p:cNvPr>
          <p:cNvSpPr/>
          <p:nvPr/>
        </p:nvSpPr>
        <p:spPr>
          <a:xfrm rot="2673227">
            <a:off x="7672179" y="191089"/>
            <a:ext cx="1965632" cy="579928"/>
          </a:xfrm>
          <a:prstGeom prst="trapezoid">
            <a:avLst>
              <a:gd name="adj" fmla="val 100593"/>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1200" dirty="0"/>
              <a:t>Instructor Preparation</a:t>
            </a:r>
          </a:p>
        </p:txBody>
      </p:sp>
      <p:sp>
        <p:nvSpPr>
          <p:cNvPr id="8" name="Footer Placeholder 7">
            <a:extLst>
              <a:ext uri="{FF2B5EF4-FFF2-40B4-BE49-F238E27FC236}">
                <a16:creationId xmlns:a16="http://schemas.microsoft.com/office/drawing/2014/main" id="{B5060559-E046-4F5C-A98B-3B7D9955D45F}"/>
              </a:ext>
            </a:extLst>
          </p:cNvPr>
          <p:cNvSpPr>
            <a:spLocks noGrp="1"/>
          </p:cNvSpPr>
          <p:nvPr>
            <p:ph type="ftr" sz="quarter" idx="10"/>
          </p:nvPr>
        </p:nvSpPr>
        <p:spPr/>
        <p:txBody>
          <a:bodyPr/>
          <a:lstStyle/>
          <a:p>
            <a:r>
              <a:rPr lang="en-US"/>
              <a:t>explorer.bio-rad.com</a:t>
            </a:r>
            <a:endParaRPr lang="en-US" dirty="0"/>
          </a:p>
        </p:txBody>
      </p:sp>
      <p:pic>
        <p:nvPicPr>
          <p:cNvPr id="1026" name="Picture 2" descr="Mammals, Insects, and Fungi DNA Barcoding Kit">
            <a:extLst>
              <a:ext uri="{FF2B5EF4-FFF2-40B4-BE49-F238E27FC236}">
                <a16:creationId xmlns:a16="http://schemas.microsoft.com/office/drawing/2014/main" id="{539B600F-D70F-6D93-F6B4-B165992DEC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3886" y="3010444"/>
            <a:ext cx="2723606" cy="27236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4F34110-8923-89BA-AA6F-D8765CC17F1F}"/>
              </a:ext>
            </a:extLst>
          </p:cNvPr>
          <p:cNvPicPr>
            <a:picLocks noChangeAspect="1"/>
          </p:cNvPicPr>
          <p:nvPr/>
        </p:nvPicPr>
        <p:blipFill>
          <a:blip r:embed="rId3"/>
          <a:stretch>
            <a:fillRect/>
          </a:stretch>
        </p:blipFill>
        <p:spPr>
          <a:xfrm>
            <a:off x="4757536" y="864108"/>
            <a:ext cx="3232578" cy="512978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6064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5928" y="457200"/>
            <a:ext cx="7886700" cy="576072"/>
          </a:xfrm>
        </p:spPr>
        <p:txBody>
          <a:bodyPr/>
          <a:lstStyle/>
          <a:p>
            <a:r>
              <a:rPr lang="en-US" dirty="0"/>
              <a:t>Organisms verified to work with this kit</a:t>
            </a:r>
          </a:p>
        </p:txBody>
      </p:sp>
      <p:pic>
        <p:nvPicPr>
          <p:cNvPr id="4" name="Picture 3"/>
          <p:cNvPicPr>
            <a:picLocks noChangeAspect="1"/>
          </p:cNvPicPr>
          <p:nvPr/>
        </p:nvPicPr>
        <p:blipFill>
          <a:blip r:embed="rId2"/>
          <a:stretch>
            <a:fillRect/>
          </a:stretch>
        </p:blipFill>
        <p:spPr>
          <a:xfrm>
            <a:off x="935928" y="1510755"/>
            <a:ext cx="7436158" cy="4509045"/>
          </a:xfrm>
          <a:prstGeom prst="rect">
            <a:avLst/>
          </a:prstGeom>
        </p:spPr>
      </p:pic>
    </p:spTree>
    <p:extLst>
      <p:ext uri="{BB962C8B-B14F-4D97-AF65-F5344CB8AC3E}">
        <p14:creationId xmlns:p14="http://schemas.microsoft.com/office/powerpoint/2010/main" val="8708538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98192" y="457200"/>
            <a:ext cx="5262151" cy="5562600"/>
          </a:xfrm>
          <a:prstGeom prst="rect">
            <a:avLst/>
          </a:prstGeom>
        </p:spPr>
      </p:pic>
    </p:spTree>
    <p:extLst>
      <p:ext uri="{BB962C8B-B14F-4D97-AF65-F5344CB8AC3E}">
        <p14:creationId xmlns:p14="http://schemas.microsoft.com/office/powerpoint/2010/main" val="21178961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96667" y="728694"/>
            <a:ext cx="5938325" cy="4922298"/>
          </a:xfrm>
          <a:prstGeom prst="rect">
            <a:avLst/>
          </a:prstGeom>
        </p:spPr>
      </p:pic>
    </p:spTree>
    <p:extLst>
      <p:ext uri="{BB962C8B-B14F-4D97-AF65-F5344CB8AC3E}">
        <p14:creationId xmlns:p14="http://schemas.microsoft.com/office/powerpoint/2010/main" val="32867512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srcRect t="1" b="949"/>
          <a:stretch/>
        </p:blipFill>
        <p:spPr>
          <a:xfrm>
            <a:off x="320040" y="1904420"/>
            <a:ext cx="4724125" cy="2703809"/>
          </a:xfrm>
          <a:prstGeom prst="rect">
            <a:avLst/>
          </a:prstGeom>
        </p:spPr>
      </p:pic>
      <p:pic>
        <p:nvPicPr>
          <p:cNvPr id="13" name="Picture 12"/>
          <p:cNvPicPr>
            <a:picLocks noChangeAspect="1"/>
          </p:cNvPicPr>
          <p:nvPr/>
        </p:nvPicPr>
        <p:blipFill>
          <a:blip r:embed="rId3"/>
          <a:stretch>
            <a:fillRect/>
          </a:stretch>
        </p:blipFill>
        <p:spPr>
          <a:xfrm>
            <a:off x="5044165" y="2109753"/>
            <a:ext cx="3314700" cy="2293144"/>
          </a:xfrm>
          <a:prstGeom prst="rect">
            <a:avLst/>
          </a:prstGeom>
        </p:spPr>
      </p:pic>
      <p:sp>
        <p:nvSpPr>
          <p:cNvPr id="14" name="TextBox 13"/>
          <p:cNvSpPr txBox="1"/>
          <p:nvPr/>
        </p:nvSpPr>
        <p:spPr>
          <a:xfrm>
            <a:off x="457200" y="590767"/>
            <a:ext cx="8072846" cy="461665"/>
          </a:xfrm>
          <a:prstGeom prst="rect">
            <a:avLst/>
          </a:prstGeom>
          <a:noFill/>
        </p:spPr>
        <p:txBody>
          <a:bodyPr wrap="square" rtlCol="0">
            <a:spAutoFit/>
          </a:bodyPr>
          <a:lstStyle/>
          <a:p>
            <a:pPr algn="ctr"/>
            <a:r>
              <a:rPr lang="en-US" sz="2400" b="1" dirty="0"/>
              <a:t>High-quality DNA isolation increases PCR success </a:t>
            </a:r>
          </a:p>
        </p:txBody>
      </p:sp>
      <p:sp>
        <p:nvSpPr>
          <p:cNvPr id="15" name="TextBox 14"/>
          <p:cNvSpPr txBox="1"/>
          <p:nvPr/>
        </p:nvSpPr>
        <p:spPr>
          <a:xfrm>
            <a:off x="535577" y="5080775"/>
            <a:ext cx="8072846" cy="584775"/>
          </a:xfrm>
          <a:prstGeom prst="rect">
            <a:avLst/>
          </a:prstGeom>
          <a:noFill/>
        </p:spPr>
        <p:txBody>
          <a:bodyPr wrap="square" rtlCol="0">
            <a:spAutoFit/>
          </a:bodyPr>
          <a:lstStyle/>
          <a:p>
            <a:pPr marL="342900" indent="-342900">
              <a:buFont typeface="Arial" panose="020B0604020202020204" pitchFamily="34" charset="0"/>
              <a:buChar char="•"/>
            </a:pPr>
            <a:r>
              <a:rPr lang="en-US" sz="1600" dirty="0"/>
              <a:t>Spin columns ensure removal of inhibitors and maximum amount of DNA isolated</a:t>
            </a:r>
          </a:p>
          <a:p>
            <a:pPr marL="342900" indent="-342900">
              <a:buFont typeface="Arial" panose="020B0604020202020204" pitchFamily="34" charset="0"/>
              <a:buChar char="•"/>
            </a:pPr>
            <a:r>
              <a:rPr lang="en-US" sz="1600" dirty="0"/>
              <a:t>Fast (~10 minutes) </a:t>
            </a:r>
          </a:p>
        </p:txBody>
      </p:sp>
    </p:spTree>
    <p:extLst>
      <p:ext uri="{BB962C8B-B14F-4D97-AF65-F5344CB8AC3E}">
        <p14:creationId xmlns:p14="http://schemas.microsoft.com/office/powerpoint/2010/main" val="2802380844"/>
      </p:ext>
    </p:extLst>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87365-9712-4C85-9EE9-24D697FD3008}"/>
              </a:ext>
            </a:extLst>
          </p:cNvPr>
          <p:cNvSpPr>
            <a:spLocks noGrp="1"/>
          </p:cNvSpPr>
          <p:nvPr>
            <p:ph type="title"/>
          </p:nvPr>
        </p:nvSpPr>
        <p:spPr/>
        <p:txBody>
          <a:bodyPr/>
          <a:lstStyle/>
          <a:p>
            <a:r>
              <a:rPr lang="en-US"/>
              <a:t>Required Materials</a:t>
            </a:r>
          </a:p>
        </p:txBody>
      </p:sp>
      <p:sp>
        <p:nvSpPr>
          <p:cNvPr id="3" name="Content Placeholder 2">
            <a:extLst>
              <a:ext uri="{FF2B5EF4-FFF2-40B4-BE49-F238E27FC236}">
                <a16:creationId xmlns:a16="http://schemas.microsoft.com/office/drawing/2014/main" id="{D591F676-63EA-4C5C-80BA-371F2753B9EA}"/>
              </a:ext>
            </a:extLst>
          </p:cNvPr>
          <p:cNvSpPr>
            <a:spLocks noGrp="1"/>
          </p:cNvSpPr>
          <p:nvPr>
            <p:ph idx="1"/>
          </p:nvPr>
        </p:nvSpPr>
        <p:spPr>
          <a:xfrm>
            <a:off x="465438" y="1952368"/>
            <a:ext cx="4106562" cy="4067432"/>
          </a:xfrm>
        </p:spPr>
        <p:txBody>
          <a:bodyPr>
            <a:normAutofit/>
          </a:bodyPr>
          <a:lstStyle/>
          <a:p>
            <a:pPr>
              <a:lnSpc>
                <a:spcPct val="110000"/>
              </a:lnSpc>
            </a:pPr>
            <a:r>
              <a:rPr lang="en-US" sz="1800" err="1"/>
              <a:t>pGLO</a:t>
            </a:r>
            <a:r>
              <a:rPr lang="en-US" sz="1800"/>
              <a:t> Bacterial Transformation Kit (</a:t>
            </a:r>
            <a:r>
              <a:rPr lang="en-US" sz="1800">
                <a:hlinkClick r:id="rId2"/>
              </a:rPr>
              <a:t>1660003EDU</a:t>
            </a:r>
            <a:r>
              <a:rPr lang="en-US" sz="1800"/>
              <a:t>)</a:t>
            </a:r>
          </a:p>
        </p:txBody>
      </p:sp>
      <p:sp>
        <p:nvSpPr>
          <p:cNvPr id="4" name="Trapezoid 3">
            <a:extLst>
              <a:ext uri="{FF2B5EF4-FFF2-40B4-BE49-F238E27FC236}">
                <a16:creationId xmlns:a16="http://schemas.microsoft.com/office/drawing/2014/main" id="{92A89793-4AEF-4465-AEC0-E712A74EAB51}"/>
              </a:ext>
            </a:extLst>
          </p:cNvPr>
          <p:cNvSpPr/>
          <p:nvPr/>
        </p:nvSpPr>
        <p:spPr>
          <a:xfrm rot="2673227">
            <a:off x="7672179" y="191089"/>
            <a:ext cx="1965632" cy="579928"/>
          </a:xfrm>
          <a:prstGeom prst="trapezoid">
            <a:avLst>
              <a:gd name="adj" fmla="val 100593"/>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1200"/>
              <a:t>Instructor Preparation</a:t>
            </a:r>
          </a:p>
        </p:txBody>
      </p:sp>
      <p:pic>
        <p:nvPicPr>
          <p:cNvPr id="6" name="Picture 5" descr="A picture containing table, indoor, sitting, cup&#10;&#10;Description automatically generated">
            <a:extLst>
              <a:ext uri="{FF2B5EF4-FFF2-40B4-BE49-F238E27FC236}">
                <a16:creationId xmlns:a16="http://schemas.microsoft.com/office/drawing/2014/main" id="{4EDD50F6-4AFF-4D8A-A78F-0059D130AF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515" y="2915621"/>
            <a:ext cx="3466407" cy="1675149"/>
          </a:xfrm>
          <a:prstGeom prst="rect">
            <a:avLst/>
          </a:prstGeom>
        </p:spPr>
      </p:pic>
      <p:sp>
        <p:nvSpPr>
          <p:cNvPr id="8" name="Footer Placeholder 7">
            <a:extLst>
              <a:ext uri="{FF2B5EF4-FFF2-40B4-BE49-F238E27FC236}">
                <a16:creationId xmlns:a16="http://schemas.microsoft.com/office/drawing/2014/main" id="{B5060559-E046-4F5C-A98B-3B7D9955D45F}"/>
              </a:ext>
            </a:extLst>
          </p:cNvPr>
          <p:cNvSpPr>
            <a:spLocks noGrp="1"/>
          </p:cNvSpPr>
          <p:nvPr>
            <p:ph type="ftr" sz="quarter" idx="10"/>
          </p:nvPr>
        </p:nvSpPr>
        <p:spPr/>
        <p:txBody>
          <a:bodyPr/>
          <a:lstStyle/>
          <a:p>
            <a:r>
              <a:rPr lang="en-US"/>
              <a:t>explorer.bio-rad.com</a:t>
            </a:r>
          </a:p>
        </p:txBody>
      </p:sp>
      <p:pic>
        <p:nvPicPr>
          <p:cNvPr id="10" name="Picture 9">
            <a:extLst>
              <a:ext uri="{FF2B5EF4-FFF2-40B4-BE49-F238E27FC236}">
                <a16:creationId xmlns:a16="http://schemas.microsoft.com/office/drawing/2014/main" id="{A0DF5D42-EA53-4A77-9FFF-5FF46CFE0A7E}"/>
              </a:ext>
            </a:extLst>
          </p:cNvPr>
          <p:cNvPicPr>
            <a:picLocks noChangeAspect="1"/>
          </p:cNvPicPr>
          <p:nvPr/>
        </p:nvPicPr>
        <p:blipFill>
          <a:blip r:embed="rId4"/>
          <a:stretch>
            <a:fillRect/>
          </a:stretch>
        </p:blipFill>
        <p:spPr>
          <a:xfrm>
            <a:off x="4571999" y="2009774"/>
            <a:ext cx="4160253" cy="3724276"/>
          </a:xfrm>
          <a:prstGeom prst="rect">
            <a:avLst/>
          </a:prstGeom>
        </p:spPr>
      </p:pic>
    </p:spTree>
    <p:extLst>
      <p:ext uri="{BB962C8B-B14F-4D97-AF65-F5344CB8AC3E}">
        <p14:creationId xmlns:p14="http://schemas.microsoft.com/office/powerpoint/2010/main" val="4160640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l="1012" t="1433" r="1854" b="40723"/>
          <a:stretch>
            <a:fillRect/>
          </a:stretch>
        </p:blipFill>
        <p:spPr bwMode="auto">
          <a:xfrm>
            <a:off x="569947" y="1779032"/>
            <a:ext cx="8004105" cy="3924546"/>
          </a:xfrm>
          <a:prstGeom prst="rect">
            <a:avLst/>
          </a:prstGeom>
          <a:noFill/>
          <a:ln w="38100">
            <a:solidFill>
              <a:srgbClr val="FF9933"/>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5773785" y="4867551"/>
            <a:ext cx="489857" cy="313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p:cNvSpPr txBox="1"/>
          <p:nvPr/>
        </p:nvSpPr>
        <p:spPr>
          <a:xfrm>
            <a:off x="1143000" y="487388"/>
            <a:ext cx="7150608" cy="461665"/>
          </a:xfrm>
          <a:prstGeom prst="rect">
            <a:avLst/>
          </a:prstGeom>
          <a:noFill/>
        </p:spPr>
        <p:txBody>
          <a:bodyPr wrap="square" rtlCol="0">
            <a:spAutoFit/>
          </a:bodyPr>
          <a:lstStyle/>
          <a:p>
            <a:r>
              <a:rPr lang="en-US" sz="2400" b="1" dirty="0"/>
              <a:t>M13 primer tails make sequencing easy </a:t>
            </a:r>
          </a:p>
        </p:txBody>
      </p:sp>
      <p:sp>
        <p:nvSpPr>
          <p:cNvPr id="7" name="TextBox 6"/>
          <p:cNvSpPr txBox="1"/>
          <p:nvPr/>
        </p:nvSpPr>
        <p:spPr>
          <a:xfrm>
            <a:off x="1027416" y="1154422"/>
            <a:ext cx="7006975" cy="338554"/>
          </a:xfrm>
          <a:prstGeom prst="rect">
            <a:avLst/>
          </a:prstGeom>
          <a:noFill/>
        </p:spPr>
        <p:txBody>
          <a:bodyPr wrap="square" rtlCol="0">
            <a:spAutoFit/>
          </a:bodyPr>
          <a:lstStyle/>
          <a:p>
            <a:r>
              <a:rPr lang="en-US" sz="1600" dirty="0"/>
              <a:t>Most sequencing facilities have these primers, so no need to send primers</a:t>
            </a:r>
          </a:p>
        </p:txBody>
      </p:sp>
    </p:spTree>
    <p:extLst>
      <p:ext uri="{BB962C8B-B14F-4D97-AF65-F5344CB8AC3E}">
        <p14:creationId xmlns:p14="http://schemas.microsoft.com/office/powerpoint/2010/main" val="40805166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7755" y="318503"/>
            <a:ext cx="2988490" cy="610741"/>
          </a:xfrm>
        </p:spPr>
        <p:txBody>
          <a:bodyPr/>
          <a:lstStyle/>
          <a:p>
            <a:r>
              <a:rPr lang="en-US" b="1" dirty="0"/>
              <a:t>Success stories</a:t>
            </a:r>
          </a:p>
        </p:txBody>
      </p:sp>
      <p:pic>
        <p:nvPicPr>
          <p:cNvPr id="4" name="Picture 3"/>
          <p:cNvPicPr>
            <a:picLocks noChangeAspect="1"/>
          </p:cNvPicPr>
          <p:nvPr/>
        </p:nvPicPr>
        <p:blipFill>
          <a:blip r:embed="rId2"/>
          <a:stretch>
            <a:fillRect/>
          </a:stretch>
        </p:blipFill>
        <p:spPr>
          <a:xfrm>
            <a:off x="428625" y="2300824"/>
            <a:ext cx="2800350" cy="442913"/>
          </a:xfrm>
          <a:prstGeom prst="rect">
            <a:avLst/>
          </a:prstGeom>
        </p:spPr>
      </p:pic>
      <p:pic>
        <p:nvPicPr>
          <p:cNvPr id="5" name="Picture 4"/>
          <p:cNvPicPr>
            <a:picLocks noChangeAspect="1"/>
          </p:cNvPicPr>
          <p:nvPr/>
        </p:nvPicPr>
        <p:blipFill>
          <a:blip r:embed="rId3"/>
          <a:stretch>
            <a:fillRect/>
          </a:stretch>
        </p:blipFill>
        <p:spPr>
          <a:xfrm>
            <a:off x="428625" y="3024154"/>
            <a:ext cx="1864519" cy="2664619"/>
          </a:xfrm>
          <a:prstGeom prst="rect">
            <a:avLst/>
          </a:prstGeom>
        </p:spPr>
      </p:pic>
      <p:pic>
        <p:nvPicPr>
          <p:cNvPr id="6" name="Picture 5"/>
          <p:cNvPicPr>
            <a:picLocks noChangeAspect="1"/>
          </p:cNvPicPr>
          <p:nvPr/>
        </p:nvPicPr>
        <p:blipFill>
          <a:blip r:embed="rId4"/>
          <a:stretch>
            <a:fillRect/>
          </a:stretch>
        </p:blipFill>
        <p:spPr>
          <a:xfrm>
            <a:off x="2293144" y="3107328"/>
            <a:ext cx="3431432" cy="2581445"/>
          </a:xfrm>
          <a:prstGeom prst="rect">
            <a:avLst/>
          </a:prstGeom>
        </p:spPr>
      </p:pic>
      <p:pic>
        <p:nvPicPr>
          <p:cNvPr id="7" name="Picture 6"/>
          <p:cNvPicPr>
            <a:picLocks noChangeAspect="1"/>
          </p:cNvPicPr>
          <p:nvPr/>
        </p:nvPicPr>
        <p:blipFill>
          <a:blip r:embed="rId5"/>
          <a:stretch>
            <a:fillRect/>
          </a:stretch>
        </p:blipFill>
        <p:spPr>
          <a:xfrm>
            <a:off x="5834581" y="2117815"/>
            <a:ext cx="2912819" cy="3624944"/>
          </a:xfrm>
          <a:prstGeom prst="rect">
            <a:avLst/>
          </a:prstGeom>
        </p:spPr>
      </p:pic>
      <p:pic>
        <p:nvPicPr>
          <p:cNvPr id="8" name="Picture 7"/>
          <p:cNvPicPr>
            <a:picLocks noChangeAspect="1"/>
          </p:cNvPicPr>
          <p:nvPr/>
        </p:nvPicPr>
        <p:blipFill>
          <a:blip r:embed="rId6"/>
          <a:stretch>
            <a:fillRect/>
          </a:stretch>
        </p:blipFill>
        <p:spPr>
          <a:xfrm>
            <a:off x="3338980" y="2324654"/>
            <a:ext cx="1689712" cy="498404"/>
          </a:xfrm>
          <a:prstGeom prst="rect">
            <a:avLst/>
          </a:prstGeom>
        </p:spPr>
      </p:pic>
      <p:sp>
        <p:nvSpPr>
          <p:cNvPr id="9" name="TextBox 8"/>
          <p:cNvSpPr txBox="1"/>
          <p:nvPr/>
        </p:nvSpPr>
        <p:spPr>
          <a:xfrm>
            <a:off x="457200" y="1313571"/>
            <a:ext cx="8486776" cy="646331"/>
          </a:xfrm>
          <a:prstGeom prst="rect">
            <a:avLst/>
          </a:prstGeom>
          <a:noFill/>
        </p:spPr>
        <p:txBody>
          <a:bodyPr wrap="square" rtlCol="0">
            <a:spAutoFit/>
          </a:bodyPr>
          <a:lstStyle/>
          <a:p>
            <a:r>
              <a:rPr lang="en-US" dirty="0"/>
              <a:t>High School in partnership with local land agencies, surveying mushrooms since 2016</a:t>
            </a:r>
          </a:p>
        </p:txBody>
      </p:sp>
    </p:spTree>
    <p:extLst>
      <p:ext uri="{BB962C8B-B14F-4D97-AF65-F5344CB8AC3E}">
        <p14:creationId xmlns:p14="http://schemas.microsoft.com/office/powerpoint/2010/main" val="15295798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11060" y="1115336"/>
            <a:ext cx="2800350" cy="44291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990" y="2417141"/>
            <a:ext cx="1941875" cy="258916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6964" y="2417141"/>
            <a:ext cx="3452222" cy="2589167"/>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2467" t="26419" r="17897" b="3783"/>
          <a:stretch/>
        </p:blipFill>
        <p:spPr>
          <a:xfrm>
            <a:off x="6423284" y="2417141"/>
            <a:ext cx="1937349" cy="2589167"/>
          </a:xfrm>
          <a:prstGeom prst="rect">
            <a:avLst/>
          </a:prstGeom>
        </p:spPr>
      </p:pic>
      <p:sp>
        <p:nvSpPr>
          <p:cNvPr id="9" name="TextBox 8"/>
          <p:cNvSpPr txBox="1"/>
          <p:nvPr/>
        </p:nvSpPr>
        <p:spPr>
          <a:xfrm>
            <a:off x="808835" y="1694441"/>
            <a:ext cx="6972709" cy="300082"/>
          </a:xfrm>
          <a:prstGeom prst="rect">
            <a:avLst/>
          </a:prstGeom>
          <a:noFill/>
        </p:spPr>
        <p:txBody>
          <a:bodyPr wrap="square" rtlCol="0">
            <a:spAutoFit/>
          </a:bodyPr>
          <a:lstStyle/>
          <a:p>
            <a:r>
              <a:rPr lang="en-US" sz="1350" dirty="0"/>
              <a:t>~20% of the sequences they generated were novel compared to </a:t>
            </a:r>
            <a:r>
              <a:rPr lang="en-US" sz="1350" dirty="0" err="1"/>
              <a:t>GenBank</a:t>
            </a:r>
            <a:endParaRPr lang="en-US" sz="1350" dirty="0"/>
          </a:p>
        </p:txBody>
      </p:sp>
      <p:sp>
        <p:nvSpPr>
          <p:cNvPr id="10" name="TextBox 9"/>
          <p:cNvSpPr txBox="1"/>
          <p:nvPr/>
        </p:nvSpPr>
        <p:spPr>
          <a:xfrm>
            <a:off x="740990" y="5442582"/>
            <a:ext cx="7662020" cy="300082"/>
          </a:xfrm>
          <a:prstGeom prst="rect">
            <a:avLst/>
          </a:prstGeom>
          <a:noFill/>
        </p:spPr>
        <p:txBody>
          <a:bodyPr wrap="square" rtlCol="0">
            <a:spAutoFit/>
          </a:bodyPr>
          <a:lstStyle/>
          <a:p>
            <a:r>
              <a:rPr lang="en-US" sz="1350" dirty="0"/>
              <a:t>Some of their mushrooms &gt;10% different than anything else in </a:t>
            </a:r>
            <a:r>
              <a:rPr lang="en-US" sz="1350" dirty="0" err="1"/>
              <a:t>Genbank</a:t>
            </a:r>
            <a:r>
              <a:rPr lang="en-US" sz="1350" dirty="0"/>
              <a:t>!</a:t>
            </a:r>
          </a:p>
        </p:txBody>
      </p:sp>
      <p:sp>
        <p:nvSpPr>
          <p:cNvPr id="11" name="Title 1">
            <a:extLst>
              <a:ext uri="{FF2B5EF4-FFF2-40B4-BE49-F238E27FC236}">
                <a16:creationId xmlns:a16="http://schemas.microsoft.com/office/drawing/2014/main" id="{C4ECC162-9163-12F8-E3C8-5186901CC1DB}"/>
              </a:ext>
            </a:extLst>
          </p:cNvPr>
          <p:cNvSpPr>
            <a:spLocks noGrp="1"/>
          </p:cNvSpPr>
          <p:nvPr>
            <p:ph type="title"/>
          </p:nvPr>
        </p:nvSpPr>
        <p:spPr>
          <a:xfrm>
            <a:off x="3058830" y="286458"/>
            <a:ext cx="2988490" cy="610741"/>
          </a:xfrm>
        </p:spPr>
        <p:txBody>
          <a:bodyPr/>
          <a:lstStyle/>
          <a:p>
            <a:r>
              <a:rPr lang="en-US" b="1" dirty="0"/>
              <a:t>Success stories</a:t>
            </a:r>
          </a:p>
        </p:txBody>
      </p:sp>
    </p:spTree>
    <p:extLst>
      <p:ext uri="{BB962C8B-B14F-4D97-AF65-F5344CB8AC3E}">
        <p14:creationId xmlns:p14="http://schemas.microsoft.com/office/powerpoint/2010/main" val="5956312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97045" y="2011003"/>
            <a:ext cx="5695020" cy="2527867"/>
          </a:xfrm>
          <a:prstGeom prst="rect">
            <a:avLst/>
          </a:prstGeom>
        </p:spPr>
      </p:pic>
      <p:pic>
        <p:nvPicPr>
          <p:cNvPr id="11" name="Picture 10"/>
          <p:cNvPicPr>
            <a:picLocks noChangeAspect="1"/>
          </p:cNvPicPr>
          <p:nvPr/>
        </p:nvPicPr>
        <p:blipFill>
          <a:blip r:embed="rId3"/>
          <a:stretch>
            <a:fillRect/>
          </a:stretch>
        </p:blipFill>
        <p:spPr>
          <a:xfrm>
            <a:off x="158167" y="2124309"/>
            <a:ext cx="3233952" cy="1345513"/>
          </a:xfrm>
          <a:prstGeom prst="rect">
            <a:avLst/>
          </a:prstGeom>
        </p:spPr>
      </p:pic>
      <p:pic>
        <p:nvPicPr>
          <p:cNvPr id="12" name="Picture 11"/>
          <p:cNvPicPr>
            <a:picLocks noChangeAspect="1"/>
          </p:cNvPicPr>
          <p:nvPr/>
        </p:nvPicPr>
        <p:blipFill>
          <a:blip r:embed="rId4"/>
          <a:stretch>
            <a:fillRect/>
          </a:stretch>
        </p:blipFill>
        <p:spPr>
          <a:xfrm>
            <a:off x="158167" y="3555928"/>
            <a:ext cx="3233952" cy="1677380"/>
          </a:xfrm>
          <a:prstGeom prst="rect">
            <a:avLst/>
          </a:prstGeom>
        </p:spPr>
      </p:pic>
      <p:pic>
        <p:nvPicPr>
          <p:cNvPr id="13" name="Picture 12"/>
          <p:cNvPicPr>
            <a:picLocks noChangeAspect="1"/>
          </p:cNvPicPr>
          <p:nvPr/>
        </p:nvPicPr>
        <p:blipFill rotWithShape="1">
          <a:blip r:embed="rId5"/>
          <a:srcRect t="25786"/>
          <a:stretch/>
        </p:blipFill>
        <p:spPr>
          <a:xfrm>
            <a:off x="3917770" y="4543971"/>
            <a:ext cx="4209415" cy="1456779"/>
          </a:xfrm>
          <a:prstGeom prst="rect">
            <a:avLst/>
          </a:prstGeom>
        </p:spPr>
      </p:pic>
      <p:sp>
        <p:nvSpPr>
          <p:cNvPr id="7" name="Title 1">
            <a:extLst>
              <a:ext uri="{FF2B5EF4-FFF2-40B4-BE49-F238E27FC236}">
                <a16:creationId xmlns:a16="http://schemas.microsoft.com/office/drawing/2014/main" id="{A3230926-54A1-282C-E8C1-45684D0F60AB}"/>
              </a:ext>
            </a:extLst>
          </p:cNvPr>
          <p:cNvSpPr txBox="1">
            <a:spLocks/>
          </p:cNvSpPr>
          <p:nvPr/>
        </p:nvSpPr>
        <p:spPr>
          <a:xfrm>
            <a:off x="3058830" y="286458"/>
            <a:ext cx="2988490" cy="610741"/>
          </a:xfrm>
          <a:prstGeom prst="rect">
            <a:avLst/>
          </a:prstGeom>
        </p:spPr>
        <p:txBody>
          <a:bodyPr vert="horz" lIns="91440" tIns="45720" rIns="91440" bIns="45720" rtlCol="0" anchor="b">
            <a:noAutofit/>
          </a:bodyPr>
          <a:lstStyle>
            <a:lvl1pPr algn="l" defTabSz="914400" rtl="0" eaLnBrk="1" latinLnBrk="0" hangingPunct="1">
              <a:lnSpc>
                <a:spcPct val="110000"/>
              </a:lnSpc>
              <a:spcBef>
                <a:spcPct val="0"/>
              </a:spcBef>
              <a:buNone/>
              <a:defRPr sz="2800" b="1" kern="1200">
                <a:solidFill>
                  <a:schemeClr val="tx1"/>
                </a:solidFill>
                <a:latin typeface="+mj-lt"/>
                <a:ea typeface="+mj-ea"/>
                <a:cs typeface="+mj-cs"/>
              </a:defRPr>
            </a:lvl1pPr>
          </a:lstStyle>
          <a:p>
            <a:r>
              <a:rPr lang="en-US" dirty="0"/>
              <a:t>Success stories</a:t>
            </a:r>
          </a:p>
        </p:txBody>
      </p:sp>
    </p:spTree>
    <p:extLst>
      <p:ext uri="{BB962C8B-B14F-4D97-AF65-F5344CB8AC3E}">
        <p14:creationId xmlns:p14="http://schemas.microsoft.com/office/powerpoint/2010/main" val="1166605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58167" y="2124309"/>
            <a:ext cx="3233952" cy="1345513"/>
          </a:xfrm>
          <a:prstGeom prst="rect">
            <a:avLst/>
          </a:prstGeom>
        </p:spPr>
      </p:pic>
      <p:pic>
        <p:nvPicPr>
          <p:cNvPr id="3" name="Picture 2"/>
          <p:cNvPicPr>
            <a:picLocks noChangeAspect="1"/>
          </p:cNvPicPr>
          <p:nvPr/>
        </p:nvPicPr>
        <p:blipFill>
          <a:blip r:embed="rId3"/>
          <a:stretch>
            <a:fillRect/>
          </a:stretch>
        </p:blipFill>
        <p:spPr>
          <a:xfrm>
            <a:off x="3484317" y="2054057"/>
            <a:ext cx="5659684" cy="1918685"/>
          </a:xfrm>
          <a:prstGeom prst="rect">
            <a:avLst/>
          </a:prstGeom>
        </p:spPr>
      </p:pic>
      <p:pic>
        <p:nvPicPr>
          <p:cNvPr id="5" name="Picture 4"/>
          <p:cNvPicPr>
            <a:picLocks noChangeAspect="1"/>
          </p:cNvPicPr>
          <p:nvPr/>
        </p:nvPicPr>
        <p:blipFill>
          <a:blip r:embed="rId4"/>
          <a:stretch>
            <a:fillRect/>
          </a:stretch>
        </p:blipFill>
        <p:spPr>
          <a:xfrm>
            <a:off x="3392119" y="3984211"/>
            <a:ext cx="5751881" cy="2018041"/>
          </a:xfrm>
          <a:prstGeom prst="rect">
            <a:avLst/>
          </a:prstGeom>
        </p:spPr>
      </p:pic>
      <p:sp>
        <p:nvSpPr>
          <p:cNvPr id="6" name="TextBox 5"/>
          <p:cNvSpPr txBox="1"/>
          <p:nvPr/>
        </p:nvSpPr>
        <p:spPr>
          <a:xfrm>
            <a:off x="2162354" y="1193413"/>
            <a:ext cx="5189421" cy="415498"/>
          </a:xfrm>
          <a:prstGeom prst="rect">
            <a:avLst/>
          </a:prstGeom>
          <a:noFill/>
        </p:spPr>
        <p:txBody>
          <a:bodyPr wrap="square" rtlCol="0">
            <a:spAutoFit/>
          </a:bodyPr>
          <a:lstStyle/>
          <a:p>
            <a:r>
              <a:rPr lang="en-US" sz="2100" dirty="0"/>
              <a:t>Barcoding uncovers range extensions</a:t>
            </a:r>
          </a:p>
        </p:txBody>
      </p:sp>
      <p:pic>
        <p:nvPicPr>
          <p:cNvPr id="7" name="Picture 6"/>
          <p:cNvPicPr>
            <a:picLocks noChangeAspect="1"/>
          </p:cNvPicPr>
          <p:nvPr/>
        </p:nvPicPr>
        <p:blipFill>
          <a:blip r:embed="rId5"/>
          <a:stretch>
            <a:fillRect/>
          </a:stretch>
        </p:blipFill>
        <p:spPr>
          <a:xfrm>
            <a:off x="338457" y="3847754"/>
            <a:ext cx="2666000" cy="2015121"/>
          </a:xfrm>
          <a:prstGeom prst="rect">
            <a:avLst/>
          </a:prstGeom>
        </p:spPr>
      </p:pic>
      <p:sp>
        <p:nvSpPr>
          <p:cNvPr id="8" name="TextBox 7"/>
          <p:cNvSpPr txBox="1"/>
          <p:nvPr/>
        </p:nvSpPr>
        <p:spPr>
          <a:xfrm>
            <a:off x="681129" y="3603793"/>
            <a:ext cx="2188028" cy="300082"/>
          </a:xfrm>
          <a:prstGeom prst="rect">
            <a:avLst/>
          </a:prstGeom>
          <a:noFill/>
        </p:spPr>
        <p:txBody>
          <a:bodyPr wrap="square" rtlCol="0">
            <a:spAutoFit/>
          </a:bodyPr>
          <a:lstStyle/>
          <a:p>
            <a:r>
              <a:rPr lang="en-US" sz="1350" dirty="0"/>
              <a:t>Novel </a:t>
            </a:r>
            <a:r>
              <a:rPr lang="en-US" sz="1350" dirty="0" err="1"/>
              <a:t>Lepiota</a:t>
            </a:r>
            <a:r>
              <a:rPr lang="en-US" sz="1350" dirty="0"/>
              <a:t> species</a:t>
            </a:r>
          </a:p>
        </p:txBody>
      </p:sp>
      <p:sp>
        <p:nvSpPr>
          <p:cNvPr id="9" name="Title 1">
            <a:extLst>
              <a:ext uri="{FF2B5EF4-FFF2-40B4-BE49-F238E27FC236}">
                <a16:creationId xmlns:a16="http://schemas.microsoft.com/office/drawing/2014/main" id="{429145A0-3424-2A4E-25C8-DF134217EC1A}"/>
              </a:ext>
            </a:extLst>
          </p:cNvPr>
          <p:cNvSpPr txBox="1">
            <a:spLocks/>
          </p:cNvSpPr>
          <p:nvPr/>
        </p:nvSpPr>
        <p:spPr>
          <a:xfrm>
            <a:off x="3058830" y="286458"/>
            <a:ext cx="2988490" cy="610741"/>
          </a:xfrm>
          <a:prstGeom prst="rect">
            <a:avLst/>
          </a:prstGeom>
        </p:spPr>
        <p:txBody>
          <a:bodyPr vert="horz" lIns="91440" tIns="45720" rIns="91440" bIns="45720" rtlCol="0" anchor="b">
            <a:noAutofit/>
          </a:bodyPr>
          <a:lstStyle>
            <a:lvl1pPr algn="l" defTabSz="914400" rtl="0" eaLnBrk="1" latinLnBrk="0" hangingPunct="1">
              <a:lnSpc>
                <a:spcPct val="110000"/>
              </a:lnSpc>
              <a:spcBef>
                <a:spcPct val="0"/>
              </a:spcBef>
              <a:buNone/>
              <a:defRPr sz="2800" b="1" kern="1200">
                <a:solidFill>
                  <a:schemeClr val="tx1"/>
                </a:solidFill>
                <a:latin typeface="+mj-lt"/>
                <a:ea typeface="+mj-ea"/>
                <a:cs typeface="+mj-cs"/>
              </a:defRPr>
            </a:lvl1pPr>
          </a:lstStyle>
          <a:p>
            <a:r>
              <a:rPr lang="en-US" dirty="0"/>
              <a:t>Success stories</a:t>
            </a:r>
          </a:p>
        </p:txBody>
      </p:sp>
    </p:spTree>
    <p:extLst>
      <p:ext uri="{BB962C8B-B14F-4D97-AF65-F5344CB8AC3E}">
        <p14:creationId xmlns:p14="http://schemas.microsoft.com/office/powerpoint/2010/main" val="9021957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585216"/>
          </a:xfrm>
        </p:spPr>
        <p:txBody>
          <a:bodyPr/>
          <a:lstStyle/>
          <a:p>
            <a:pPr algn="ctr"/>
            <a:r>
              <a:rPr lang="en-US" dirty="0"/>
              <a:t>Make your own discoveries in biodiversity</a:t>
            </a:r>
          </a:p>
        </p:txBody>
      </p:sp>
      <p:pic>
        <p:nvPicPr>
          <p:cNvPr id="4" name="Picture 3"/>
          <p:cNvPicPr>
            <a:picLocks noChangeAspect="1"/>
          </p:cNvPicPr>
          <p:nvPr/>
        </p:nvPicPr>
        <p:blipFill>
          <a:blip r:embed="rId2"/>
          <a:stretch>
            <a:fillRect/>
          </a:stretch>
        </p:blipFill>
        <p:spPr>
          <a:xfrm>
            <a:off x="678451" y="1692118"/>
            <a:ext cx="4959385" cy="1975756"/>
          </a:xfrm>
          <a:prstGeom prst="rect">
            <a:avLst/>
          </a:prstGeom>
        </p:spPr>
      </p:pic>
      <p:pic>
        <p:nvPicPr>
          <p:cNvPr id="5" name="Picture 4"/>
          <p:cNvPicPr>
            <a:picLocks noChangeAspect="1"/>
          </p:cNvPicPr>
          <p:nvPr/>
        </p:nvPicPr>
        <p:blipFill>
          <a:blip r:embed="rId3"/>
          <a:stretch>
            <a:fillRect/>
          </a:stretch>
        </p:blipFill>
        <p:spPr>
          <a:xfrm>
            <a:off x="889975" y="3667874"/>
            <a:ext cx="4290332" cy="1694271"/>
          </a:xfrm>
          <a:prstGeom prst="rect">
            <a:avLst/>
          </a:prstGeom>
        </p:spPr>
      </p:pic>
      <p:sp>
        <p:nvSpPr>
          <p:cNvPr id="3" name="TextBox 2">
            <a:extLst>
              <a:ext uri="{FF2B5EF4-FFF2-40B4-BE49-F238E27FC236}">
                <a16:creationId xmlns:a16="http://schemas.microsoft.com/office/drawing/2014/main" id="{A4E6EDD1-E718-0C8C-B4DC-B8FCDEBBC6B9}"/>
              </a:ext>
            </a:extLst>
          </p:cNvPr>
          <p:cNvSpPr txBox="1"/>
          <p:nvPr/>
        </p:nvSpPr>
        <p:spPr>
          <a:xfrm>
            <a:off x="6030930" y="5476126"/>
            <a:ext cx="2505814" cy="369332"/>
          </a:xfrm>
          <a:prstGeom prst="rect">
            <a:avLst/>
          </a:prstGeom>
          <a:noFill/>
        </p:spPr>
        <p:txBody>
          <a:bodyPr wrap="none" rtlCol="0">
            <a:spAutoFit/>
          </a:bodyPr>
          <a:lstStyle/>
          <a:p>
            <a:r>
              <a:rPr lang="en-US" dirty="0"/>
              <a:t>bio-rad.com/barcoding</a:t>
            </a:r>
          </a:p>
        </p:txBody>
      </p:sp>
    </p:spTree>
    <p:extLst>
      <p:ext uri="{BB962C8B-B14F-4D97-AF65-F5344CB8AC3E}">
        <p14:creationId xmlns:p14="http://schemas.microsoft.com/office/powerpoint/2010/main" val="1200410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4324" y="457200"/>
            <a:ext cx="6560233" cy="830997"/>
          </a:xfrm>
          <a:prstGeom prst="rect">
            <a:avLst/>
          </a:prstGeom>
          <a:noFill/>
        </p:spPr>
        <p:txBody>
          <a:bodyPr wrap="square" rtlCol="0">
            <a:spAutoFit/>
          </a:bodyPr>
          <a:lstStyle/>
          <a:p>
            <a:pPr algn="ctr"/>
            <a:r>
              <a:rPr lang="en-US" sz="2400" b="1" dirty="0"/>
              <a:t>“Seeing” species is key to conservation and understanding ecosystems</a:t>
            </a:r>
          </a:p>
        </p:txBody>
      </p:sp>
      <p:pic>
        <p:nvPicPr>
          <p:cNvPr id="5" name="Picture 4"/>
          <p:cNvPicPr>
            <a:picLocks noChangeAspect="1"/>
          </p:cNvPicPr>
          <p:nvPr/>
        </p:nvPicPr>
        <p:blipFill>
          <a:blip r:embed="rId3"/>
          <a:stretch>
            <a:fillRect/>
          </a:stretch>
        </p:blipFill>
        <p:spPr>
          <a:xfrm>
            <a:off x="1501267" y="1876756"/>
            <a:ext cx="5740370" cy="3931861"/>
          </a:xfrm>
          <a:prstGeom prst="rect">
            <a:avLst/>
          </a:prstGeom>
          <a:effectLst>
            <a:outerShdw blurRad="63500" sx="102000" sy="102000" algn="ctr" rotWithShape="0">
              <a:prstClr val="black">
                <a:alpha val="40000"/>
              </a:prstClr>
            </a:outerShdw>
          </a:effectLst>
        </p:spPr>
      </p:pic>
      <p:sp>
        <p:nvSpPr>
          <p:cNvPr id="6" name="TextBox 5"/>
          <p:cNvSpPr txBox="1"/>
          <p:nvPr/>
        </p:nvSpPr>
        <p:spPr>
          <a:xfrm>
            <a:off x="3676515" y="4263089"/>
            <a:ext cx="3565122" cy="1200329"/>
          </a:xfrm>
          <a:prstGeom prst="rect">
            <a:avLst/>
          </a:prstGeom>
          <a:solidFill>
            <a:srgbClr val="FF0000"/>
          </a:solidFill>
        </p:spPr>
        <p:txBody>
          <a:bodyPr wrap="square" rtlCol="0">
            <a:spAutoFit/>
          </a:bodyPr>
          <a:lstStyle/>
          <a:p>
            <a:r>
              <a:rPr lang="en-US" sz="3600" dirty="0"/>
              <a:t>&gt;86% species undescribed</a:t>
            </a:r>
          </a:p>
        </p:txBody>
      </p:sp>
    </p:spTree>
    <p:extLst>
      <p:ext uri="{BB962C8B-B14F-4D97-AF65-F5344CB8AC3E}">
        <p14:creationId xmlns:p14="http://schemas.microsoft.com/office/powerpoint/2010/main" val="4177128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5000"/>
            <a:extLst>
              <a:ext uri="{28A0092B-C50C-407E-A947-70E740481C1C}">
                <a14:useLocalDpi xmlns:a14="http://schemas.microsoft.com/office/drawing/2010/main" val="0"/>
              </a:ext>
            </a:extLst>
          </a:blip>
          <a:srcRect l="60270" t="50248" b="6683"/>
          <a:stretch/>
        </p:blipFill>
        <p:spPr>
          <a:xfrm>
            <a:off x="108081" y="1492675"/>
            <a:ext cx="1580292" cy="128646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647068">
            <a:off x="1288273" y="1936373"/>
            <a:ext cx="1508826" cy="52431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8390" y="1404716"/>
            <a:ext cx="2212721" cy="1587627"/>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2931" y="1438343"/>
            <a:ext cx="1900475" cy="1425356"/>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127" y="2992343"/>
            <a:ext cx="1737636" cy="1296711"/>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93329" y="2983374"/>
            <a:ext cx="1851207" cy="1307415"/>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34283" y="1492673"/>
            <a:ext cx="1882287" cy="1411715"/>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88400" y="2992344"/>
            <a:ext cx="1856340" cy="1355128"/>
          </a:xfrm>
          <a:prstGeom prst="rect">
            <a:avLst/>
          </a:prstGeom>
        </p:spPr>
      </p:pic>
      <p:pic>
        <p:nvPicPr>
          <p:cNvPr id="13" name="Picture 12"/>
          <p:cNvPicPr>
            <a:picLocks noChangeAspect="1"/>
          </p:cNvPicPr>
          <p:nvPr/>
        </p:nvPicPr>
        <p:blipFill rotWithShape="1">
          <a:blip r:embed="rId11">
            <a:extLst>
              <a:ext uri="{28A0092B-C50C-407E-A947-70E740481C1C}">
                <a14:useLocalDpi xmlns:a14="http://schemas.microsoft.com/office/drawing/2010/main" val="0"/>
              </a:ext>
            </a:extLst>
          </a:blip>
          <a:srcRect l="4143" t="5950" r="46486" b="8640"/>
          <a:stretch/>
        </p:blipFill>
        <p:spPr>
          <a:xfrm>
            <a:off x="5667223" y="2880934"/>
            <a:ext cx="1716920" cy="1466537"/>
          </a:xfrm>
          <a:prstGeom prst="rect">
            <a:avLst/>
          </a:prstGeom>
        </p:spPr>
      </p:pic>
      <p:pic>
        <p:nvPicPr>
          <p:cNvPr id="14" name="Picture 13"/>
          <p:cNvPicPr>
            <a:picLocks noChangeAspect="1"/>
          </p:cNvPicPr>
          <p:nvPr/>
        </p:nvPicPr>
        <p:blipFill rotWithShape="1">
          <a:blip r:embed="rId12">
            <a:extLst>
              <a:ext uri="{28A0092B-C50C-407E-A947-70E740481C1C}">
                <a14:useLocalDpi xmlns:a14="http://schemas.microsoft.com/office/drawing/2010/main" val="0"/>
              </a:ext>
            </a:extLst>
          </a:blip>
          <a:srcRect l="7999" t="8929" r="17215"/>
          <a:stretch/>
        </p:blipFill>
        <p:spPr>
          <a:xfrm>
            <a:off x="62492" y="4289055"/>
            <a:ext cx="1966098" cy="1597396"/>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36517" y="4347471"/>
            <a:ext cx="2053187" cy="1538979"/>
          </a:xfrm>
          <a:prstGeom prst="rect">
            <a:avLst/>
          </a:prstGeom>
        </p:spPr>
      </p:pic>
      <p:pic>
        <p:nvPicPr>
          <p:cNvPr id="17" name="Picture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528335" y="3117472"/>
            <a:ext cx="1589538" cy="993461"/>
          </a:xfrm>
          <a:prstGeom prst="rect">
            <a:avLst/>
          </a:prstGeom>
        </p:spPr>
      </p:pic>
      <p:pic>
        <p:nvPicPr>
          <p:cNvPr id="18" name="Picture 17"/>
          <p:cNvPicPr>
            <a:picLocks noChangeAspect="1"/>
          </p:cNvPicPr>
          <p:nvPr/>
        </p:nvPicPr>
        <p:blipFill rotWithShape="1">
          <a:blip r:embed="rId15">
            <a:extLst>
              <a:ext uri="{28A0092B-C50C-407E-A947-70E740481C1C}">
                <a14:useLocalDpi xmlns:a14="http://schemas.microsoft.com/office/drawing/2010/main" val="0"/>
              </a:ext>
            </a:extLst>
          </a:blip>
          <a:srcRect t="16287"/>
          <a:stretch/>
        </p:blipFill>
        <p:spPr>
          <a:xfrm>
            <a:off x="6205056" y="4364707"/>
            <a:ext cx="959920" cy="1570395"/>
          </a:xfrm>
          <a:prstGeom prst="rect">
            <a:avLst/>
          </a:prstGeom>
        </p:spPr>
      </p:pic>
      <p:pic>
        <p:nvPicPr>
          <p:cNvPr id="19" name="Picture 18"/>
          <p:cNvPicPr>
            <a:picLocks noChangeAspect="1"/>
          </p:cNvPicPr>
          <p:nvPr/>
        </p:nvPicPr>
        <p:blipFill rotWithShape="1">
          <a:blip r:embed="rId16">
            <a:extLst>
              <a:ext uri="{28A0092B-C50C-407E-A947-70E740481C1C}">
                <a14:useLocalDpi xmlns:a14="http://schemas.microsoft.com/office/drawing/2010/main" val="0"/>
              </a:ext>
            </a:extLst>
          </a:blip>
          <a:srcRect r="32690"/>
          <a:stretch/>
        </p:blipFill>
        <p:spPr>
          <a:xfrm>
            <a:off x="7384143" y="4513245"/>
            <a:ext cx="1714136" cy="1273319"/>
          </a:xfrm>
          <a:prstGeom prst="rect">
            <a:avLst/>
          </a:prstGeom>
        </p:spPr>
      </p:pic>
      <p:pic>
        <p:nvPicPr>
          <p:cNvPr id="20" name="Picture 19"/>
          <p:cNvPicPr>
            <a:picLocks noChangeAspect="1"/>
          </p:cNvPicPr>
          <p:nvPr/>
        </p:nvPicPr>
        <p:blipFill rotWithShape="1">
          <a:blip r:embed="rId17">
            <a:extLst>
              <a:ext uri="{28A0092B-C50C-407E-A947-70E740481C1C}">
                <a14:useLocalDpi xmlns:a14="http://schemas.microsoft.com/office/drawing/2010/main" val="0"/>
              </a:ext>
            </a:extLst>
          </a:blip>
          <a:srcRect l="12673" t="7330" r="10853" b="3300"/>
          <a:stretch/>
        </p:blipFill>
        <p:spPr>
          <a:xfrm>
            <a:off x="2037805" y="4336353"/>
            <a:ext cx="2005148" cy="1561216"/>
          </a:xfrm>
          <a:prstGeom prst="rect">
            <a:avLst/>
          </a:prstGeom>
        </p:spPr>
      </p:pic>
      <p:sp>
        <p:nvSpPr>
          <p:cNvPr id="21" name="TextBox 20"/>
          <p:cNvSpPr txBox="1"/>
          <p:nvPr/>
        </p:nvSpPr>
        <p:spPr>
          <a:xfrm>
            <a:off x="457200" y="457200"/>
            <a:ext cx="7981406" cy="461665"/>
          </a:xfrm>
          <a:prstGeom prst="rect">
            <a:avLst/>
          </a:prstGeom>
          <a:noFill/>
        </p:spPr>
        <p:txBody>
          <a:bodyPr wrap="square" rtlCol="0">
            <a:spAutoFit/>
          </a:bodyPr>
          <a:lstStyle/>
          <a:p>
            <a:pPr algn="ctr"/>
            <a:r>
              <a:rPr lang="en-US" sz="2400" b="1" dirty="0"/>
              <a:t>What do these crops have in common?</a:t>
            </a:r>
          </a:p>
        </p:txBody>
      </p:sp>
    </p:spTree>
    <p:extLst>
      <p:ext uri="{BB962C8B-B14F-4D97-AF65-F5344CB8AC3E}">
        <p14:creationId xmlns:p14="http://schemas.microsoft.com/office/powerpoint/2010/main" val="1831025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548640"/>
          </a:xfrm>
        </p:spPr>
        <p:txBody>
          <a:bodyPr/>
          <a:lstStyle/>
          <a:p>
            <a:pPr algn="ctr"/>
            <a:r>
              <a:rPr lang="en-US" sz="2400" dirty="0"/>
              <a:t>Who else enjoys blueberries?</a:t>
            </a:r>
          </a:p>
        </p:txBody>
      </p:sp>
      <p:pic>
        <p:nvPicPr>
          <p:cNvPr id="4" name="Picture 7">
            <a:extLst>
              <a:ext uri="{FF2B5EF4-FFF2-40B4-BE49-F238E27FC236}">
                <a16:creationId xmlns:a16="http://schemas.microsoft.com/office/drawing/2014/main" id="{5DE6CD54-0034-44FE-A70D-124828EFA409}"/>
              </a:ext>
            </a:extLst>
          </p:cNvPr>
          <p:cNvPicPr>
            <a:picLocks noChangeAspect="1"/>
          </p:cNvPicPr>
          <p:nvPr/>
        </p:nvPicPr>
        <p:blipFill>
          <a:blip r:embed="rId3"/>
          <a:stretch>
            <a:fillRect/>
          </a:stretch>
        </p:blipFill>
        <p:spPr>
          <a:xfrm>
            <a:off x="452788" y="2305980"/>
            <a:ext cx="2839052" cy="3250439"/>
          </a:xfrm>
          <a:prstGeom prst="rect">
            <a:avLst/>
          </a:prstGeom>
        </p:spPr>
      </p:pic>
      <p:pic>
        <p:nvPicPr>
          <p:cNvPr id="5" name="Picture 8">
            <a:extLst>
              <a:ext uri="{FF2B5EF4-FFF2-40B4-BE49-F238E27FC236}">
                <a16:creationId xmlns:a16="http://schemas.microsoft.com/office/drawing/2014/main" id="{6ABA7D29-4FB3-42E1-87A3-4417A44B7FD0}"/>
              </a:ext>
            </a:extLst>
          </p:cNvPr>
          <p:cNvPicPr>
            <a:picLocks noChangeAspect="1"/>
          </p:cNvPicPr>
          <p:nvPr/>
        </p:nvPicPr>
        <p:blipFill>
          <a:blip r:embed="rId4"/>
          <a:stretch>
            <a:fillRect/>
          </a:stretch>
        </p:blipFill>
        <p:spPr>
          <a:xfrm>
            <a:off x="3439829" y="2305980"/>
            <a:ext cx="2567061" cy="3250439"/>
          </a:xfrm>
          <a:prstGeom prst="rect">
            <a:avLst/>
          </a:prstGeom>
        </p:spPr>
      </p:pic>
      <p:pic>
        <p:nvPicPr>
          <p:cNvPr id="6" name="Picture 9">
            <a:extLst>
              <a:ext uri="{FF2B5EF4-FFF2-40B4-BE49-F238E27FC236}">
                <a16:creationId xmlns:a16="http://schemas.microsoft.com/office/drawing/2014/main" id="{3C78CB6D-CCAE-4FBF-8F54-47046B521825}"/>
              </a:ext>
            </a:extLst>
          </p:cNvPr>
          <p:cNvPicPr>
            <a:picLocks noChangeAspect="1"/>
          </p:cNvPicPr>
          <p:nvPr/>
        </p:nvPicPr>
        <p:blipFill>
          <a:blip r:embed="rId5"/>
          <a:stretch>
            <a:fillRect/>
          </a:stretch>
        </p:blipFill>
        <p:spPr>
          <a:xfrm>
            <a:off x="6154879" y="2305980"/>
            <a:ext cx="2591072" cy="3250439"/>
          </a:xfrm>
          <a:prstGeom prst="rect">
            <a:avLst/>
          </a:prstGeom>
        </p:spPr>
      </p:pic>
      <p:sp>
        <p:nvSpPr>
          <p:cNvPr id="7" name="TextBox 6"/>
          <p:cNvSpPr txBox="1"/>
          <p:nvPr/>
        </p:nvSpPr>
        <p:spPr>
          <a:xfrm>
            <a:off x="2215662" y="1848267"/>
            <a:ext cx="5727560" cy="300082"/>
          </a:xfrm>
          <a:prstGeom prst="rect">
            <a:avLst/>
          </a:prstGeom>
          <a:noFill/>
        </p:spPr>
        <p:txBody>
          <a:bodyPr wrap="square" rtlCol="0">
            <a:spAutoFit/>
          </a:bodyPr>
          <a:lstStyle/>
          <a:p>
            <a:r>
              <a:rPr lang="en-US" sz="1350" dirty="0"/>
              <a:t>Blueberry is a common name for fruits in the genus </a:t>
            </a:r>
            <a:r>
              <a:rPr lang="en-US" sz="1350" i="1" dirty="0"/>
              <a:t>Vaccinium </a:t>
            </a:r>
            <a:endParaRPr lang="en-US" sz="1350" dirty="0"/>
          </a:p>
        </p:txBody>
      </p:sp>
    </p:spTree>
    <p:extLst>
      <p:ext uri="{BB962C8B-B14F-4D97-AF65-F5344CB8AC3E}">
        <p14:creationId xmlns:p14="http://schemas.microsoft.com/office/powerpoint/2010/main" val="4031793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490515"/>
            <a:ext cx="7886700" cy="597621"/>
          </a:xfrm>
        </p:spPr>
        <p:txBody>
          <a:bodyPr/>
          <a:lstStyle/>
          <a:p>
            <a:pPr algn="ctr"/>
            <a:r>
              <a:rPr lang="en-US" sz="2400" dirty="0"/>
              <a:t>Blueberries are key to many food webs</a:t>
            </a:r>
          </a:p>
        </p:txBody>
      </p:sp>
      <p:sp>
        <p:nvSpPr>
          <p:cNvPr id="3" name="Content Placeholder 2"/>
          <p:cNvSpPr>
            <a:spLocks noGrp="1"/>
          </p:cNvSpPr>
          <p:nvPr>
            <p:ph idx="1"/>
          </p:nvPr>
        </p:nvSpPr>
        <p:spPr>
          <a:xfrm>
            <a:off x="543416" y="1363015"/>
            <a:ext cx="7886700" cy="3263504"/>
          </a:xfrm>
        </p:spPr>
        <p:txBody>
          <a:bodyPr/>
          <a:lstStyle/>
          <a:p>
            <a:r>
              <a:rPr lang="en-US" sz="1800" dirty="0"/>
              <a:t>Provide substantial fall calories to animals large and small</a:t>
            </a:r>
          </a:p>
          <a:p>
            <a:r>
              <a:rPr lang="en-US" sz="1800" dirty="0"/>
              <a:t>Grizzly bears consume up to 30,000 berries per day June-September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18" y="2846822"/>
            <a:ext cx="4486766" cy="299304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2846822"/>
            <a:ext cx="4492382" cy="2993049"/>
          </a:xfrm>
          <a:prstGeom prst="rect">
            <a:avLst/>
          </a:prstGeom>
        </p:spPr>
      </p:pic>
    </p:spTree>
    <p:extLst>
      <p:ext uri="{BB962C8B-B14F-4D97-AF65-F5344CB8AC3E}">
        <p14:creationId xmlns:p14="http://schemas.microsoft.com/office/powerpoint/2010/main" val="29379623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xplorer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xplorer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xplorer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xplorer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40de90d-4278-400a-af15-1293ad0d11ce">
      <UserInfo>
        <DisplayName>Tamica Stubbs</DisplayName>
        <AccountId>18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4622A1955C5C941A4D8067D05612462" ma:contentTypeVersion="12" ma:contentTypeDescription="Create a new document." ma:contentTypeScope="" ma:versionID="7c61375efa1933c9085a134817a4d0e3">
  <xsd:schema xmlns:xsd="http://www.w3.org/2001/XMLSchema" xmlns:xs="http://www.w3.org/2001/XMLSchema" xmlns:p="http://schemas.microsoft.com/office/2006/metadata/properties" xmlns:ns2="44a6adae-710a-497a-97c4-0257354cdd3a" xmlns:ns3="c40de90d-4278-400a-af15-1293ad0d11ce" targetNamespace="http://schemas.microsoft.com/office/2006/metadata/properties" ma:root="true" ma:fieldsID="b2b7f821bd01ba4724ed2c7ea7786502" ns2:_="" ns3:_="">
    <xsd:import namespace="44a6adae-710a-497a-97c4-0257354cdd3a"/>
    <xsd:import namespace="c40de90d-4278-400a-af15-1293ad0d11c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a6adae-710a-497a-97c4-0257354cdd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0de90d-4278-400a-af15-1293ad0d11c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A4D1CB-550C-463B-A046-8F570B597FBB}">
  <ds:schemaRefs>
    <ds:schemaRef ds:uri="http://schemas.microsoft.com/office/2006/metadata/properties"/>
    <ds:schemaRef ds:uri="http://schemas.microsoft.com/office/infopath/2007/PartnerControls"/>
    <ds:schemaRef ds:uri="c40de90d-4278-400a-af15-1293ad0d11ce"/>
  </ds:schemaRefs>
</ds:datastoreItem>
</file>

<file path=customXml/itemProps2.xml><?xml version="1.0" encoding="utf-8"?>
<ds:datastoreItem xmlns:ds="http://schemas.openxmlformats.org/officeDocument/2006/customXml" ds:itemID="{B2E3B51F-95EB-4CF5-89B2-E30914F355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a6adae-710a-497a-97c4-0257354cdd3a"/>
    <ds:schemaRef ds:uri="c40de90d-4278-400a-af15-1293ad0d11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EA5693-A3E5-420A-8ECC-9E4BF3CD26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3642</TotalTime>
  <Words>3368</Words>
  <Application>Microsoft Office PowerPoint</Application>
  <PresentationFormat>On-screen Show (4:3)</PresentationFormat>
  <Paragraphs>592</Paragraphs>
  <Slides>59</Slides>
  <Notes>41</Notes>
  <HiddenSlides>4</HiddenSlides>
  <MMClips>0</MMClips>
  <ScaleCrop>false</ScaleCrop>
  <HeadingPairs>
    <vt:vector size="4" baseType="variant">
      <vt:variant>
        <vt:lpstr>Theme</vt:lpstr>
      </vt:variant>
      <vt:variant>
        <vt:i4>2</vt:i4>
      </vt:variant>
      <vt:variant>
        <vt:lpstr>Slide Titles</vt:lpstr>
      </vt:variant>
      <vt:variant>
        <vt:i4>59</vt:i4>
      </vt:variant>
    </vt:vector>
  </HeadingPairs>
  <TitlesOfParts>
    <vt:vector size="61" baseType="lpstr">
      <vt:lpstr>Office Theme</vt:lpstr>
      <vt:lpstr>1_Office Theme</vt:lpstr>
      <vt:lpstr>Bumblebee Barcoding</vt:lpstr>
      <vt:lpstr>Contents</vt:lpstr>
      <vt:lpstr>Introduction</vt:lpstr>
      <vt:lpstr>Additional Resources</vt:lpstr>
      <vt:lpstr>Required Materials</vt:lpstr>
      <vt:lpstr>PowerPoint Presentation</vt:lpstr>
      <vt:lpstr>PowerPoint Presentation</vt:lpstr>
      <vt:lpstr>Who else enjoys blueberries?</vt:lpstr>
      <vt:lpstr>Blueberries are key to many food webs</vt:lpstr>
      <vt:lpstr>Bee diversity is key to blueberry pollination</vt:lpstr>
      <vt:lpstr>Honeybee decline is just the tip of the iceberg</vt:lpstr>
      <vt:lpstr>Bee diversity is in decline worldwide</vt:lpstr>
      <vt:lpstr>Bumblebees (Genus Bombus) </vt:lpstr>
      <vt:lpstr>Bumblebee         vs      Honeybee</vt:lpstr>
      <vt:lpstr>PowerPoint Presentation</vt:lpstr>
      <vt:lpstr>Learning to see bumblebee diversity</vt:lpstr>
      <vt:lpstr>3-Part Game: Identifying Bumblebees of Colorado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DNA Barcodes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Organisms verified to work with this kit</vt:lpstr>
      <vt:lpstr>PowerPoint Presentation</vt:lpstr>
      <vt:lpstr>PowerPoint Presentation</vt:lpstr>
      <vt:lpstr>PowerPoint Presentation</vt:lpstr>
      <vt:lpstr>PowerPoint Presentation</vt:lpstr>
      <vt:lpstr>Success stories</vt:lpstr>
      <vt:lpstr>Success stories</vt:lpstr>
      <vt:lpstr>PowerPoint Presentation</vt:lpstr>
      <vt:lpstr>PowerPoint Presentation</vt:lpstr>
      <vt:lpstr>Make your own discoveries in biodiversity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Teacher info and presentation template</dc:title>
  <dc:creator>Taylor Page</dc:creator>
  <cp:lastModifiedBy>Yolanda Kowalewski</cp:lastModifiedBy>
  <cp:revision>17</cp:revision>
  <dcterms:created xsi:type="dcterms:W3CDTF">2020-08-25T15:03:13Z</dcterms:created>
  <dcterms:modified xsi:type="dcterms:W3CDTF">2022-08-24T20:42:35Z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0x01010064622A1955C5C941A4D8067D05612462</vt:lpwstr>
  </property>
</Properties>
</file>