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898"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25" tIns="48300" rIns="96625" bIns="483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25" tIns="48300" rIns="96625" bIns="483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1" y="4620578"/>
            <a:ext cx="5852160" cy="3780472"/>
          </a:xfrm>
          <a:prstGeom prst="rect">
            <a:avLst/>
          </a:prstGeom>
          <a:noFill/>
          <a:ln>
            <a:noFill/>
          </a:ln>
        </p:spPr>
        <p:txBody>
          <a:bodyPr spcFirstLastPara="1" wrap="square" lIns="96625" tIns="48300" rIns="96625"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25" tIns="48300" rIns="96625" bIns="483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27" name="Google Shape;27;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297a72a28_2_341: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86" name="Google Shape;186;g8297a72a28_2_3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206" name="Google Shape;206;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8: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219" name="Google Shape;219;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232" name="Google Shape;23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0: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248" name="Google Shape;248;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1: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269" name="Google Shape;269;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294" name="Google Shape;294;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8297a72a28_2_40: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305" name="Google Shape;305;g8297a72a28_2_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297a72a28_2_186: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336" name="Google Shape;336;g8297a72a28_2_18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28f7c916e_0_12: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358" name="Google Shape;358;g828f7c916e_0_12: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38" name="Google Shape;38;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297a72a28_2_249: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372" name="Google Shape;372;g8297a72a28_2_2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8297a72a28_2_143: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402" name="Google Shape;402;g8297a72a28_2_1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8297a72a28_2_448: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410" name="Google Shape;410;g8297a72a28_2_44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297a72a28_2_469: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420" name="Google Shape;420;g8297a72a28_2_46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4: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431" name="Google Shape;431;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297a72a28_2_310: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458" name="Google Shape;458;g8297a72a28_2_3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8293ff9809_0_7: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46" name="Google Shape;46;g8293ff9809_0_7: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8297a72a28_2_90: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8297a72a28_2_90: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74" name="Google Shape;74;g8297a72a28_2_90:notes"/>
          <p:cNvSpPr txBox="1">
            <a:spLocks noGrp="1"/>
          </p:cNvSpPr>
          <p:nvPr>
            <p:ph type="sldNum" idx="12"/>
          </p:nvPr>
        </p:nvSpPr>
        <p:spPr>
          <a:xfrm>
            <a:off x="4143587" y="9119474"/>
            <a:ext cx="3169800" cy="481800"/>
          </a:xfrm>
          <a:prstGeom prst="rect">
            <a:avLst/>
          </a:prstGeom>
        </p:spPr>
        <p:txBody>
          <a:bodyPr spcFirstLastPara="1" wrap="square" lIns="96625" tIns="48300" rIns="96625" bIns="483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8297a72a28_2_2: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84" name="Google Shape;84;g8297a72a28_2_2: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8297a72a28_2_152:notes"/>
          <p:cNvSpPr txBox="1">
            <a:spLocks noGrp="1"/>
          </p:cNvSpPr>
          <p:nvPr>
            <p:ph type="body" idx="1"/>
          </p:nvPr>
        </p:nvSpPr>
        <p:spPr>
          <a:xfrm>
            <a:off x="731521" y="4620578"/>
            <a:ext cx="5852100" cy="3780600"/>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14" name="Google Shape;114;g8297a72a28_2_152: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48" name="Google Shape;148;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731521" y="4620578"/>
            <a:ext cx="5852160" cy="3780472"/>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41696" y="1122363"/>
            <a:ext cx="11508608"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341695" y="3602038"/>
            <a:ext cx="11508607"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262626"/>
              </a:buClr>
              <a:buSzPts val="2400"/>
              <a:buNone/>
              <a:defRPr sz="2400"/>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888888"/>
                </a:solidFill>
                <a:latin typeface="Calibri"/>
                <a:ea typeface="Calibri"/>
                <a:cs typeface="Calibri"/>
                <a:sym typeface="Calibri"/>
              </a:defRPr>
            </a:lvl1pPr>
            <a:lvl2pPr marL="0" lvl="1" indent="0" algn="l">
              <a:spcBef>
                <a:spcPts val="0"/>
              </a:spcBef>
              <a:buNone/>
              <a:defRPr sz="1200" b="0" i="0" u="none" strike="noStrike" cap="none">
                <a:solidFill>
                  <a:srgbClr val="888888"/>
                </a:solidFill>
                <a:latin typeface="Calibri"/>
                <a:ea typeface="Calibri"/>
                <a:cs typeface="Calibri"/>
                <a:sym typeface="Calibri"/>
              </a:defRPr>
            </a:lvl2pPr>
            <a:lvl3pPr marL="0" lvl="2" indent="0" algn="l">
              <a:spcBef>
                <a:spcPts val="0"/>
              </a:spcBef>
              <a:buNone/>
              <a:defRPr sz="1200" b="0" i="0" u="none" strike="noStrike" cap="none">
                <a:solidFill>
                  <a:srgbClr val="888888"/>
                </a:solidFill>
                <a:latin typeface="Calibri"/>
                <a:ea typeface="Calibri"/>
                <a:cs typeface="Calibri"/>
                <a:sym typeface="Calibri"/>
              </a:defRPr>
            </a:lvl3pPr>
            <a:lvl4pPr marL="0" lvl="3" indent="0" algn="l">
              <a:spcBef>
                <a:spcPts val="0"/>
              </a:spcBef>
              <a:buNone/>
              <a:defRPr sz="1200" b="0" i="0" u="none" strike="noStrike" cap="none">
                <a:solidFill>
                  <a:srgbClr val="888888"/>
                </a:solidFill>
                <a:latin typeface="Calibri"/>
                <a:ea typeface="Calibri"/>
                <a:cs typeface="Calibri"/>
                <a:sym typeface="Calibri"/>
              </a:defRPr>
            </a:lvl4pPr>
            <a:lvl5pPr marL="0" lvl="4" indent="0" algn="l">
              <a:spcBef>
                <a:spcPts val="0"/>
              </a:spcBef>
              <a:buNone/>
              <a:defRPr sz="1200" b="0" i="0" u="none" strike="noStrike" cap="none">
                <a:solidFill>
                  <a:srgbClr val="888888"/>
                </a:solidFill>
                <a:latin typeface="Calibri"/>
                <a:ea typeface="Calibri"/>
                <a:cs typeface="Calibri"/>
                <a:sym typeface="Calibri"/>
              </a:defRPr>
            </a:lvl5pPr>
            <a:lvl6pPr marL="0" lvl="5" indent="0" algn="l">
              <a:spcBef>
                <a:spcPts val="0"/>
              </a:spcBef>
              <a:buNone/>
              <a:defRPr sz="1200" b="0" i="0" u="none" strike="noStrike" cap="none">
                <a:solidFill>
                  <a:srgbClr val="888888"/>
                </a:solidFill>
                <a:latin typeface="Calibri"/>
                <a:ea typeface="Calibri"/>
                <a:cs typeface="Calibri"/>
                <a:sym typeface="Calibri"/>
              </a:defRPr>
            </a:lvl6pPr>
            <a:lvl7pPr marL="0" lvl="6" indent="0" algn="l">
              <a:spcBef>
                <a:spcPts val="0"/>
              </a:spcBef>
              <a:buNone/>
              <a:defRPr sz="1200" b="0" i="0" u="none" strike="noStrike" cap="none">
                <a:solidFill>
                  <a:srgbClr val="888888"/>
                </a:solidFill>
                <a:latin typeface="Calibri"/>
                <a:ea typeface="Calibri"/>
                <a:cs typeface="Calibri"/>
                <a:sym typeface="Calibri"/>
              </a:defRPr>
            </a:lvl7pPr>
            <a:lvl8pPr marL="0" lvl="7" indent="0" algn="l">
              <a:spcBef>
                <a:spcPts val="0"/>
              </a:spcBef>
              <a:buNone/>
              <a:defRPr sz="1200" b="0" i="0" u="none" strike="noStrike" cap="none">
                <a:solidFill>
                  <a:srgbClr val="888888"/>
                </a:solidFill>
                <a:latin typeface="Calibri"/>
                <a:ea typeface="Calibri"/>
                <a:cs typeface="Calibri"/>
                <a:sym typeface="Calibri"/>
              </a:defRPr>
            </a:lvl8pPr>
            <a:lvl9pPr marL="0" lvl="8" indent="0" algn="l">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body" idx="1"/>
          </p:nvPr>
        </p:nvSpPr>
        <p:spPr>
          <a:xfrm>
            <a:off x="341696" y="1135781"/>
            <a:ext cx="11516627" cy="504118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41696" y="1130968"/>
            <a:ext cx="11516627" cy="50459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262626"/>
              </a:buClr>
              <a:buSzPts val="2800"/>
              <a:buFont typeface="Arial"/>
              <a:buChar char="•"/>
              <a:defRPr sz="28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Arial"/>
                <a:ea typeface="Arial"/>
                <a:cs typeface="Arial"/>
                <a:sym typeface="Arial"/>
              </a:defRPr>
            </a:lvl2pPr>
            <a:lvl3pPr marL="1371600" marR="0" lvl="2" indent="-355600" algn="l" rtl="0">
              <a:lnSpc>
                <a:spcPct val="90000"/>
              </a:lnSpc>
              <a:spcBef>
                <a:spcPts val="5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3pPr>
            <a:lvl4pPr marL="1828800" marR="0" lvl="3"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4pPr>
            <a:lvl5pPr marL="2286000" marR="0" lvl="4"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 descr="A close up of a sign&#10;&#10;Description automatically generated"/>
          <p:cNvPicPr preferRelativeResize="0"/>
          <p:nvPr/>
        </p:nvPicPr>
        <p:blipFill rotWithShape="1">
          <a:blip r:embed="rId4">
            <a:alphaModFix/>
          </a:blip>
          <a:srcRect/>
          <a:stretch/>
        </p:blipFill>
        <p:spPr>
          <a:xfrm>
            <a:off x="10843259" y="6342759"/>
            <a:ext cx="1021082" cy="274321"/>
          </a:xfrm>
          <a:prstGeom prst="rect">
            <a:avLst/>
          </a:prstGeom>
          <a:noFill/>
          <a:ln>
            <a:noFill/>
          </a:ln>
        </p:spPr>
      </p:pic>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i="0" u="none" strike="noStrike" cap="none">
                <a:solidFill>
                  <a:schemeClr val="dk1"/>
                </a:solidFil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0" marR="0" lvl="1" indent="0" algn="l" rtl="0">
              <a:spcBef>
                <a:spcPts val="0"/>
              </a:spcBef>
              <a:buNone/>
              <a:defRPr sz="1200" b="0" i="0" u="none" strike="noStrike" cap="none">
                <a:solidFill>
                  <a:srgbClr val="888888"/>
                </a:solidFill>
                <a:latin typeface="Calibri"/>
                <a:ea typeface="Calibri"/>
                <a:cs typeface="Calibri"/>
                <a:sym typeface="Calibri"/>
              </a:defRPr>
            </a:lvl2pPr>
            <a:lvl3pPr marL="0" marR="0" lvl="2" indent="0" algn="l" rtl="0">
              <a:spcBef>
                <a:spcPts val="0"/>
              </a:spcBef>
              <a:buNone/>
              <a:defRPr sz="1200" b="0" i="0" u="none" strike="noStrike" cap="none">
                <a:solidFill>
                  <a:srgbClr val="888888"/>
                </a:solidFill>
                <a:latin typeface="Calibri"/>
                <a:ea typeface="Calibri"/>
                <a:cs typeface="Calibri"/>
                <a:sym typeface="Calibri"/>
              </a:defRPr>
            </a:lvl3pPr>
            <a:lvl4pPr marL="0" marR="0" lvl="3" indent="0" algn="l" rtl="0">
              <a:spcBef>
                <a:spcPts val="0"/>
              </a:spcBef>
              <a:buNone/>
              <a:defRPr sz="1200" b="0" i="0" u="none" strike="noStrike" cap="none">
                <a:solidFill>
                  <a:srgbClr val="888888"/>
                </a:solidFill>
                <a:latin typeface="Calibri"/>
                <a:ea typeface="Calibri"/>
                <a:cs typeface="Calibri"/>
                <a:sym typeface="Calibri"/>
              </a:defRPr>
            </a:lvl4pPr>
            <a:lvl5pPr marL="0" marR="0" lvl="4" indent="0" algn="l" rtl="0">
              <a:spcBef>
                <a:spcPts val="0"/>
              </a:spcBef>
              <a:buNone/>
              <a:defRPr sz="1200" b="0" i="0" u="none" strike="noStrike" cap="none">
                <a:solidFill>
                  <a:srgbClr val="888888"/>
                </a:solidFill>
                <a:latin typeface="Calibri"/>
                <a:ea typeface="Calibri"/>
                <a:cs typeface="Calibri"/>
                <a:sym typeface="Calibri"/>
              </a:defRPr>
            </a:lvl5pPr>
            <a:lvl6pPr marL="0" marR="0" lvl="5" indent="0" algn="l" rtl="0">
              <a:spcBef>
                <a:spcPts val="0"/>
              </a:spcBef>
              <a:buNone/>
              <a:defRPr sz="1200" b="0" i="0" u="none" strike="noStrike" cap="none">
                <a:solidFill>
                  <a:srgbClr val="888888"/>
                </a:solidFill>
                <a:latin typeface="Calibri"/>
                <a:ea typeface="Calibri"/>
                <a:cs typeface="Calibri"/>
                <a:sym typeface="Calibri"/>
              </a:defRPr>
            </a:lvl6pPr>
            <a:lvl7pPr marL="0" marR="0" lvl="6" indent="0" algn="l" rtl="0">
              <a:spcBef>
                <a:spcPts val="0"/>
              </a:spcBef>
              <a:buNone/>
              <a:defRPr sz="1200" b="0" i="0" u="none" strike="noStrike" cap="none">
                <a:solidFill>
                  <a:srgbClr val="888888"/>
                </a:solidFill>
                <a:latin typeface="Calibri"/>
                <a:ea typeface="Calibri"/>
                <a:cs typeface="Calibri"/>
                <a:sym typeface="Calibri"/>
              </a:defRPr>
            </a:lvl7pPr>
            <a:lvl8pPr marL="0" marR="0" lvl="7" indent="0" algn="l" rtl="0">
              <a:spcBef>
                <a:spcPts val="0"/>
              </a:spcBef>
              <a:buNone/>
              <a:defRPr sz="1200" b="0" i="0" u="none" strike="noStrike" cap="none">
                <a:solidFill>
                  <a:srgbClr val="888888"/>
                </a:solidFill>
                <a:latin typeface="Calibri"/>
                <a:ea typeface="Calibri"/>
                <a:cs typeface="Calibri"/>
                <a:sym typeface="Calibri"/>
              </a:defRPr>
            </a:lvl8pPr>
            <a:lvl9pPr marL="0" marR="0" lvl="8" indent="0" algn="l" rtl="0">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hyperlink" Target="https://biorad-ads.com/elisa_antibody-animation/elisa_antibody-test-full.html"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42.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42.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hyperlink" Target="https://www.cdc.gov/flu/resource-center/freeresources/graphics/images.htm" TargetMode="Externa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bio-rad.com/webroot/web/html/lse/global/english/products/protein_analysis_kits/product_overlay/global/antigen-detection-elisa-animation/antigen_elisa.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4"/>
          <p:cNvPicPr preferRelativeResize="0"/>
          <p:nvPr/>
        </p:nvPicPr>
        <p:blipFill rotWithShape="1">
          <a:blip r:embed="rId3">
            <a:alphaModFix/>
          </a:blip>
          <a:srcRect r="9934"/>
          <a:stretch/>
        </p:blipFill>
        <p:spPr>
          <a:xfrm>
            <a:off x="-16700" y="750"/>
            <a:ext cx="12353445" cy="6858000"/>
          </a:xfrm>
          <a:prstGeom prst="rect">
            <a:avLst/>
          </a:prstGeom>
          <a:noFill/>
          <a:ln>
            <a:noFill/>
          </a:ln>
        </p:spPr>
      </p:pic>
      <p:sp>
        <p:nvSpPr>
          <p:cNvPr id="30" name="Google Shape;30;p4"/>
          <p:cNvSpPr txBox="1">
            <a:spLocks noGrp="1"/>
          </p:cNvSpPr>
          <p:nvPr>
            <p:ph type="ftr" idx="11"/>
          </p:nvPr>
        </p:nvSpPr>
        <p:spPr>
          <a:xfrm>
            <a:off x="4038600" y="64325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3/30/2020 Ver. A</a:t>
            </a:r>
            <a:endParaRPr/>
          </a:p>
        </p:txBody>
      </p:sp>
      <p:sp>
        <p:nvSpPr>
          <p:cNvPr id="31" name="Google Shape;31;p4"/>
          <p:cNvSpPr/>
          <p:nvPr/>
        </p:nvSpPr>
        <p:spPr>
          <a:xfrm>
            <a:off x="-6900" y="1309400"/>
            <a:ext cx="12360300" cy="2113800"/>
          </a:xfrm>
          <a:prstGeom prst="rect">
            <a:avLst/>
          </a:prstGeom>
          <a:gradFill>
            <a:gsLst>
              <a:gs pos="0">
                <a:srgbClr val="FFFFFF">
                  <a:alpha val="0"/>
                </a:srgbClr>
              </a:gs>
              <a:gs pos="46000">
                <a:srgbClr val="FFFFFF"/>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p:nvPr/>
        </p:nvSpPr>
        <p:spPr>
          <a:xfrm>
            <a:off x="1434875" y="4361100"/>
            <a:ext cx="6507900" cy="7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 name="Google Shape;33;p4"/>
          <p:cNvSpPr/>
          <p:nvPr/>
        </p:nvSpPr>
        <p:spPr>
          <a:xfrm rot="10800000" flipH="1">
            <a:off x="-14193" y="3366800"/>
            <a:ext cx="12360300" cy="2113800"/>
          </a:xfrm>
          <a:prstGeom prst="rect">
            <a:avLst/>
          </a:prstGeom>
          <a:gradFill>
            <a:gsLst>
              <a:gs pos="0">
                <a:srgbClr val="FFFFFF">
                  <a:alpha val="0"/>
                </a:srgbClr>
              </a:gs>
              <a:gs pos="46000">
                <a:srgbClr val="FFFFFF"/>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ctrTitle"/>
          </p:nvPr>
        </p:nvSpPr>
        <p:spPr>
          <a:xfrm>
            <a:off x="341696" y="1122363"/>
            <a:ext cx="115086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Arial"/>
              <a:buNone/>
            </a:pPr>
            <a:r>
              <a:rPr lang="en-US"/>
              <a:t>ELISA Disease Detection</a:t>
            </a:r>
            <a:endParaRPr/>
          </a:p>
        </p:txBody>
      </p:sp>
      <p:sp>
        <p:nvSpPr>
          <p:cNvPr id="35" name="Google Shape;35;p4"/>
          <p:cNvSpPr txBox="1">
            <a:spLocks noGrp="1"/>
          </p:cNvSpPr>
          <p:nvPr>
            <p:ph type="ctrTitle"/>
          </p:nvPr>
        </p:nvSpPr>
        <p:spPr>
          <a:xfrm>
            <a:off x="262475" y="3433866"/>
            <a:ext cx="11508600" cy="612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Arial"/>
              <a:buNone/>
            </a:pPr>
            <a:r>
              <a:rPr lang="en-US" sz="3000"/>
              <a:t>Modeling Antigen and Antibody Detection </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3"/>
          <p:cNvPicPr preferRelativeResize="0"/>
          <p:nvPr/>
        </p:nvPicPr>
        <p:blipFill>
          <a:blip r:embed="rId3">
            <a:alphaModFix/>
          </a:blip>
          <a:stretch>
            <a:fillRect/>
          </a:stretch>
        </p:blipFill>
        <p:spPr>
          <a:xfrm rot="10800000">
            <a:off x="5469672" y="3582365"/>
            <a:ext cx="836451" cy="859190"/>
          </a:xfrm>
          <a:prstGeom prst="rect">
            <a:avLst/>
          </a:prstGeom>
          <a:noFill/>
          <a:ln>
            <a:noFill/>
          </a:ln>
        </p:spPr>
      </p:pic>
      <p:sp>
        <p:nvSpPr>
          <p:cNvPr id="189" name="Google Shape;189;p13"/>
          <p:cNvSpPr txBox="1">
            <a:spLocks noGrp="1"/>
          </p:cNvSpPr>
          <p:nvPr>
            <p:ph type="body" idx="1"/>
          </p:nvPr>
        </p:nvSpPr>
        <p:spPr>
          <a:xfrm>
            <a:off x="341700" y="1135775"/>
            <a:ext cx="3923700" cy="504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1812"/>
              <a:buNone/>
            </a:pPr>
            <a:r>
              <a:rPr lang="en-US" sz="1800" b="1" dirty="0"/>
              <a:t>Note</a:t>
            </a:r>
            <a:r>
              <a:rPr lang="en-US" sz="1800" dirty="0"/>
              <a:t>: the pattern on the ends of the primary antibodies match specific patterns on the antigens. </a:t>
            </a:r>
            <a:endParaRPr sz="1800" dirty="0"/>
          </a:p>
          <a:p>
            <a:pPr marL="0" lvl="0" indent="0" algn="l" rtl="0">
              <a:lnSpc>
                <a:spcPct val="90000"/>
              </a:lnSpc>
              <a:spcBef>
                <a:spcPts val="2000"/>
              </a:spcBef>
              <a:spcAft>
                <a:spcPts val="0"/>
              </a:spcAft>
              <a:buClr>
                <a:srgbClr val="262626"/>
              </a:buClr>
              <a:buSzPts val="1812"/>
              <a:buNone/>
            </a:pPr>
            <a:r>
              <a:rPr lang="en-US" sz="1800" dirty="0"/>
              <a:t>The pattern and shape of the secondary antibodies matches the pattern and shape on the constant region of the primary antibody. </a:t>
            </a:r>
            <a:endParaRPr sz="1800" dirty="0"/>
          </a:p>
          <a:p>
            <a:pPr marL="0" lvl="0" indent="0" algn="l" rtl="0">
              <a:lnSpc>
                <a:spcPct val="90000"/>
              </a:lnSpc>
              <a:spcBef>
                <a:spcPts val="2000"/>
              </a:spcBef>
              <a:spcAft>
                <a:spcPts val="0"/>
              </a:spcAft>
              <a:buClr>
                <a:srgbClr val="262626"/>
              </a:buClr>
              <a:buSzPts val="1812"/>
              <a:buNone/>
            </a:pPr>
            <a:r>
              <a:rPr lang="en-US" sz="1800" dirty="0"/>
              <a:t>These patterns and shapes represent both the specificity and location of antigen-antibody, and antibody-antibody binding. </a:t>
            </a:r>
            <a:endParaRPr sz="1800" dirty="0"/>
          </a:p>
          <a:p>
            <a:pPr marL="0" lvl="0" indent="0" algn="l" rtl="0">
              <a:lnSpc>
                <a:spcPct val="70000"/>
              </a:lnSpc>
              <a:spcBef>
                <a:spcPts val="2000"/>
              </a:spcBef>
              <a:spcAft>
                <a:spcPts val="0"/>
              </a:spcAft>
              <a:buClr>
                <a:srgbClr val="262626"/>
              </a:buClr>
              <a:buSzPts val="1750"/>
              <a:buNone/>
            </a:pPr>
            <a:endParaRPr sz="1600" dirty="0"/>
          </a:p>
          <a:p>
            <a:pPr marL="0" lvl="0" indent="0" algn="l" rtl="0">
              <a:lnSpc>
                <a:spcPct val="70000"/>
              </a:lnSpc>
              <a:spcBef>
                <a:spcPts val="2000"/>
              </a:spcBef>
              <a:spcAft>
                <a:spcPts val="0"/>
              </a:spcAft>
              <a:buClr>
                <a:srgbClr val="262626"/>
              </a:buClr>
              <a:buSzPts val="1750"/>
              <a:buNone/>
            </a:pPr>
            <a:endParaRPr sz="1600" dirty="0"/>
          </a:p>
        </p:txBody>
      </p:sp>
      <p:sp>
        <p:nvSpPr>
          <p:cNvPr id="190" name="Google Shape;190;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191" name="Google Shape;191;p13"/>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a:t>
            </a:fld>
            <a:endParaRPr/>
          </a:p>
        </p:txBody>
      </p:sp>
      <p:sp>
        <p:nvSpPr>
          <p:cNvPr id="192" name="Google Shape;192;p13"/>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Model an Antigen Detection ELISA</a:t>
            </a:r>
            <a:endParaRPr/>
          </a:p>
        </p:txBody>
      </p:sp>
      <p:pic>
        <p:nvPicPr>
          <p:cNvPr id="193" name="Google Shape;193;p13"/>
          <p:cNvPicPr preferRelativeResize="0"/>
          <p:nvPr/>
        </p:nvPicPr>
        <p:blipFill>
          <a:blip r:embed="rId4">
            <a:alphaModFix/>
          </a:blip>
          <a:stretch>
            <a:fillRect/>
          </a:stretch>
        </p:blipFill>
        <p:spPr>
          <a:xfrm rot="5525037">
            <a:off x="7466551" y="3412040"/>
            <a:ext cx="934376" cy="939499"/>
          </a:xfrm>
          <a:prstGeom prst="rect">
            <a:avLst/>
          </a:prstGeom>
          <a:noFill/>
          <a:ln>
            <a:noFill/>
          </a:ln>
        </p:spPr>
      </p:pic>
      <p:pic>
        <p:nvPicPr>
          <p:cNvPr id="194" name="Google Shape;194;p13"/>
          <p:cNvPicPr preferRelativeResize="0"/>
          <p:nvPr/>
        </p:nvPicPr>
        <p:blipFill>
          <a:blip r:embed="rId5">
            <a:alphaModFix/>
          </a:blip>
          <a:stretch>
            <a:fillRect/>
          </a:stretch>
        </p:blipFill>
        <p:spPr>
          <a:xfrm rot="5352884">
            <a:off x="6284431" y="2213856"/>
            <a:ext cx="2195950" cy="1368924"/>
          </a:xfrm>
          <a:prstGeom prst="rect">
            <a:avLst/>
          </a:prstGeom>
          <a:noFill/>
          <a:ln>
            <a:noFill/>
          </a:ln>
        </p:spPr>
      </p:pic>
      <p:pic>
        <p:nvPicPr>
          <p:cNvPr id="195" name="Google Shape;195;p13"/>
          <p:cNvPicPr preferRelativeResize="0"/>
          <p:nvPr/>
        </p:nvPicPr>
        <p:blipFill>
          <a:blip r:embed="rId5">
            <a:alphaModFix/>
          </a:blip>
          <a:stretch>
            <a:fillRect/>
          </a:stretch>
        </p:blipFill>
        <p:spPr>
          <a:xfrm rot="5352884">
            <a:off x="4345756" y="2264406"/>
            <a:ext cx="2195950" cy="1368924"/>
          </a:xfrm>
          <a:prstGeom prst="rect">
            <a:avLst/>
          </a:prstGeom>
          <a:noFill/>
          <a:ln>
            <a:noFill/>
          </a:ln>
        </p:spPr>
      </p:pic>
      <p:pic>
        <p:nvPicPr>
          <p:cNvPr id="196" name="Google Shape;196;p13"/>
          <p:cNvPicPr preferRelativeResize="0"/>
          <p:nvPr/>
        </p:nvPicPr>
        <p:blipFill>
          <a:blip r:embed="rId4">
            <a:alphaModFix/>
          </a:blip>
          <a:stretch>
            <a:fillRect/>
          </a:stretch>
        </p:blipFill>
        <p:spPr>
          <a:xfrm rot="5525037">
            <a:off x="9337245" y="3389815"/>
            <a:ext cx="934376" cy="939499"/>
          </a:xfrm>
          <a:prstGeom prst="rect">
            <a:avLst/>
          </a:prstGeom>
          <a:noFill/>
          <a:ln>
            <a:noFill/>
          </a:ln>
        </p:spPr>
      </p:pic>
      <p:pic>
        <p:nvPicPr>
          <p:cNvPr id="197" name="Google Shape;197;p13"/>
          <p:cNvPicPr preferRelativeResize="0"/>
          <p:nvPr/>
        </p:nvPicPr>
        <p:blipFill>
          <a:blip r:embed="rId6">
            <a:alphaModFix/>
          </a:blip>
          <a:stretch>
            <a:fillRect/>
          </a:stretch>
        </p:blipFill>
        <p:spPr>
          <a:xfrm rot="5399995">
            <a:off x="8014250" y="1969212"/>
            <a:ext cx="2374775" cy="1401026"/>
          </a:xfrm>
          <a:prstGeom prst="rect">
            <a:avLst/>
          </a:prstGeom>
          <a:noFill/>
          <a:ln>
            <a:noFill/>
          </a:ln>
        </p:spPr>
      </p:pic>
      <p:pic>
        <p:nvPicPr>
          <p:cNvPr id="198" name="Google Shape;198;p13"/>
          <p:cNvPicPr preferRelativeResize="0"/>
          <p:nvPr/>
        </p:nvPicPr>
        <p:blipFill>
          <a:blip r:embed="rId5">
            <a:alphaModFix/>
          </a:blip>
          <a:stretch>
            <a:fillRect/>
          </a:stretch>
        </p:blipFill>
        <p:spPr>
          <a:xfrm rot="5352884">
            <a:off x="10100881" y="3851781"/>
            <a:ext cx="2195950" cy="1368924"/>
          </a:xfrm>
          <a:prstGeom prst="rect">
            <a:avLst/>
          </a:prstGeom>
          <a:noFill/>
          <a:ln>
            <a:noFill/>
          </a:ln>
        </p:spPr>
      </p:pic>
      <p:pic>
        <p:nvPicPr>
          <p:cNvPr id="199" name="Google Shape;199;p13"/>
          <p:cNvPicPr preferRelativeResize="0"/>
          <p:nvPr/>
        </p:nvPicPr>
        <p:blipFill>
          <a:blip r:embed="rId6">
            <a:alphaModFix/>
          </a:blip>
          <a:stretch>
            <a:fillRect/>
          </a:stretch>
        </p:blipFill>
        <p:spPr>
          <a:xfrm rot="6956295">
            <a:off x="9986951" y="1627561"/>
            <a:ext cx="2374774" cy="1401026"/>
          </a:xfrm>
          <a:prstGeom prst="rect">
            <a:avLst/>
          </a:prstGeom>
          <a:noFill/>
          <a:ln>
            <a:noFill/>
          </a:ln>
        </p:spPr>
      </p:pic>
      <p:pic>
        <p:nvPicPr>
          <p:cNvPr id="200" name="Google Shape;200;p13"/>
          <p:cNvPicPr preferRelativeResize="0"/>
          <p:nvPr/>
        </p:nvPicPr>
        <p:blipFill>
          <a:blip r:embed="rId7">
            <a:alphaModFix/>
          </a:blip>
          <a:stretch>
            <a:fillRect/>
          </a:stretch>
        </p:blipFill>
        <p:spPr>
          <a:xfrm>
            <a:off x="6747888" y="2097020"/>
            <a:ext cx="1398900" cy="1398917"/>
          </a:xfrm>
          <a:prstGeom prst="rect">
            <a:avLst/>
          </a:prstGeom>
          <a:noFill/>
          <a:ln>
            <a:noFill/>
          </a:ln>
        </p:spPr>
      </p:pic>
      <p:pic>
        <p:nvPicPr>
          <p:cNvPr id="201" name="Google Shape;201;p13"/>
          <p:cNvPicPr preferRelativeResize="0"/>
          <p:nvPr/>
        </p:nvPicPr>
        <p:blipFill>
          <a:blip r:embed="rId7">
            <a:alphaModFix/>
          </a:blip>
          <a:stretch>
            <a:fillRect/>
          </a:stretch>
        </p:blipFill>
        <p:spPr>
          <a:xfrm>
            <a:off x="10278938" y="2122670"/>
            <a:ext cx="1398900" cy="1398917"/>
          </a:xfrm>
          <a:prstGeom prst="rect">
            <a:avLst/>
          </a:prstGeom>
          <a:noFill/>
          <a:ln>
            <a:noFill/>
          </a:ln>
        </p:spPr>
      </p:pic>
      <p:pic>
        <p:nvPicPr>
          <p:cNvPr id="202" name="Google Shape;202;p13"/>
          <p:cNvPicPr preferRelativeResize="0"/>
          <p:nvPr/>
        </p:nvPicPr>
        <p:blipFill>
          <a:blip r:embed="rId8">
            <a:alphaModFix/>
          </a:blip>
          <a:stretch>
            <a:fillRect/>
          </a:stretch>
        </p:blipFill>
        <p:spPr>
          <a:xfrm>
            <a:off x="4782106" y="2109604"/>
            <a:ext cx="1272625" cy="1272625"/>
          </a:xfrm>
          <a:prstGeom prst="rect">
            <a:avLst/>
          </a:prstGeom>
          <a:noFill/>
          <a:ln>
            <a:noFill/>
          </a:ln>
        </p:spPr>
      </p:pic>
      <p:pic>
        <p:nvPicPr>
          <p:cNvPr id="203" name="Google Shape;203;p13"/>
          <p:cNvPicPr preferRelativeResize="0"/>
          <p:nvPr/>
        </p:nvPicPr>
        <p:blipFill>
          <a:blip r:embed="rId8">
            <a:alphaModFix/>
          </a:blip>
          <a:stretch>
            <a:fillRect/>
          </a:stretch>
        </p:blipFill>
        <p:spPr>
          <a:xfrm>
            <a:off x="8551256" y="2186929"/>
            <a:ext cx="1272625" cy="1272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Antigen Detection ELISA Model – Setup</a:t>
            </a:r>
            <a:endParaRPr/>
          </a:p>
        </p:txBody>
      </p:sp>
      <p:sp>
        <p:nvSpPr>
          <p:cNvPr id="209" name="Google Shape;209;p14"/>
          <p:cNvSpPr txBox="1">
            <a:spLocks noGrp="1"/>
          </p:cNvSpPr>
          <p:nvPr>
            <p:ph type="body" idx="1"/>
          </p:nvPr>
        </p:nvSpPr>
        <p:spPr>
          <a:xfrm>
            <a:off x="341701" y="1135775"/>
            <a:ext cx="5831700" cy="5027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62626"/>
              </a:buClr>
              <a:buSzPts val="1800"/>
              <a:buNone/>
            </a:pPr>
            <a:r>
              <a:rPr lang="en-US" sz="1800"/>
              <a:t>An ELISA is typically performed in a plastic microstrip plate that has 12 wells. </a:t>
            </a:r>
            <a:endParaRPr/>
          </a:p>
          <a:p>
            <a:pPr marL="0" lvl="0" indent="0" algn="l" rtl="0">
              <a:lnSpc>
                <a:spcPct val="100000"/>
              </a:lnSpc>
              <a:spcBef>
                <a:spcPts val="2000"/>
              </a:spcBef>
              <a:spcAft>
                <a:spcPts val="0"/>
              </a:spcAft>
              <a:buClr>
                <a:srgbClr val="262626"/>
              </a:buClr>
              <a:buSzPts val="1800"/>
              <a:buNone/>
            </a:pPr>
            <a:r>
              <a:rPr lang="en-US" sz="1800"/>
              <a:t>Each strip has wells for a positive control, a negative control, and two patient samples, each done in triplicate (4 samples x 3 wells each = 12 wells).</a:t>
            </a:r>
            <a:endParaRPr/>
          </a:p>
          <a:p>
            <a:pPr marL="0" lvl="0" indent="0" algn="l" rtl="0">
              <a:lnSpc>
                <a:spcPct val="100000"/>
              </a:lnSpc>
              <a:spcBef>
                <a:spcPts val="2000"/>
              </a:spcBef>
              <a:spcAft>
                <a:spcPts val="0"/>
              </a:spcAft>
              <a:buClr>
                <a:srgbClr val="262626"/>
              </a:buClr>
              <a:buSzPts val="1800"/>
              <a:buNone/>
            </a:pPr>
            <a:r>
              <a:rPr lang="en-US" sz="1800"/>
              <a:t>The blank sheet of paper represents a well in a microstrip plate. You will model an ELISA on your paper well. </a:t>
            </a:r>
            <a:endParaRPr/>
          </a:p>
          <a:p>
            <a:pPr marL="0" lvl="0" indent="0" algn="l" rtl="0">
              <a:lnSpc>
                <a:spcPct val="100000"/>
              </a:lnSpc>
              <a:spcBef>
                <a:spcPts val="2000"/>
              </a:spcBef>
              <a:spcAft>
                <a:spcPts val="0"/>
              </a:spcAft>
              <a:buClr>
                <a:srgbClr val="262626"/>
              </a:buClr>
              <a:buSzPts val="1800"/>
              <a:buNone/>
            </a:pPr>
            <a:r>
              <a:rPr lang="en-US" sz="1800"/>
              <a:t>As you read through the steps in an ELISA, use your paper shapes to model the steps. The actual ELISA steps are explained at the top, and the model steps are explained underneath. </a:t>
            </a:r>
            <a:endParaRPr/>
          </a:p>
          <a:p>
            <a:pPr marL="0" lvl="0" indent="0" algn="l" rtl="0">
              <a:lnSpc>
                <a:spcPct val="100000"/>
              </a:lnSpc>
              <a:spcBef>
                <a:spcPts val="2000"/>
              </a:spcBef>
              <a:spcAft>
                <a:spcPts val="0"/>
              </a:spcAft>
              <a:buClr>
                <a:srgbClr val="262626"/>
              </a:buClr>
              <a:buSzPts val="1800"/>
              <a:buNone/>
            </a:pPr>
            <a:endParaRPr sz="1800"/>
          </a:p>
          <a:p>
            <a:pPr marL="0" lvl="0" indent="0" algn="l" rtl="0">
              <a:lnSpc>
                <a:spcPct val="90000"/>
              </a:lnSpc>
              <a:spcBef>
                <a:spcPts val="2000"/>
              </a:spcBef>
              <a:spcAft>
                <a:spcPts val="0"/>
              </a:spcAft>
              <a:buClr>
                <a:srgbClr val="262626"/>
              </a:buClr>
              <a:buSzPts val="1800"/>
              <a:buNone/>
            </a:pPr>
            <a:endParaRPr sz="1800"/>
          </a:p>
        </p:txBody>
      </p:sp>
      <p:sp>
        <p:nvSpPr>
          <p:cNvPr id="210" name="Google Shape;21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211" name="Google Shape;211;p14"/>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pic>
        <p:nvPicPr>
          <p:cNvPr id="212" name="Google Shape;212;p14" descr="A close up of a tool&#10;&#10;Description automatically generated"/>
          <p:cNvPicPr preferRelativeResize="0"/>
          <p:nvPr/>
        </p:nvPicPr>
        <p:blipFill rotWithShape="1">
          <a:blip r:embed="rId3">
            <a:alphaModFix/>
          </a:blip>
          <a:srcRect/>
          <a:stretch/>
        </p:blipFill>
        <p:spPr>
          <a:xfrm>
            <a:off x="7058962" y="1277174"/>
            <a:ext cx="3457753" cy="562004"/>
          </a:xfrm>
          <a:prstGeom prst="rect">
            <a:avLst/>
          </a:prstGeom>
          <a:noFill/>
          <a:ln>
            <a:noFill/>
          </a:ln>
        </p:spPr>
      </p:pic>
      <p:cxnSp>
        <p:nvCxnSpPr>
          <p:cNvPr id="213" name="Google Shape;213;p14"/>
          <p:cNvCxnSpPr/>
          <p:nvPr/>
        </p:nvCxnSpPr>
        <p:spPr>
          <a:xfrm>
            <a:off x="9103585" y="1761885"/>
            <a:ext cx="1155298" cy="562004"/>
          </a:xfrm>
          <a:prstGeom prst="straightConnector1">
            <a:avLst/>
          </a:prstGeom>
          <a:noFill/>
          <a:ln w="12700" cap="flat" cmpd="sng">
            <a:solidFill>
              <a:srgbClr val="757070"/>
            </a:solidFill>
            <a:prstDash val="solid"/>
            <a:miter lim="800000"/>
            <a:headEnd type="none" w="sm" len="sm"/>
            <a:tailEnd type="none" w="sm" len="sm"/>
          </a:ln>
        </p:spPr>
      </p:cxnSp>
      <p:cxnSp>
        <p:nvCxnSpPr>
          <p:cNvPr id="214" name="Google Shape;214;p14"/>
          <p:cNvCxnSpPr/>
          <p:nvPr/>
        </p:nvCxnSpPr>
        <p:spPr>
          <a:xfrm flipH="1">
            <a:off x="7603699" y="1732813"/>
            <a:ext cx="1216979" cy="591076"/>
          </a:xfrm>
          <a:prstGeom prst="straightConnector1">
            <a:avLst/>
          </a:prstGeom>
          <a:noFill/>
          <a:ln w="12700" cap="flat" cmpd="sng">
            <a:solidFill>
              <a:srgbClr val="757070"/>
            </a:solidFill>
            <a:prstDash val="solid"/>
            <a:miter lim="800000"/>
            <a:headEnd type="none" w="sm" len="sm"/>
            <a:tailEnd type="none" w="sm" len="sm"/>
          </a:ln>
        </p:spPr>
      </p:cxnSp>
      <p:sp>
        <p:nvSpPr>
          <p:cNvPr id="215" name="Google Shape;215;p14"/>
          <p:cNvSpPr txBox="1"/>
          <p:nvPr/>
        </p:nvSpPr>
        <p:spPr>
          <a:xfrm>
            <a:off x="7875641" y="2983505"/>
            <a:ext cx="2174584"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i="1">
                <a:solidFill>
                  <a:schemeClr val="dk1"/>
                </a:solidFill>
                <a:latin typeface="Arial"/>
                <a:ea typeface="Arial"/>
                <a:cs typeface="Arial"/>
                <a:sym typeface="Arial"/>
              </a:rPr>
              <a:t>The blank paper represents one well in the microstrip plate</a:t>
            </a:r>
            <a:endParaRPr/>
          </a:p>
        </p:txBody>
      </p:sp>
      <p:sp>
        <p:nvSpPr>
          <p:cNvPr id="216" name="Google Shape;216;p14"/>
          <p:cNvSpPr/>
          <p:nvPr/>
        </p:nvSpPr>
        <p:spPr>
          <a:xfrm rot="5400000">
            <a:off x="7357682" y="2569907"/>
            <a:ext cx="3147218" cy="265518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5"/>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Antigen Detection ELISA – Step 1</a:t>
            </a:r>
            <a:endParaRPr/>
          </a:p>
        </p:txBody>
      </p:sp>
      <p:sp>
        <p:nvSpPr>
          <p:cNvPr id="222" name="Google Shape;222;p15"/>
          <p:cNvSpPr txBox="1">
            <a:spLocks noGrp="1"/>
          </p:cNvSpPr>
          <p:nvPr>
            <p:ph type="body" idx="1"/>
          </p:nvPr>
        </p:nvSpPr>
        <p:spPr>
          <a:xfrm>
            <a:off x="341696" y="1135781"/>
            <a:ext cx="7620152" cy="50411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1800"/>
              <a:buNone/>
            </a:pPr>
            <a:r>
              <a:rPr lang="en-US" sz="1800" b="1" dirty="0"/>
              <a:t>Assay Step 1 — Bind antigen to the well</a:t>
            </a:r>
            <a:endParaRPr sz="1800" dirty="0"/>
          </a:p>
          <a:p>
            <a:pPr marL="342900" lvl="0" indent="-342900" algn="l" rtl="0">
              <a:lnSpc>
                <a:spcPct val="90000"/>
              </a:lnSpc>
              <a:spcBef>
                <a:spcPts val="1000"/>
              </a:spcBef>
              <a:spcAft>
                <a:spcPts val="0"/>
              </a:spcAft>
              <a:buClr>
                <a:srgbClr val="262626"/>
              </a:buClr>
              <a:buSzPts val="1800"/>
              <a:buAutoNum type="alphaLcPeriod"/>
            </a:pPr>
            <a:r>
              <a:rPr lang="en-US" sz="1800" dirty="0"/>
              <a:t>Add the patient sample to the well. This sample contains many different proteins that may or may not contain the antigens that you are trying to detect. These proteins bind non-specifically (</a:t>
            </a:r>
            <a:r>
              <a:rPr lang="en-US" sz="1800" b="1" dirty="0"/>
              <a:t>adsorb</a:t>
            </a:r>
            <a:r>
              <a:rPr lang="en-US" sz="1800" dirty="0"/>
              <a:t>) to the plastic well, due to hydrophobic interactions. </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Incubate the sample for 5 minutes, then tap out the fluid. </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Add wash buffer to the well to rinse out anything that isn’t bound, and to block the inner surface of the well. This prevents anything from binding non-specifically in future steps. </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Repeat the wash step. </a:t>
            </a:r>
            <a:endParaRPr sz="1800" dirty="0"/>
          </a:p>
          <a:p>
            <a:pPr marL="342900" lvl="0" indent="-342900" algn="l" rtl="0">
              <a:lnSpc>
                <a:spcPct val="90000"/>
              </a:lnSpc>
              <a:spcBef>
                <a:spcPts val="1600"/>
              </a:spcBef>
              <a:spcAft>
                <a:spcPts val="0"/>
              </a:spcAft>
              <a:buClr>
                <a:srgbClr val="262626"/>
              </a:buClr>
              <a:buSzPts val="1800"/>
              <a:buNone/>
            </a:pPr>
            <a:r>
              <a:rPr lang="en-US" sz="1800" b="1" dirty="0"/>
              <a:t>Model Step 1</a:t>
            </a:r>
            <a:endParaRPr sz="1800" dirty="0"/>
          </a:p>
          <a:p>
            <a:pPr marL="342900" lvl="0" indent="-342900" algn="l" rtl="0">
              <a:lnSpc>
                <a:spcPct val="90000"/>
              </a:lnSpc>
              <a:spcBef>
                <a:spcPts val="1000"/>
              </a:spcBef>
              <a:spcAft>
                <a:spcPts val="0"/>
              </a:spcAft>
              <a:buClr>
                <a:srgbClr val="262626"/>
              </a:buClr>
              <a:buSzPts val="1800"/>
              <a:buAutoNum type="alphaLcPeriod"/>
            </a:pPr>
            <a:r>
              <a:rPr lang="en-US" sz="1800" dirty="0"/>
              <a:t>Add the </a:t>
            </a:r>
            <a:r>
              <a:rPr lang="en-US" sz="1800" b="1" dirty="0"/>
              <a:t>antigens</a:t>
            </a:r>
            <a:r>
              <a:rPr lang="en-US" sz="1800" dirty="0"/>
              <a:t> around the bottom edge of your blank paper “well”. These represent the proteins / antigens that might be present in any given patient sample. </a:t>
            </a:r>
            <a:endParaRPr sz="1800" dirty="0"/>
          </a:p>
          <a:p>
            <a:pPr marL="0" lvl="0" indent="0" algn="l" rtl="0">
              <a:lnSpc>
                <a:spcPct val="90000"/>
              </a:lnSpc>
              <a:spcBef>
                <a:spcPts val="1600"/>
              </a:spcBef>
              <a:spcAft>
                <a:spcPts val="0"/>
              </a:spcAft>
              <a:buClr>
                <a:srgbClr val="262626"/>
              </a:buClr>
              <a:buSzPts val="1800"/>
              <a:buNone/>
            </a:pPr>
            <a:endParaRPr sz="1800" dirty="0"/>
          </a:p>
          <a:p>
            <a:pPr marL="0" lvl="0" indent="0" algn="l" rtl="0">
              <a:lnSpc>
                <a:spcPct val="90000"/>
              </a:lnSpc>
              <a:spcBef>
                <a:spcPts val="2000"/>
              </a:spcBef>
              <a:spcAft>
                <a:spcPts val="0"/>
              </a:spcAft>
              <a:buClr>
                <a:srgbClr val="262626"/>
              </a:buClr>
              <a:buSzPts val="1800"/>
              <a:buNone/>
            </a:pPr>
            <a:endParaRPr sz="1800" dirty="0"/>
          </a:p>
        </p:txBody>
      </p:sp>
      <p:sp>
        <p:nvSpPr>
          <p:cNvPr id="223" name="Google Shape;22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224" name="Google Shape;224;p15"/>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a:t>
            </a:fld>
            <a:endParaRPr/>
          </a:p>
        </p:txBody>
      </p:sp>
      <p:pic>
        <p:nvPicPr>
          <p:cNvPr id="225" name="Google Shape;225;p15" descr="A picture containing glass, table&#10;&#10;Description automatically generated"/>
          <p:cNvPicPr preferRelativeResize="0"/>
          <p:nvPr/>
        </p:nvPicPr>
        <p:blipFill rotWithShape="1">
          <a:blip r:embed="rId3">
            <a:alphaModFix/>
          </a:blip>
          <a:srcRect/>
          <a:stretch/>
        </p:blipFill>
        <p:spPr>
          <a:xfrm>
            <a:off x="8895426" y="1249018"/>
            <a:ext cx="2004687" cy="1375724"/>
          </a:xfrm>
          <a:prstGeom prst="rect">
            <a:avLst/>
          </a:prstGeom>
          <a:noFill/>
          <a:ln>
            <a:noFill/>
          </a:ln>
        </p:spPr>
      </p:pic>
      <p:pic>
        <p:nvPicPr>
          <p:cNvPr id="226" name="Google Shape;226;p15" descr="A picture containing drawing&#10;&#10;Description automatically generated"/>
          <p:cNvPicPr preferRelativeResize="0"/>
          <p:nvPr/>
        </p:nvPicPr>
        <p:blipFill rotWithShape="1">
          <a:blip r:embed="rId4">
            <a:alphaModFix/>
          </a:blip>
          <a:srcRect/>
          <a:stretch/>
        </p:blipFill>
        <p:spPr>
          <a:xfrm rot="5400000">
            <a:off x="10262338" y="5708954"/>
            <a:ext cx="464295" cy="466837"/>
          </a:xfrm>
          <a:prstGeom prst="rect">
            <a:avLst/>
          </a:prstGeom>
          <a:noFill/>
          <a:ln>
            <a:noFill/>
          </a:ln>
        </p:spPr>
      </p:pic>
      <p:sp>
        <p:nvSpPr>
          <p:cNvPr id="227" name="Google Shape;227;p15"/>
          <p:cNvSpPr/>
          <p:nvPr/>
        </p:nvSpPr>
        <p:spPr>
          <a:xfrm rot="5400000">
            <a:off x="8614371" y="3258161"/>
            <a:ext cx="3147218" cy="265518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 name="Google Shape;228;p15" descr="A close up of a computer&#10;&#10;Description automatically generated"/>
          <p:cNvPicPr preferRelativeResize="0"/>
          <p:nvPr/>
        </p:nvPicPr>
        <p:blipFill rotWithShape="1">
          <a:blip r:embed="rId5">
            <a:alphaModFix/>
          </a:blip>
          <a:srcRect/>
          <a:stretch/>
        </p:blipFill>
        <p:spPr>
          <a:xfrm rot="5400000">
            <a:off x="10989412" y="5658140"/>
            <a:ext cx="414289" cy="638029"/>
          </a:xfrm>
          <a:prstGeom prst="rect">
            <a:avLst/>
          </a:prstGeom>
          <a:noFill/>
          <a:ln>
            <a:noFill/>
          </a:ln>
        </p:spPr>
      </p:pic>
      <p:pic>
        <p:nvPicPr>
          <p:cNvPr id="229" name="Google Shape;229;p15" descr="A picture containing building, bridge, tower&#10;&#10;Description automatically generated"/>
          <p:cNvPicPr preferRelativeResize="0"/>
          <p:nvPr/>
        </p:nvPicPr>
        <p:blipFill rotWithShape="1">
          <a:blip r:embed="rId6">
            <a:alphaModFix/>
          </a:blip>
          <a:srcRect/>
          <a:stretch/>
        </p:blipFill>
        <p:spPr>
          <a:xfrm rot="-6942593">
            <a:off x="8859159" y="5770671"/>
            <a:ext cx="519141" cy="5332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6"/>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Antigen Detection ELISA – Step 2</a:t>
            </a:r>
            <a:endParaRPr/>
          </a:p>
        </p:txBody>
      </p:sp>
      <p:sp>
        <p:nvSpPr>
          <p:cNvPr id="235" name="Google Shape;235;p16"/>
          <p:cNvSpPr txBox="1">
            <a:spLocks noGrp="1"/>
          </p:cNvSpPr>
          <p:nvPr>
            <p:ph type="body" idx="1"/>
          </p:nvPr>
        </p:nvSpPr>
        <p:spPr>
          <a:xfrm>
            <a:off x="341696" y="1135781"/>
            <a:ext cx="7620152" cy="50411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1800"/>
              <a:buNone/>
            </a:pPr>
            <a:r>
              <a:rPr lang="en-US" sz="1800" b="1" dirty="0"/>
              <a:t>Assay Step 2 — Bind primary antibody to antigen</a:t>
            </a:r>
            <a:endParaRPr sz="1800" dirty="0"/>
          </a:p>
          <a:p>
            <a:pPr marL="342900" lvl="0" indent="-342900" algn="l" rtl="0">
              <a:lnSpc>
                <a:spcPct val="90000"/>
              </a:lnSpc>
              <a:spcBef>
                <a:spcPts val="1000"/>
              </a:spcBef>
              <a:spcAft>
                <a:spcPts val="0"/>
              </a:spcAft>
              <a:buClr>
                <a:srgbClr val="262626"/>
              </a:buClr>
              <a:buSzPts val="1800"/>
              <a:buAutoNum type="alphaLcPeriod"/>
            </a:pPr>
            <a:r>
              <a:rPr lang="en-US" sz="1800" dirty="0"/>
              <a:t>Add the primary antibodies to the well. The antibodies bind only to a specific antigen out of the many that may be bound to the well. For example, an anti-HIV antibody would only bind to HIV antigen. This antigen-antibody interaction is specific and strong. </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Incubate the sample for 5 minutes, then tap out the fluid. </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Add wash buffer to the well to rinse out anything that isn’t bound. If the primary antibody did not bind to any antigen, then it will be washed away in this step. </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Repeat the wash step. </a:t>
            </a:r>
            <a:endParaRPr sz="1800" dirty="0"/>
          </a:p>
          <a:p>
            <a:pPr marL="0" lvl="0" indent="0" algn="l" rtl="0">
              <a:lnSpc>
                <a:spcPct val="90000"/>
              </a:lnSpc>
              <a:spcBef>
                <a:spcPts val="1600"/>
              </a:spcBef>
              <a:spcAft>
                <a:spcPts val="0"/>
              </a:spcAft>
              <a:buClr>
                <a:srgbClr val="262626"/>
              </a:buClr>
              <a:buSzPts val="1800"/>
              <a:buNone/>
            </a:pPr>
            <a:r>
              <a:rPr lang="en-US" sz="1800" b="1" dirty="0"/>
              <a:t>Model Step 2</a:t>
            </a:r>
            <a:endParaRPr sz="1800" dirty="0"/>
          </a:p>
          <a:p>
            <a:pPr marL="342900" lvl="0" indent="-342900" algn="l" rtl="0">
              <a:lnSpc>
                <a:spcPct val="90000"/>
              </a:lnSpc>
              <a:spcBef>
                <a:spcPts val="1000"/>
              </a:spcBef>
              <a:spcAft>
                <a:spcPts val="0"/>
              </a:spcAft>
              <a:buClr>
                <a:srgbClr val="262626"/>
              </a:buClr>
              <a:buSzPts val="1800"/>
              <a:buAutoNum type="alphaLcPeriod"/>
            </a:pPr>
            <a:r>
              <a:rPr lang="en-US" sz="1800" dirty="0"/>
              <a:t>Add the </a:t>
            </a:r>
            <a:r>
              <a:rPr lang="en-US" sz="1800" b="1" dirty="0"/>
              <a:t>primary antibodies </a:t>
            </a:r>
            <a:r>
              <a:rPr lang="en-US" sz="1800" dirty="0"/>
              <a:t>into your well. Overlay the antibody so that the black regions align. This represents specific antibody-antigen binding.</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Model the wash step by removing the unbound primary antibody. </a:t>
            </a:r>
            <a:endParaRPr sz="1800" dirty="0"/>
          </a:p>
          <a:p>
            <a:pPr marL="0" lvl="0" indent="0" algn="l" rtl="0">
              <a:lnSpc>
                <a:spcPct val="90000"/>
              </a:lnSpc>
              <a:spcBef>
                <a:spcPts val="1600"/>
              </a:spcBef>
              <a:spcAft>
                <a:spcPts val="0"/>
              </a:spcAft>
              <a:buClr>
                <a:srgbClr val="262626"/>
              </a:buClr>
              <a:buSzPts val="1800"/>
              <a:buNone/>
            </a:pPr>
            <a:endParaRPr sz="1800" dirty="0"/>
          </a:p>
          <a:p>
            <a:pPr marL="0" lvl="0" indent="0" algn="l" rtl="0">
              <a:lnSpc>
                <a:spcPct val="90000"/>
              </a:lnSpc>
              <a:spcBef>
                <a:spcPts val="2000"/>
              </a:spcBef>
              <a:spcAft>
                <a:spcPts val="0"/>
              </a:spcAft>
              <a:buClr>
                <a:srgbClr val="262626"/>
              </a:buClr>
              <a:buSzPts val="1800"/>
              <a:buNone/>
            </a:pPr>
            <a:endParaRPr sz="1800" dirty="0"/>
          </a:p>
        </p:txBody>
      </p:sp>
      <p:sp>
        <p:nvSpPr>
          <p:cNvPr id="236" name="Google Shape;2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237" name="Google Shape;237;p16"/>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pic>
        <p:nvPicPr>
          <p:cNvPr id="238" name="Google Shape;238;p16" descr="A picture containing glass, table&#10;&#10;Description automatically generated"/>
          <p:cNvPicPr preferRelativeResize="0"/>
          <p:nvPr/>
        </p:nvPicPr>
        <p:blipFill rotWithShape="1">
          <a:blip r:embed="rId3">
            <a:alphaModFix/>
          </a:blip>
          <a:srcRect/>
          <a:stretch/>
        </p:blipFill>
        <p:spPr>
          <a:xfrm>
            <a:off x="8895426" y="1249018"/>
            <a:ext cx="2004687" cy="1375724"/>
          </a:xfrm>
          <a:prstGeom prst="rect">
            <a:avLst/>
          </a:prstGeom>
          <a:noFill/>
          <a:ln>
            <a:noFill/>
          </a:ln>
        </p:spPr>
      </p:pic>
      <p:pic>
        <p:nvPicPr>
          <p:cNvPr id="239" name="Google Shape;239;p16" descr="A picture containing glass, bottle, cup, table&#10;&#10;Description automatically generated"/>
          <p:cNvPicPr preferRelativeResize="0"/>
          <p:nvPr/>
        </p:nvPicPr>
        <p:blipFill rotWithShape="1">
          <a:blip r:embed="rId4">
            <a:alphaModFix/>
          </a:blip>
          <a:srcRect/>
          <a:stretch/>
        </p:blipFill>
        <p:spPr>
          <a:xfrm>
            <a:off x="8916505" y="1270844"/>
            <a:ext cx="2004688" cy="1334338"/>
          </a:xfrm>
          <a:prstGeom prst="rect">
            <a:avLst/>
          </a:prstGeom>
          <a:noFill/>
          <a:ln>
            <a:noFill/>
          </a:ln>
        </p:spPr>
      </p:pic>
      <p:pic>
        <p:nvPicPr>
          <p:cNvPr id="240" name="Google Shape;240;p16" descr="A picture containing drawing&#10;&#10;Description automatically generated"/>
          <p:cNvPicPr preferRelativeResize="0"/>
          <p:nvPr/>
        </p:nvPicPr>
        <p:blipFill rotWithShape="1">
          <a:blip r:embed="rId5">
            <a:alphaModFix/>
          </a:blip>
          <a:srcRect/>
          <a:stretch/>
        </p:blipFill>
        <p:spPr>
          <a:xfrm rot="5400000">
            <a:off x="10262338" y="5708954"/>
            <a:ext cx="464295" cy="466837"/>
          </a:xfrm>
          <a:prstGeom prst="rect">
            <a:avLst/>
          </a:prstGeom>
          <a:noFill/>
          <a:ln>
            <a:noFill/>
          </a:ln>
        </p:spPr>
      </p:pic>
      <p:sp>
        <p:nvSpPr>
          <p:cNvPr id="241" name="Google Shape;241;p16"/>
          <p:cNvSpPr/>
          <p:nvPr/>
        </p:nvSpPr>
        <p:spPr>
          <a:xfrm rot="5400000">
            <a:off x="8614371" y="3258161"/>
            <a:ext cx="3147218" cy="265518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2" name="Google Shape;242;p16" descr="A close up of a logo&#10;&#10;Description automatically generated"/>
          <p:cNvPicPr preferRelativeResize="0"/>
          <p:nvPr/>
        </p:nvPicPr>
        <p:blipFill rotWithShape="1">
          <a:blip r:embed="rId6">
            <a:alphaModFix/>
          </a:blip>
          <a:srcRect/>
          <a:stretch/>
        </p:blipFill>
        <p:spPr>
          <a:xfrm rot="5400000">
            <a:off x="9725971" y="5169555"/>
            <a:ext cx="1012342" cy="631092"/>
          </a:xfrm>
          <a:prstGeom prst="rect">
            <a:avLst/>
          </a:prstGeom>
          <a:noFill/>
          <a:ln>
            <a:noFill/>
          </a:ln>
        </p:spPr>
      </p:pic>
      <p:pic>
        <p:nvPicPr>
          <p:cNvPr id="243" name="Google Shape;243;p16" descr="A close up of a computer&#10;&#10;Description automatically generated"/>
          <p:cNvPicPr preferRelativeResize="0"/>
          <p:nvPr/>
        </p:nvPicPr>
        <p:blipFill rotWithShape="1">
          <a:blip r:embed="rId7">
            <a:alphaModFix/>
          </a:blip>
          <a:srcRect/>
          <a:stretch/>
        </p:blipFill>
        <p:spPr>
          <a:xfrm rot="5400000">
            <a:off x="10989412" y="5658140"/>
            <a:ext cx="414289" cy="638029"/>
          </a:xfrm>
          <a:prstGeom prst="rect">
            <a:avLst/>
          </a:prstGeom>
          <a:noFill/>
          <a:ln>
            <a:noFill/>
          </a:ln>
        </p:spPr>
      </p:pic>
      <p:pic>
        <p:nvPicPr>
          <p:cNvPr id="244" name="Google Shape;244;p16" descr="A picture containing building, bridge, tower&#10;&#10;Description automatically generated"/>
          <p:cNvPicPr preferRelativeResize="0"/>
          <p:nvPr/>
        </p:nvPicPr>
        <p:blipFill rotWithShape="1">
          <a:blip r:embed="rId8">
            <a:alphaModFix/>
          </a:blip>
          <a:srcRect/>
          <a:stretch/>
        </p:blipFill>
        <p:spPr>
          <a:xfrm rot="-6942593">
            <a:off x="8859159" y="5770671"/>
            <a:ext cx="519141" cy="533254"/>
          </a:xfrm>
          <a:prstGeom prst="rect">
            <a:avLst/>
          </a:prstGeom>
          <a:noFill/>
          <a:ln>
            <a:noFill/>
          </a:ln>
        </p:spPr>
      </p:pic>
      <p:pic>
        <p:nvPicPr>
          <p:cNvPr id="245" name="Google Shape;245;p16" descr="A close up of a logo&#10;&#10;Description automatically generated"/>
          <p:cNvPicPr preferRelativeResize="0"/>
          <p:nvPr/>
        </p:nvPicPr>
        <p:blipFill rotWithShape="1">
          <a:blip r:embed="rId9">
            <a:alphaModFix/>
          </a:blip>
          <a:srcRect/>
          <a:stretch/>
        </p:blipFill>
        <p:spPr>
          <a:xfrm rot="9138170">
            <a:off x="9378221" y="3999718"/>
            <a:ext cx="1012342" cy="6310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7"/>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Antigen Detection ELISA – Step 3</a:t>
            </a:r>
            <a:endParaRPr/>
          </a:p>
        </p:txBody>
      </p:sp>
      <p:sp>
        <p:nvSpPr>
          <p:cNvPr id="251" name="Google Shape;251;p17"/>
          <p:cNvSpPr txBox="1">
            <a:spLocks noGrp="1"/>
          </p:cNvSpPr>
          <p:nvPr>
            <p:ph type="body" idx="1"/>
          </p:nvPr>
        </p:nvSpPr>
        <p:spPr>
          <a:xfrm>
            <a:off x="341696" y="1135780"/>
            <a:ext cx="7620152" cy="52205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1800"/>
              <a:buNone/>
            </a:pPr>
            <a:r>
              <a:rPr lang="en-US" sz="1800" b="1" dirty="0"/>
              <a:t>Assay Step 3 — Bind secondary antibody</a:t>
            </a:r>
            <a:endParaRPr sz="1800" dirty="0"/>
          </a:p>
          <a:p>
            <a:pPr marL="342900" lvl="0" indent="-342900" algn="l" rtl="0">
              <a:lnSpc>
                <a:spcPct val="90000"/>
              </a:lnSpc>
              <a:spcBef>
                <a:spcPts val="1000"/>
              </a:spcBef>
              <a:spcAft>
                <a:spcPts val="0"/>
              </a:spcAft>
              <a:buClr>
                <a:srgbClr val="262626"/>
              </a:buClr>
              <a:buSzPts val="1800"/>
              <a:buAutoNum type="alphaLcPeriod"/>
            </a:pPr>
            <a:r>
              <a:rPr lang="en-US" sz="1800" dirty="0"/>
              <a:t>Add the enzyme-linked secondary antibodies to the well. These antibodies bind tightly to any primary antibodies that are present. The secondary antibodies are covalently linked to an enzyme, horseradish peroxidase, which will catalyze a reaction with a substrate to produce a color change. </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Incubate the sample for 5 minutes, then tap out the fluid. </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Add wash buffer to the well to rinse out any secondary antibodies that did not bind.</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Repeat the wash step 2 more times (3 times total). </a:t>
            </a:r>
            <a:endParaRPr sz="1800" dirty="0"/>
          </a:p>
          <a:p>
            <a:pPr marL="0" lvl="0" indent="0" algn="l" rtl="0">
              <a:lnSpc>
                <a:spcPct val="90000"/>
              </a:lnSpc>
              <a:spcBef>
                <a:spcPts val="1600"/>
              </a:spcBef>
              <a:spcAft>
                <a:spcPts val="0"/>
              </a:spcAft>
              <a:buClr>
                <a:srgbClr val="262626"/>
              </a:buClr>
              <a:buSzPts val="1800"/>
              <a:buNone/>
            </a:pPr>
            <a:r>
              <a:rPr lang="en-US" sz="1800" b="1" dirty="0"/>
              <a:t>Model Step 3</a:t>
            </a:r>
            <a:endParaRPr sz="1800" dirty="0"/>
          </a:p>
          <a:p>
            <a:pPr marL="342900" lvl="0" indent="-342900" algn="l" rtl="0">
              <a:lnSpc>
                <a:spcPct val="90000"/>
              </a:lnSpc>
              <a:spcBef>
                <a:spcPts val="1000"/>
              </a:spcBef>
              <a:spcAft>
                <a:spcPts val="0"/>
              </a:spcAft>
              <a:buClr>
                <a:srgbClr val="262626"/>
              </a:buClr>
              <a:buSzPts val="1800"/>
              <a:buAutoNum type="alphaLcPeriod"/>
            </a:pPr>
            <a:r>
              <a:rPr lang="en-US" sz="1800" dirty="0"/>
              <a:t>Add the </a:t>
            </a:r>
            <a:r>
              <a:rPr lang="en-US" sz="1800" b="1" dirty="0"/>
              <a:t>secondary antibodies </a:t>
            </a:r>
            <a:r>
              <a:rPr lang="en-US" sz="1800" dirty="0"/>
              <a:t>into your well. Overlay the secondary antibody so that the patterns align with the primary antibody.</a:t>
            </a:r>
            <a:endParaRPr sz="1800" dirty="0"/>
          </a:p>
          <a:p>
            <a:pPr marL="342900" lvl="0" indent="-342900" algn="l" rtl="0">
              <a:lnSpc>
                <a:spcPct val="90000"/>
              </a:lnSpc>
              <a:spcBef>
                <a:spcPts val="600"/>
              </a:spcBef>
              <a:spcAft>
                <a:spcPts val="0"/>
              </a:spcAft>
              <a:buClr>
                <a:srgbClr val="262626"/>
              </a:buClr>
              <a:buSzPts val="1800"/>
              <a:buAutoNum type="alphaLcPeriod"/>
            </a:pPr>
            <a:r>
              <a:rPr lang="en-US" sz="1800" dirty="0"/>
              <a:t>Model the wash step by removing the unbound secondary antibody. </a:t>
            </a:r>
            <a:endParaRPr sz="1800" dirty="0"/>
          </a:p>
        </p:txBody>
      </p:sp>
      <p:sp>
        <p:nvSpPr>
          <p:cNvPr id="252" name="Google Shape;25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253" name="Google Shape;253;p17"/>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a:t>
            </a:fld>
            <a:endParaRPr/>
          </a:p>
        </p:txBody>
      </p:sp>
      <p:pic>
        <p:nvPicPr>
          <p:cNvPr id="254" name="Google Shape;254;p17" descr="A picture containing glass, table&#10;&#10;Description automatically generated"/>
          <p:cNvPicPr preferRelativeResize="0"/>
          <p:nvPr/>
        </p:nvPicPr>
        <p:blipFill rotWithShape="1">
          <a:blip r:embed="rId3">
            <a:alphaModFix/>
          </a:blip>
          <a:srcRect/>
          <a:stretch/>
        </p:blipFill>
        <p:spPr>
          <a:xfrm>
            <a:off x="8895426" y="1249018"/>
            <a:ext cx="2004687" cy="1375724"/>
          </a:xfrm>
          <a:prstGeom prst="rect">
            <a:avLst/>
          </a:prstGeom>
          <a:noFill/>
          <a:ln>
            <a:noFill/>
          </a:ln>
        </p:spPr>
      </p:pic>
      <p:pic>
        <p:nvPicPr>
          <p:cNvPr id="255" name="Google Shape;255;p17" descr="A picture containing glass, bottle, cup, table&#10;&#10;Description automatically generated"/>
          <p:cNvPicPr preferRelativeResize="0"/>
          <p:nvPr/>
        </p:nvPicPr>
        <p:blipFill rotWithShape="1">
          <a:blip r:embed="rId4">
            <a:alphaModFix/>
          </a:blip>
          <a:srcRect/>
          <a:stretch/>
        </p:blipFill>
        <p:spPr>
          <a:xfrm>
            <a:off x="8916505" y="1270844"/>
            <a:ext cx="2004688" cy="1334338"/>
          </a:xfrm>
          <a:prstGeom prst="rect">
            <a:avLst/>
          </a:prstGeom>
          <a:noFill/>
          <a:ln>
            <a:noFill/>
          </a:ln>
        </p:spPr>
      </p:pic>
      <p:pic>
        <p:nvPicPr>
          <p:cNvPr id="256" name="Google Shape;256;p17" descr="A picture containing bottle, glass, table, cup&#10;&#10;Description automatically generated"/>
          <p:cNvPicPr preferRelativeResize="0"/>
          <p:nvPr/>
        </p:nvPicPr>
        <p:blipFill rotWithShape="1">
          <a:blip r:embed="rId5">
            <a:alphaModFix/>
          </a:blip>
          <a:srcRect/>
          <a:stretch/>
        </p:blipFill>
        <p:spPr>
          <a:xfrm>
            <a:off x="8896945" y="1278668"/>
            <a:ext cx="1991917" cy="1338724"/>
          </a:xfrm>
          <a:prstGeom prst="rect">
            <a:avLst/>
          </a:prstGeom>
          <a:noFill/>
          <a:ln>
            <a:noFill/>
          </a:ln>
        </p:spPr>
      </p:pic>
      <p:pic>
        <p:nvPicPr>
          <p:cNvPr id="257" name="Google Shape;257;p17" descr="A picture containing game&#10;&#10;Description automatically generated"/>
          <p:cNvPicPr preferRelativeResize="0"/>
          <p:nvPr/>
        </p:nvPicPr>
        <p:blipFill rotWithShape="1">
          <a:blip r:embed="rId6">
            <a:alphaModFix/>
          </a:blip>
          <a:srcRect/>
          <a:stretch/>
        </p:blipFill>
        <p:spPr>
          <a:xfrm rot="4028716">
            <a:off x="9048830" y="3550101"/>
            <a:ext cx="1013498" cy="597928"/>
          </a:xfrm>
          <a:prstGeom prst="rect">
            <a:avLst/>
          </a:prstGeom>
          <a:noFill/>
          <a:ln>
            <a:noFill/>
          </a:ln>
        </p:spPr>
      </p:pic>
      <p:pic>
        <p:nvPicPr>
          <p:cNvPr id="258" name="Google Shape;258;p17" descr="A picture containing drawing&#10;&#10;Description automatically generated"/>
          <p:cNvPicPr preferRelativeResize="0"/>
          <p:nvPr/>
        </p:nvPicPr>
        <p:blipFill rotWithShape="1">
          <a:blip r:embed="rId7">
            <a:alphaModFix/>
          </a:blip>
          <a:srcRect/>
          <a:stretch/>
        </p:blipFill>
        <p:spPr>
          <a:xfrm rot="5400000">
            <a:off x="10262338" y="5708954"/>
            <a:ext cx="464295" cy="466837"/>
          </a:xfrm>
          <a:prstGeom prst="rect">
            <a:avLst/>
          </a:prstGeom>
          <a:noFill/>
          <a:ln>
            <a:noFill/>
          </a:ln>
        </p:spPr>
      </p:pic>
      <p:sp>
        <p:nvSpPr>
          <p:cNvPr id="259" name="Google Shape;259;p17"/>
          <p:cNvSpPr/>
          <p:nvPr/>
        </p:nvSpPr>
        <p:spPr>
          <a:xfrm rot="5400000">
            <a:off x="8614371" y="3258161"/>
            <a:ext cx="3147218" cy="265518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0" name="Google Shape;260;p17" descr="A close up of a logo&#10;&#10;Description automatically generated"/>
          <p:cNvPicPr preferRelativeResize="0"/>
          <p:nvPr/>
        </p:nvPicPr>
        <p:blipFill rotWithShape="1">
          <a:blip r:embed="rId8">
            <a:alphaModFix/>
          </a:blip>
          <a:srcRect/>
          <a:stretch/>
        </p:blipFill>
        <p:spPr>
          <a:xfrm rot="5400000">
            <a:off x="9725971" y="5169555"/>
            <a:ext cx="1012342" cy="631092"/>
          </a:xfrm>
          <a:prstGeom prst="rect">
            <a:avLst/>
          </a:prstGeom>
          <a:noFill/>
          <a:ln>
            <a:noFill/>
          </a:ln>
        </p:spPr>
      </p:pic>
      <p:pic>
        <p:nvPicPr>
          <p:cNvPr id="261" name="Google Shape;261;p17" descr="A picture containing game&#10;&#10;Description automatically generated"/>
          <p:cNvPicPr preferRelativeResize="0"/>
          <p:nvPr/>
        </p:nvPicPr>
        <p:blipFill rotWithShape="1">
          <a:blip r:embed="rId6">
            <a:alphaModFix/>
          </a:blip>
          <a:srcRect/>
          <a:stretch/>
        </p:blipFill>
        <p:spPr>
          <a:xfrm rot="8015222">
            <a:off x="9867233" y="4209269"/>
            <a:ext cx="1013498" cy="597928"/>
          </a:xfrm>
          <a:prstGeom prst="rect">
            <a:avLst/>
          </a:prstGeom>
          <a:noFill/>
          <a:ln>
            <a:noFill/>
          </a:ln>
        </p:spPr>
      </p:pic>
      <p:pic>
        <p:nvPicPr>
          <p:cNvPr id="262" name="Google Shape;262;p17" descr="A picture containing game&#10;&#10;Description automatically generated"/>
          <p:cNvPicPr preferRelativeResize="0"/>
          <p:nvPr/>
        </p:nvPicPr>
        <p:blipFill rotWithShape="1">
          <a:blip r:embed="rId6">
            <a:alphaModFix/>
          </a:blip>
          <a:srcRect/>
          <a:stretch/>
        </p:blipFill>
        <p:spPr>
          <a:xfrm rot="8015222">
            <a:off x="10271661" y="4842214"/>
            <a:ext cx="1013498" cy="597928"/>
          </a:xfrm>
          <a:prstGeom prst="rect">
            <a:avLst/>
          </a:prstGeom>
          <a:noFill/>
          <a:ln>
            <a:noFill/>
          </a:ln>
        </p:spPr>
      </p:pic>
      <p:pic>
        <p:nvPicPr>
          <p:cNvPr id="263" name="Google Shape;263;p17" descr="A picture containing game&#10;&#10;Description automatically generated"/>
          <p:cNvPicPr preferRelativeResize="0"/>
          <p:nvPr/>
        </p:nvPicPr>
        <p:blipFill rotWithShape="1">
          <a:blip r:embed="rId6">
            <a:alphaModFix/>
          </a:blip>
          <a:srcRect/>
          <a:stretch/>
        </p:blipFill>
        <p:spPr>
          <a:xfrm rot="2242202">
            <a:off x="9143995" y="4776871"/>
            <a:ext cx="1013498" cy="597928"/>
          </a:xfrm>
          <a:prstGeom prst="rect">
            <a:avLst/>
          </a:prstGeom>
          <a:noFill/>
          <a:ln>
            <a:noFill/>
          </a:ln>
        </p:spPr>
      </p:pic>
      <p:pic>
        <p:nvPicPr>
          <p:cNvPr id="264" name="Google Shape;264;p17" descr="A picture containing game&#10;&#10;Description automatically generated"/>
          <p:cNvPicPr preferRelativeResize="0"/>
          <p:nvPr/>
        </p:nvPicPr>
        <p:blipFill rotWithShape="1">
          <a:blip r:embed="rId6">
            <a:alphaModFix/>
          </a:blip>
          <a:srcRect/>
          <a:stretch/>
        </p:blipFill>
        <p:spPr>
          <a:xfrm rot="2242202">
            <a:off x="9153362" y="5046049"/>
            <a:ext cx="1013498" cy="597928"/>
          </a:xfrm>
          <a:prstGeom prst="rect">
            <a:avLst/>
          </a:prstGeom>
          <a:noFill/>
          <a:ln>
            <a:noFill/>
          </a:ln>
        </p:spPr>
      </p:pic>
      <p:pic>
        <p:nvPicPr>
          <p:cNvPr id="265" name="Google Shape;265;p17" descr="A picture containing building, bridge, tower&#10;&#10;Description automatically generated"/>
          <p:cNvPicPr preferRelativeResize="0"/>
          <p:nvPr/>
        </p:nvPicPr>
        <p:blipFill rotWithShape="1">
          <a:blip r:embed="rId9">
            <a:alphaModFix/>
          </a:blip>
          <a:srcRect/>
          <a:stretch/>
        </p:blipFill>
        <p:spPr>
          <a:xfrm rot="-6942593">
            <a:off x="8859159" y="5770671"/>
            <a:ext cx="519141" cy="533254"/>
          </a:xfrm>
          <a:prstGeom prst="rect">
            <a:avLst/>
          </a:prstGeom>
          <a:noFill/>
          <a:ln>
            <a:noFill/>
          </a:ln>
        </p:spPr>
      </p:pic>
      <p:pic>
        <p:nvPicPr>
          <p:cNvPr id="266" name="Google Shape;266;p17" descr="A close up of a computer&#10;&#10;Description automatically generated"/>
          <p:cNvPicPr preferRelativeResize="0"/>
          <p:nvPr/>
        </p:nvPicPr>
        <p:blipFill rotWithShape="1">
          <a:blip r:embed="rId10">
            <a:alphaModFix/>
          </a:blip>
          <a:srcRect/>
          <a:stretch/>
        </p:blipFill>
        <p:spPr>
          <a:xfrm rot="5400000">
            <a:off x="10989412" y="5658140"/>
            <a:ext cx="414289" cy="6380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8"/>
          <p:cNvSpPr/>
          <p:nvPr/>
        </p:nvSpPr>
        <p:spPr>
          <a:xfrm rot="5400000">
            <a:off x="8614371" y="3258161"/>
            <a:ext cx="3147218" cy="265518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2" name="Google Shape;272;p18" descr="A picture containing drawing&#10;&#10;Description automatically generated"/>
          <p:cNvPicPr preferRelativeResize="0"/>
          <p:nvPr/>
        </p:nvPicPr>
        <p:blipFill rotWithShape="1">
          <a:blip r:embed="rId3">
            <a:alphaModFix/>
          </a:blip>
          <a:srcRect/>
          <a:stretch/>
        </p:blipFill>
        <p:spPr>
          <a:xfrm rot="5400000">
            <a:off x="10262338" y="5708954"/>
            <a:ext cx="464295" cy="466837"/>
          </a:xfrm>
          <a:prstGeom prst="rect">
            <a:avLst/>
          </a:prstGeom>
          <a:noFill/>
          <a:ln>
            <a:noFill/>
          </a:ln>
        </p:spPr>
      </p:pic>
      <p:sp>
        <p:nvSpPr>
          <p:cNvPr id="273" name="Google Shape;273;p18"/>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Antigen Detection ELISA – Step 4</a:t>
            </a:r>
            <a:endParaRPr/>
          </a:p>
        </p:txBody>
      </p:sp>
      <p:sp>
        <p:nvSpPr>
          <p:cNvPr id="274" name="Google Shape;274;p18"/>
          <p:cNvSpPr txBox="1">
            <a:spLocks noGrp="1"/>
          </p:cNvSpPr>
          <p:nvPr>
            <p:ph type="body" idx="1"/>
          </p:nvPr>
        </p:nvSpPr>
        <p:spPr>
          <a:xfrm>
            <a:off x="341696" y="1135781"/>
            <a:ext cx="7620152" cy="40898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1800"/>
              <a:buNone/>
            </a:pPr>
            <a:r>
              <a:rPr lang="en-US" sz="1800" b="1" dirty="0"/>
              <a:t>Assay Step 4  — Add enzyme substrate for detection</a:t>
            </a:r>
            <a:endParaRPr sz="1800" dirty="0"/>
          </a:p>
          <a:p>
            <a:pPr marL="342900" lvl="0" indent="-342900" algn="l" rtl="0">
              <a:lnSpc>
                <a:spcPct val="90000"/>
              </a:lnSpc>
              <a:spcBef>
                <a:spcPts val="2000"/>
              </a:spcBef>
              <a:spcAft>
                <a:spcPts val="0"/>
              </a:spcAft>
              <a:buClr>
                <a:srgbClr val="262626"/>
              </a:buClr>
              <a:buSzPts val="1800"/>
              <a:buAutoNum type="alphaLcPeriod"/>
            </a:pPr>
            <a:r>
              <a:rPr lang="en-US" sz="1800" dirty="0"/>
              <a:t>Add the substrate to the well, wait 5 minutes, and evaluate results. If the antigen was present, then the primary and secondary antibodies bound and the well will turn blue. If there was no antigen, then no primary or secondary antibodies bound, so the well will remain clear.</a:t>
            </a:r>
            <a:endParaRPr sz="1800" dirty="0"/>
          </a:p>
          <a:p>
            <a:pPr marL="0" lvl="0" indent="0" algn="l" rtl="0">
              <a:lnSpc>
                <a:spcPct val="90000"/>
              </a:lnSpc>
              <a:spcBef>
                <a:spcPts val="2000"/>
              </a:spcBef>
              <a:spcAft>
                <a:spcPts val="0"/>
              </a:spcAft>
              <a:buClr>
                <a:srgbClr val="262626"/>
              </a:buClr>
              <a:buSzPts val="1800"/>
              <a:buNone/>
            </a:pPr>
            <a:endParaRPr sz="1800" dirty="0"/>
          </a:p>
          <a:p>
            <a:pPr marL="0" lvl="0" indent="0" algn="l" rtl="0">
              <a:lnSpc>
                <a:spcPct val="90000"/>
              </a:lnSpc>
              <a:spcBef>
                <a:spcPts val="2000"/>
              </a:spcBef>
              <a:spcAft>
                <a:spcPts val="0"/>
              </a:spcAft>
              <a:buClr>
                <a:srgbClr val="262626"/>
              </a:buClr>
              <a:buSzPts val="1800"/>
              <a:buNone/>
            </a:pPr>
            <a:r>
              <a:rPr lang="en-US" sz="1800" b="1" dirty="0"/>
              <a:t>Model Step 4</a:t>
            </a:r>
            <a:endParaRPr sz="1800" dirty="0"/>
          </a:p>
          <a:p>
            <a:pPr marL="342900" lvl="0" indent="-342900" algn="l" rtl="0">
              <a:lnSpc>
                <a:spcPct val="90000"/>
              </a:lnSpc>
              <a:spcBef>
                <a:spcPts val="2000"/>
              </a:spcBef>
              <a:spcAft>
                <a:spcPts val="0"/>
              </a:spcAft>
              <a:buClr>
                <a:srgbClr val="262626"/>
              </a:buClr>
              <a:buSzPts val="1800"/>
              <a:buAutoNum type="alphaLcPeriod"/>
            </a:pPr>
            <a:r>
              <a:rPr lang="en-US" sz="1800" dirty="0"/>
              <a:t>Add the </a:t>
            </a:r>
            <a:r>
              <a:rPr lang="en-US" sz="1800" b="1" dirty="0"/>
              <a:t>substrate </a:t>
            </a:r>
            <a:r>
              <a:rPr lang="en-US" sz="1800" dirty="0"/>
              <a:t>into your well. Align the substrate with the enzyme on the secondary antibody.</a:t>
            </a:r>
            <a:endParaRPr sz="1800" dirty="0"/>
          </a:p>
          <a:p>
            <a:pPr marL="342900" lvl="0" indent="-342900" algn="l" rtl="0">
              <a:lnSpc>
                <a:spcPct val="90000"/>
              </a:lnSpc>
              <a:spcBef>
                <a:spcPts val="2000"/>
              </a:spcBef>
              <a:spcAft>
                <a:spcPts val="0"/>
              </a:spcAft>
              <a:buClr>
                <a:srgbClr val="262626"/>
              </a:buClr>
              <a:buSzPts val="1800"/>
              <a:buAutoNum type="alphaLcPeriod"/>
            </a:pPr>
            <a:r>
              <a:rPr lang="en-US" sz="1800" dirty="0"/>
              <a:t>At this point, the enzyme catalyzes a reaction where the substrate turns blue - a positive result. </a:t>
            </a:r>
            <a:endParaRPr sz="1800" dirty="0"/>
          </a:p>
          <a:p>
            <a:pPr marL="0" lvl="0" indent="0" algn="l" rtl="0">
              <a:lnSpc>
                <a:spcPct val="90000"/>
              </a:lnSpc>
              <a:spcBef>
                <a:spcPts val="2000"/>
              </a:spcBef>
              <a:spcAft>
                <a:spcPts val="0"/>
              </a:spcAft>
              <a:buClr>
                <a:srgbClr val="262626"/>
              </a:buClr>
              <a:buSzPts val="1800"/>
              <a:buNone/>
            </a:pPr>
            <a:endParaRPr sz="1800" dirty="0"/>
          </a:p>
          <a:p>
            <a:pPr marL="0" lvl="0" indent="0" algn="l" rtl="0">
              <a:lnSpc>
                <a:spcPct val="90000"/>
              </a:lnSpc>
              <a:spcBef>
                <a:spcPts val="2000"/>
              </a:spcBef>
              <a:spcAft>
                <a:spcPts val="0"/>
              </a:spcAft>
              <a:buClr>
                <a:srgbClr val="262626"/>
              </a:buClr>
              <a:buSzPts val="1800"/>
              <a:buNone/>
            </a:pPr>
            <a:r>
              <a:rPr lang="en-US" sz="1800" dirty="0"/>
              <a:t> </a:t>
            </a:r>
            <a:endParaRPr dirty="0"/>
          </a:p>
        </p:txBody>
      </p:sp>
      <p:sp>
        <p:nvSpPr>
          <p:cNvPr id="275" name="Google Shape;27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276" name="Google Shape;276;p18"/>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a:p>
        </p:txBody>
      </p:sp>
      <p:pic>
        <p:nvPicPr>
          <p:cNvPr id="277" name="Google Shape;277;p18" descr="A picture containing glass, table&#10;&#10;Description automatically generated"/>
          <p:cNvPicPr preferRelativeResize="0"/>
          <p:nvPr/>
        </p:nvPicPr>
        <p:blipFill rotWithShape="1">
          <a:blip r:embed="rId4">
            <a:alphaModFix/>
          </a:blip>
          <a:srcRect/>
          <a:stretch/>
        </p:blipFill>
        <p:spPr>
          <a:xfrm>
            <a:off x="8895426" y="1249018"/>
            <a:ext cx="2004687" cy="1375724"/>
          </a:xfrm>
          <a:prstGeom prst="rect">
            <a:avLst/>
          </a:prstGeom>
          <a:noFill/>
          <a:ln>
            <a:noFill/>
          </a:ln>
        </p:spPr>
      </p:pic>
      <p:pic>
        <p:nvPicPr>
          <p:cNvPr id="278" name="Google Shape;278;p18" descr="A picture containing glass, bottle, cup, table&#10;&#10;Description automatically generated"/>
          <p:cNvPicPr preferRelativeResize="0"/>
          <p:nvPr/>
        </p:nvPicPr>
        <p:blipFill rotWithShape="1">
          <a:blip r:embed="rId5">
            <a:alphaModFix/>
          </a:blip>
          <a:srcRect/>
          <a:stretch/>
        </p:blipFill>
        <p:spPr>
          <a:xfrm>
            <a:off x="8916505" y="1270844"/>
            <a:ext cx="2004688" cy="1334338"/>
          </a:xfrm>
          <a:prstGeom prst="rect">
            <a:avLst/>
          </a:prstGeom>
          <a:noFill/>
          <a:ln>
            <a:noFill/>
          </a:ln>
        </p:spPr>
      </p:pic>
      <p:pic>
        <p:nvPicPr>
          <p:cNvPr id="279" name="Google Shape;279;p18" descr="A picture containing bottle, glass, table, cup&#10;&#10;Description automatically generated"/>
          <p:cNvPicPr preferRelativeResize="0"/>
          <p:nvPr/>
        </p:nvPicPr>
        <p:blipFill rotWithShape="1">
          <a:blip r:embed="rId6">
            <a:alphaModFix/>
          </a:blip>
          <a:srcRect/>
          <a:stretch/>
        </p:blipFill>
        <p:spPr>
          <a:xfrm>
            <a:off x="8896945" y="1278668"/>
            <a:ext cx="1991917" cy="1338724"/>
          </a:xfrm>
          <a:prstGeom prst="rect">
            <a:avLst/>
          </a:prstGeom>
          <a:noFill/>
          <a:ln>
            <a:noFill/>
          </a:ln>
        </p:spPr>
      </p:pic>
      <p:pic>
        <p:nvPicPr>
          <p:cNvPr id="280" name="Google Shape;280;p18" descr="A close up of a logo&#10;&#10;Description automatically generated"/>
          <p:cNvPicPr preferRelativeResize="0"/>
          <p:nvPr/>
        </p:nvPicPr>
        <p:blipFill rotWithShape="1">
          <a:blip r:embed="rId7">
            <a:alphaModFix/>
          </a:blip>
          <a:srcRect/>
          <a:stretch/>
        </p:blipFill>
        <p:spPr>
          <a:xfrm rot="5400000">
            <a:off x="9725971" y="5169555"/>
            <a:ext cx="1012342" cy="631092"/>
          </a:xfrm>
          <a:prstGeom prst="rect">
            <a:avLst/>
          </a:prstGeom>
          <a:noFill/>
          <a:ln>
            <a:noFill/>
          </a:ln>
        </p:spPr>
      </p:pic>
      <p:pic>
        <p:nvPicPr>
          <p:cNvPr id="281" name="Google Shape;281;p18" descr="A picture containing game&#10;&#10;Description automatically generated"/>
          <p:cNvPicPr preferRelativeResize="0"/>
          <p:nvPr/>
        </p:nvPicPr>
        <p:blipFill rotWithShape="1">
          <a:blip r:embed="rId8">
            <a:alphaModFix/>
          </a:blip>
          <a:srcRect/>
          <a:stretch/>
        </p:blipFill>
        <p:spPr>
          <a:xfrm rot="8015222">
            <a:off x="9867233" y="4209269"/>
            <a:ext cx="1013498" cy="597928"/>
          </a:xfrm>
          <a:prstGeom prst="rect">
            <a:avLst/>
          </a:prstGeom>
          <a:noFill/>
          <a:ln>
            <a:noFill/>
          </a:ln>
        </p:spPr>
      </p:pic>
      <p:pic>
        <p:nvPicPr>
          <p:cNvPr id="282" name="Google Shape;282;p18" descr="A picture containing game&#10;&#10;Description automatically generated"/>
          <p:cNvPicPr preferRelativeResize="0"/>
          <p:nvPr/>
        </p:nvPicPr>
        <p:blipFill rotWithShape="1">
          <a:blip r:embed="rId8">
            <a:alphaModFix/>
          </a:blip>
          <a:srcRect/>
          <a:stretch/>
        </p:blipFill>
        <p:spPr>
          <a:xfrm rot="8015222">
            <a:off x="10271661" y="4842214"/>
            <a:ext cx="1013498" cy="597928"/>
          </a:xfrm>
          <a:prstGeom prst="rect">
            <a:avLst/>
          </a:prstGeom>
          <a:noFill/>
          <a:ln>
            <a:noFill/>
          </a:ln>
        </p:spPr>
      </p:pic>
      <p:pic>
        <p:nvPicPr>
          <p:cNvPr id="283" name="Google Shape;283;p18" descr="A picture containing game&#10;&#10;Description automatically generated"/>
          <p:cNvPicPr preferRelativeResize="0"/>
          <p:nvPr/>
        </p:nvPicPr>
        <p:blipFill rotWithShape="1">
          <a:blip r:embed="rId8">
            <a:alphaModFix/>
          </a:blip>
          <a:srcRect/>
          <a:stretch/>
        </p:blipFill>
        <p:spPr>
          <a:xfrm rot="2242202">
            <a:off x="9143995" y="4776871"/>
            <a:ext cx="1013498" cy="597928"/>
          </a:xfrm>
          <a:prstGeom prst="rect">
            <a:avLst/>
          </a:prstGeom>
          <a:noFill/>
          <a:ln>
            <a:noFill/>
          </a:ln>
        </p:spPr>
      </p:pic>
      <p:pic>
        <p:nvPicPr>
          <p:cNvPr id="284" name="Google Shape;284;p18" descr="A picture containing game&#10;&#10;Description automatically generated"/>
          <p:cNvPicPr preferRelativeResize="0"/>
          <p:nvPr/>
        </p:nvPicPr>
        <p:blipFill rotWithShape="1">
          <a:blip r:embed="rId8">
            <a:alphaModFix/>
          </a:blip>
          <a:srcRect/>
          <a:stretch/>
        </p:blipFill>
        <p:spPr>
          <a:xfrm rot="2242202">
            <a:off x="9145836" y="5037160"/>
            <a:ext cx="1013498" cy="597928"/>
          </a:xfrm>
          <a:prstGeom prst="rect">
            <a:avLst/>
          </a:prstGeom>
          <a:noFill/>
          <a:ln>
            <a:noFill/>
          </a:ln>
        </p:spPr>
      </p:pic>
      <p:pic>
        <p:nvPicPr>
          <p:cNvPr id="285" name="Google Shape;285;p18" descr="A picture containing table, game, window&#10;&#10;Description automatically generated"/>
          <p:cNvPicPr preferRelativeResize="0"/>
          <p:nvPr/>
        </p:nvPicPr>
        <p:blipFill rotWithShape="1">
          <a:blip r:embed="rId9">
            <a:alphaModFix/>
          </a:blip>
          <a:srcRect r="66238" b="-4087"/>
          <a:stretch/>
        </p:blipFill>
        <p:spPr>
          <a:xfrm rot="2557132">
            <a:off x="10482992" y="4024914"/>
            <a:ext cx="461325" cy="218365"/>
          </a:xfrm>
          <a:prstGeom prst="rect">
            <a:avLst/>
          </a:prstGeom>
          <a:noFill/>
          <a:ln>
            <a:noFill/>
          </a:ln>
        </p:spPr>
      </p:pic>
      <p:pic>
        <p:nvPicPr>
          <p:cNvPr id="286" name="Google Shape;286;p18" descr="A picture containing table, game, window&#10;&#10;Description automatically generated"/>
          <p:cNvPicPr preferRelativeResize="0"/>
          <p:nvPr/>
        </p:nvPicPr>
        <p:blipFill rotWithShape="1">
          <a:blip r:embed="rId9">
            <a:alphaModFix/>
          </a:blip>
          <a:srcRect r="66238" b="-4087"/>
          <a:stretch/>
        </p:blipFill>
        <p:spPr>
          <a:xfrm rot="2557132">
            <a:off x="10885801" y="4665975"/>
            <a:ext cx="461325" cy="218365"/>
          </a:xfrm>
          <a:prstGeom prst="rect">
            <a:avLst/>
          </a:prstGeom>
          <a:noFill/>
          <a:ln>
            <a:noFill/>
          </a:ln>
        </p:spPr>
      </p:pic>
      <p:pic>
        <p:nvPicPr>
          <p:cNvPr id="287" name="Google Shape;287;p18" descr="A picture containing table, game, window&#10;&#10;Description automatically generated"/>
          <p:cNvPicPr preferRelativeResize="0"/>
          <p:nvPr/>
        </p:nvPicPr>
        <p:blipFill rotWithShape="1">
          <a:blip r:embed="rId9">
            <a:alphaModFix/>
          </a:blip>
          <a:srcRect r="66238" b="-4087"/>
          <a:stretch/>
        </p:blipFill>
        <p:spPr>
          <a:xfrm rot="-2794090">
            <a:off x="9037362" y="4924335"/>
            <a:ext cx="461325" cy="218365"/>
          </a:xfrm>
          <a:prstGeom prst="rect">
            <a:avLst/>
          </a:prstGeom>
          <a:noFill/>
          <a:ln>
            <a:noFill/>
          </a:ln>
        </p:spPr>
      </p:pic>
      <p:pic>
        <p:nvPicPr>
          <p:cNvPr id="288" name="Google Shape;288;p18" descr="A picture containing table, game, window&#10;&#10;Description automatically generated"/>
          <p:cNvPicPr preferRelativeResize="0"/>
          <p:nvPr/>
        </p:nvPicPr>
        <p:blipFill rotWithShape="1">
          <a:blip r:embed="rId9">
            <a:alphaModFix/>
          </a:blip>
          <a:srcRect r="66238" b="-4087"/>
          <a:stretch/>
        </p:blipFill>
        <p:spPr>
          <a:xfrm rot="-2248664">
            <a:off x="9039024" y="4642754"/>
            <a:ext cx="461325" cy="218365"/>
          </a:xfrm>
          <a:prstGeom prst="rect">
            <a:avLst/>
          </a:prstGeom>
          <a:noFill/>
          <a:ln>
            <a:noFill/>
          </a:ln>
        </p:spPr>
      </p:pic>
      <p:pic>
        <p:nvPicPr>
          <p:cNvPr id="289" name="Google Shape;289;p18" descr="A picture containing table, glass&#10;&#10;Description automatically generated"/>
          <p:cNvPicPr preferRelativeResize="0"/>
          <p:nvPr/>
        </p:nvPicPr>
        <p:blipFill rotWithShape="1">
          <a:blip r:embed="rId10">
            <a:alphaModFix/>
          </a:blip>
          <a:srcRect/>
          <a:stretch/>
        </p:blipFill>
        <p:spPr>
          <a:xfrm>
            <a:off x="8886193" y="1264461"/>
            <a:ext cx="2024248" cy="1347343"/>
          </a:xfrm>
          <a:prstGeom prst="rect">
            <a:avLst/>
          </a:prstGeom>
          <a:noFill/>
          <a:ln>
            <a:noFill/>
          </a:ln>
        </p:spPr>
      </p:pic>
      <p:pic>
        <p:nvPicPr>
          <p:cNvPr id="290" name="Google Shape;290;p18" descr="A close up of a computer&#10;&#10;Description automatically generated"/>
          <p:cNvPicPr preferRelativeResize="0"/>
          <p:nvPr/>
        </p:nvPicPr>
        <p:blipFill rotWithShape="1">
          <a:blip r:embed="rId11">
            <a:alphaModFix/>
          </a:blip>
          <a:srcRect/>
          <a:stretch/>
        </p:blipFill>
        <p:spPr>
          <a:xfrm rot="5400000">
            <a:off x="10989412" y="5658140"/>
            <a:ext cx="414289" cy="638029"/>
          </a:xfrm>
          <a:prstGeom prst="rect">
            <a:avLst/>
          </a:prstGeom>
          <a:noFill/>
          <a:ln>
            <a:noFill/>
          </a:ln>
        </p:spPr>
      </p:pic>
      <p:pic>
        <p:nvPicPr>
          <p:cNvPr id="291" name="Google Shape;291;p18" descr="A picture containing building, bridge, tower&#10;&#10;Description automatically generated"/>
          <p:cNvPicPr preferRelativeResize="0"/>
          <p:nvPr/>
        </p:nvPicPr>
        <p:blipFill rotWithShape="1">
          <a:blip r:embed="rId12">
            <a:alphaModFix/>
          </a:blip>
          <a:srcRect/>
          <a:stretch/>
        </p:blipFill>
        <p:spPr>
          <a:xfrm rot="-6942593">
            <a:off x="8859159" y="5770671"/>
            <a:ext cx="519141" cy="5332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9"/>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Questions — Antigen Detection ELISA</a:t>
            </a:r>
            <a:endParaRPr/>
          </a:p>
        </p:txBody>
      </p:sp>
      <p:sp>
        <p:nvSpPr>
          <p:cNvPr id="297" name="Google Shape;297;p19"/>
          <p:cNvSpPr txBox="1">
            <a:spLocks noGrp="1"/>
          </p:cNvSpPr>
          <p:nvPr>
            <p:ph type="body" idx="1"/>
          </p:nvPr>
        </p:nvSpPr>
        <p:spPr>
          <a:xfrm>
            <a:off x="341700" y="1135775"/>
            <a:ext cx="11516700" cy="5002200"/>
          </a:xfrm>
          <a:prstGeom prst="rect">
            <a:avLst/>
          </a:prstGeom>
          <a:noFill/>
          <a:ln>
            <a:noFill/>
          </a:ln>
        </p:spPr>
        <p:txBody>
          <a:bodyPr spcFirstLastPara="1" wrap="square" lIns="91425" tIns="45700" rIns="91425" bIns="45700" anchor="t" anchorCtr="0">
            <a:noAutofit/>
          </a:bodyPr>
          <a:lstStyle/>
          <a:p>
            <a:pPr marL="400050" lvl="0" indent="-400050" algn="l" rtl="0">
              <a:lnSpc>
                <a:spcPct val="90000"/>
              </a:lnSpc>
              <a:spcBef>
                <a:spcPts val="0"/>
              </a:spcBef>
              <a:spcAft>
                <a:spcPts val="0"/>
              </a:spcAft>
              <a:buClr>
                <a:srgbClr val="262626"/>
              </a:buClr>
              <a:buSzPts val="1800"/>
              <a:buAutoNum type="arabicPeriod"/>
            </a:pPr>
            <a:r>
              <a:rPr lang="en-US" sz="1800" dirty="0"/>
              <a:t>In a typical ELISA, lab technicians use separate wells for positive controls, negative controls, and patient samples. You modeled the well of a positive patient sample. </a:t>
            </a:r>
            <a:endParaRPr sz="1800" dirty="0"/>
          </a:p>
          <a:p>
            <a:pPr marL="800100" lvl="1" indent="-285750" algn="l" rtl="0">
              <a:lnSpc>
                <a:spcPct val="90000"/>
              </a:lnSpc>
              <a:spcBef>
                <a:spcPts val="1500"/>
              </a:spcBef>
              <a:spcAft>
                <a:spcPts val="0"/>
              </a:spcAft>
              <a:buClr>
                <a:srgbClr val="262626"/>
              </a:buClr>
              <a:buSzPts val="1800"/>
              <a:buAutoNum type="alphaLcParenR"/>
            </a:pPr>
            <a:r>
              <a:rPr lang="en-US" sz="1800" dirty="0"/>
              <a:t>Use your shapes to model a positive control. Describe the necessary components and steps.</a:t>
            </a:r>
            <a:endParaRPr sz="1800" dirty="0"/>
          </a:p>
          <a:p>
            <a:pPr marL="800100" lvl="1" indent="-285750" algn="l" rtl="0">
              <a:lnSpc>
                <a:spcPct val="90000"/>
              </a:lnSpc>
              <a:spcBef>
                <a:spcPts val="1500"/>
              </a:spcBef>
              <a:spcAft>
                <a:spcPts val="0"/>
              </a:spcAft>
              <a:buClr>
                <a:srgbClr val="262626"/>
              </a:buClr>
              <a:buSzPts val="1800"/>
              <a:buAutoNum type="alphaLcParenR"/>
            </a:pPr>
            <a:r>
              <a:rPr lang="en-US" sz="1800" dirty="0"/>
              <a:t>Use your shapes to model a negative patient sample. Describe the necessary components and steps.</a:t>
            </a:r>
            <a:endParaRPr sz="1800" dirty="0"/>
          </a:p>
          <a:p>
            <a:pPr marL="0" lvl="0" indent="0" algn="l" rtl="0">
              <a:lnSpc>
                <a:spcPct val="90000"/>
              </a:lnSpc>
              <a:spcBef>
                <a:spcPts val="1500"/>
              </a:spcBef>
              <a:spcAft>
                <a:spcPts val="0"/>
              </a:spcAft>
              <a:buNone/>
            </a:pPr>
            <a:endParaRPr sz="2000" dirty="0"/>
          </a:p>
          <a:p>
            <a:pPr marL="0" lvl="0" indent="0" algn="l" rtl="0">
              <a:lnSpc>
                <a:spcPct val="90000"/>
              </a:lnSpc>
              <a:spcBef>
                <a:spcPts val="2000"/>
              </a:spcBef>
              <a:spcAft>
                <a:spcPts val="0"/>
              </a:spcAft>
              <a:buClr>
                <a:srgbClr val="262626"/>
              </a:buClr>
              <a:buSzPts val="2000"/>
              <a:buNone/>
            </a:pPr>
            <a:endParaRPr sz="2000" dirty="0"/>
          </a:p>
        </p:txBody>
      </p:sp>
      <p:sp>
        <p:nvSpPr>
          <p:cNvPr id="298" name="Google Shape;29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299" name="Google Shape;299;p19"/>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a:t>
            </a:fld>
            <a:endParaRPr/>
          </a:p>
        </p:txBody>
      </p:sp>
      <p:sp>
        <p:nvSpPr>
          <p:cNvPr id="300" name="Google Shape;300;p19"/>
          <p:cNvSpPr txBox="1">
            <a:spLocks noGrp="1"/>
          </p:cNvSpPr>
          <p:nvPr>
            <p:ph type="body" idx="1"/>
          </p:nvPr>
        </p:nvSpPr>
        <p:spPr>
          <a:xfrm>
            <a:off x="341700" y="2888375"/>
            <a:ext cx="6883200" cy="3116400"/>
          </a:xfrm>
          <a:prstGeom prst="rect">
            <a:avLst/>
          </a:prstGeom>
          <a:noFill/>
          <a:ln>
            <a:noFill/>
          </a:ln>
        </p:spPr>
        <p:txBody>
          <a:bodyPr spcFirstLastPara="1" wrap="square" lIns="91425" tIns="45700" rIns="91425" bIns="45700" anchor="t" anchorCtr="0">
            <a:noAutofit/>
          </a:bodyPr>
          <a:lstStyle/>
          <a:p>
            <a:pPr marL="400050" lvl="0" indent="-400050" algn="l" rtl="0">
              <a:lnSpc>
                <a:spcPct val="90000"/>
              </a:lnSpc>
              <a:spcBef>
                <a:spcPts val="1500"/>
              </a:spcBef>
              <a:spcAft>
                <a:spcPts val="0"/>
              </a:spcAft>
              <a:buSzPts val="1800"/>
              <a:buAutoNum type="arabicPeriod" startAt="2"/>
            </a:pPr>
            <a:r>
              <a:rPr lang="en-US" sz="1800"/>
              <a:t>Examine this graph of antigen and antibody concentrations over time. </a:t>
            </a:r>
            <a:endParaRPr sz="1800"/>
          </a:p>
          <a:p>
            <a:pPr marL="800100" lvl="1" indent="-285750" algn="l" rtl="0">
              <a:lnSpc>
                <a:spcPct val="90000"/>
              </a:lnSpc>
              <a:spcBef>
                <a:spcPts val="1500"/>
              </a:spcBef>
              <a:spcAft>
                <a:spcPts val="0"/>
              </a:spcAft>
              <a:buSzPts val="1800"/>
              <a:buAutoNum type="alphaLcParenR"/>
            </a:pPr>
            <a:r>
              <a:rPr lang="en-US" sz="1800"/>
              <a:t>Could you use an antigen detection ELISA to accurately diagnose a patient on day 35? Explain your answer.</a:t>
            </a:r>
            <a:endParaRPr sz="1800"/>
          </a:p>
          <a:p>
            <a:pPr marL="800100" lvl="1" indent="-298450" algn="l" rtl="0">
              <a:lnSpc>
                <a:spcPct val="90000"/>
              </a:lnSpc>
              <a:spcBef>
                <a:spcPts val="1500"/>
              </a:spcBef>
              <a:spcAft>
                <a:spcPts val="0"/>
              </a:spcAft>
              <a:buSzPts val="2000"/>
              <a:buAutoNum type="alphaLcParenR"/>
            </a:pPr>
            <a:r>
              <a:rPr lang="en-US" sz="1800"/>
              <a:t>Antigen detection ELISAs detect viral proteins. Viral DNA or RNA can be detected using a different technique called PCR (polymerase chain reaction). Using the graph, explain when a viral PCR test would be most useful.</a:t>
            </a:r>
            <a:r>
              <a:rPr lang="en-US" sz="2000"/>
              <a:t>  </a:t>
            </a:r>
            <a:endParaRPr sz="2000"/>
          </a:p>
          <a:p>
            <a:pPr marL="0" lvl="0" indent="0" algn="l" rtl="0">
              <a:lnSpc>
                <a:spcPct val="90000"/>
              </a:lnSpc>
              <a:spcBef>
                <a:spcPts val="2000"/>
              </a:spcBef>
              <a:spcAft>
                <a:spcPts val="0"/>
              </a:spcAft>
              <a:buClr>
                <a:srgbClr val="262626"/>
              </a:buClr>
              <a:buSzPts val="2000"/>
              <a:buNone/>
            </a:pPr>
            <a:endParaRPr sz="2000"/>
          </a:p>
        </p:txBody>
      </p:sp>
      <p:pic>
        <p:nvPicPr>
          <p:cNvPr id="301" name="Google Shape;301;p19"/>
          <p:cNvPicPr preferRelativeResize="0"/>
          <p:nvPr/>
        </p:nvPicPr>
        <p:blipFill>
          <a:blip r:embed="rId3">
            <a:alphaModFix/>
          </a:blip>
          <a:stretch>
            <a:fillRect/>
          </a:stretch>
        </p:blipFill>
        <p:spPr>
          <a:xfrm>
            <a:off x="7300850" y="3018004"/>
            <a:ext cx="4738749" cy="2753124"/>
          </a:xfrm>
          <a:prstGeom prst="rect">
            <a:avLst/>
          </a:prstGeom>
          <a:noFill/>
          <a:ln>
            <a:noFill/>
          </a:ln>
        </p:spPr>
      </p:pic>
      <p:sp>
        <p:nvSpPr>
          <p:cNvPr id="302" name="Google Shape;302;p19"/>
          <p:cNvSpPr/>
          <p:nvPr/>
        </p:nvSpPr>
        <p:spPr>
          <a:xfrm>
            <a:off x="0" y="-25300"/>
            <a:ext cx="12192000" cy="14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0"/>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Questions — ELISA Design</a:t>
            </a:r>
            <a:endParaRPr/>
          </a:p>
        </p:txBody>
      </p:sp>
      <p:sp>
        <p:nvSpPr>
          <p:cNvPr id="308" name="Google Shape;308;p20"/>
          <p:cNvSpPr txBox="1">
            <a:spLocks noGrp="1"/>
          </p:cNvSpPr>
          <p:nvPr>
            <p:ph type="body" idx="1"/>
          </p:nvPr>
        </p:nvSpPr>
        <p:spPr>
          <a:xfrm>
            <a:off x="341700" y="1135775"/>
            <a:ext cx="5972100" cy="5002200"/>
          </a:xfrm>
          <a:prstGeom prst="rect">
            <a:avLst/>
          </a:prstGeom>
          <a:noFill/>
          <a:ln>
            <a:noFill/>
          </a:ln>
        </p:spPr>
        <p:txBody>
          <a:bodyPr spcFirstLastPara="1" wrap="square" lIns="91425" tIns="45700" rIns="91425" bIns="45700" anchor="t" anchorCtr="0">
            <a:noAutofit/>
          </a:bodyPr>
          <a:lstStyle/>
          <a:p>
            <a:pPr marL="400050" lvl="0" indent="-400050">
              <a:spcBef>
                <a:spcPts val="0"/>
              </a:spcBef>
              <a:buFont typeface="Arial"/>
              <a:buAutoNum type="arabicPeriod" startAt="3"/>
            </a:pPr>
            <a:r>
              <a:rPr lang="en-US" sz="1800" dirty="0"/>
              <a:t>Refer to the diagram, and notice where the primary antibody binds antigen and secondary antibodies.</a:t>
            </a:r>
            <a:endParaRPr sz="1800" dirty="0"/>
          </a:p>
          <a:p>
            <a:pPr marL="742950" lvl="1" indent="-342900">
              <a:spcBef>
                <a:spcPts val="2000"/>
              </a:spcBef>
              <a:buFont typeface="Arial"/>
              <a:buAutoNum type="alphaLcParenR"/>
            </a:pPr>
            <a:r>
              <a:rPr lang="en-US" sz="1800" dirty="0"/>
              <a:t>Could goat anti-rabbit secondary antibodies be used to detect two different types of rabbit antibodies? Explain your answer.</a:t>
            </a:r>
            <a:endParaRPr sz="1800" dirty="0"/>
          </a:p>
          <a:p>
            <a:pPr marL="742950" lvl="1" indent="-342900">
              <a:spcBef>
                <a:spcPts val="2000"/>
              </a:spcBef>
              <a:buFont typeface="Arial"/>
              <a:buAutoNum type="alphaLcParenR"/>
            </a:pPr>
            <a:r>
              <a:rPr lang="en-US" sz="1800" dirty="0"/>
              <a:t>If HIV antigen was injected into the rabbit instead of influenza, could the same secondary antibodies (goat anti-rabbit) be used to detect both rabbit anti-influenza antibodies AND rabbit anti-HIV antibodies? Explain your answer. </a:t>
            </a:r>
            <a:endParaRPr sz="1800" dirty="0"/>
          </a:p>
          <a:p>
            <a:pPr marL="0" lvl="0" indent="0" algn="l" rtl="0">
              <a:lnSpc>
                <a:spcPct val="90000"/>
              </a:lnSpc>
              <a:spcBef>
                <a:spcPts val="2000"/>
              </a:spcBef>
              <a:spcAft>
                <a:spcPts val="0"/>
              </a:spcAft>
              <a:buNone/>
            </a:pPr>
            <a:endParaRPr dirty="0"/>
          </a:p>
          <a:p>
            <a:pPr marL="514350" lvl="0" indent="-387350" algn="l" rtl="0">
              <a:lnSpc>
                <a:spcPct val="90000"/>
              </a:lnSpc>
              <a:spcBef>
                <a:spcPts val="2000"/>
              </a:spcBef>
              <a:spcAft>
                <a:spcPts val="0"/>
              </a:spcAft>
              <a:buClr>
                <a:srgbClr val="262626"/>
              </a:buClr>
              <a:buSzPts val="2000"/>
              <a:buFont typeface="Calibri"/>
              <a:buNone/>
            </a:pPr>
            <a:endParaRPr sz="2000" dirty="0"/>
          </a:p>
          <a:p>
            <a:pPr marL="514350" lvl="0" indent="-387350" algn="l" rtl="0">
              <a:lnSpc>
                <a:spcPct val="90000"/>
              </a:lnSpc>
              <a:spcBef>
                <a:spcPts val="2000"/>
              </a:spcBef>
              <a:spcAft>
                <a:spcPts val="0"/>
              </a:spcAft>
              <a:buClr>
                <a:srgbClr val="262626"/>
              </a:buClr>
              <a:buSzPts val="2000"/>
              <a:buFont typeface="Calibri"/>
              <a:buNone/>
            </a:pPr>
            <a:endParaRPr sz="2000" dirty="0"/>
          </a:p>
          <a:p>
            <a:pPr marL="514350" lvl="0" indent="-387350" algn="l" rtl="0">
              <a:lnSpc>
                <a:spcPct val="90000"/>
              </a:lnSpc>
              <a:spcBef>
                <a:spcPts val="2000"/>
              </a:spcBef>
              <a:spcAft>
                <a:spcPts val="0"/>
              </a:spcAft>
              <a:buClr>
                <a:srgbClr val="262626"/>
              </a:buClr>
              <a:buSzPts val="2000"/>
              <a:buFont typeface="Calibri"/>
              <a:buNone/>
            </a:pPr>
            <a:endParaRPr sz="2000" dirty="0"/>
          </a:p>
          <a:p>
            <a:pPr marL="514350" lvl="0" indent="-387350" algn="l" rtl="0">
              <a:lnSpc>
                <a:spcPct val="90000"/>
              </a:lnSpc>
              <a:spcBef>
                <a:spcPts val="2000"/>
              </a:spcBef>
              <a:spcAft>
                <a:spcPts val="0"/>
              </a:spcAft>
              <a:buClr>
                <a:srgbClr val="262626"/>
              </a:buClr>
              <a:buSzPts val="2000"/>
              <a:buFont typeface="Calibri"/>
              <a:buNone/>
            </a:pPr>
            <a:endParaRPr sz="2000" dirty="0"/>
          </a:p>
          <a:p>
            <a:pPr marL="514350" lvl="0" indent="-387350" algn="l" rtl="0">
              <a:lnSpc>
                <a:spcPct val="90000"/>
              </a:lnSpc>
              <a:spcBef>
                <a:spcPts val="2000"/>
              </a:spcBef>
              <a:spcAft>
                <a:spcPts val="0"/>
              </a:spcAft>
              <a:buClr>
                <a:srgbClr val="262626"/>
              </a:buClr>
              <a:buSzPts val="2000"/>
              <a:buFont typeface="Calibri"/>
              <a:buNone/>
            </a:pPr>
            <a:endParaRPr sz="2000" dirty="0"/>
          </a:p>
          <a:p>
            <a:pPr marL="0" lvl="0" indent="0" algn="l" rtl="0">
              <a:lnSpc>
                <a:spcPct val="90000"/>
              </a:lnSpc>
              <a:spcBef>
                <a:spcPts val="2000"/>
              </a:spcBef>
              <a:spcAft>
                <a:spcPts val="0"/>
              </a:spcAft>
              <a:buClr>
                <a:srgbClr val="262626"/>
              </a:buClr>
              <a:buSzPts val="2000"/>
              <a:buNone/>
            </a:pPr>
            <a:endParaRPr sz="2000" dirty="0"/>
          </a:p>
          <a:p>
            <a:pPr marL="0" lvl="0" indent="0" algn="l" rtl="0">
              <a:lnSpc>
                <a:spcPct val="90000"/>
              </a:lnSpc>
              <a:spcBef>
                <a:spcPts val="2000"/>
              </a:spcBef>
              <a:spcAft>
                <a:spcPts val="0"/>
              </a:spcAft>
              <a:buClr>
                <a:srgbClr val="262626"/>
              </a:buClr>
              <a:buSzPts val="2000"/>
              <a:buNone/>
            </a:pPr>
            <a:endParaRPr sz="2000" dirty="0"/>
          </a:p>
        </p:txBody>
      </p:sp>
      <p:sp>
        <p:nvSpPr>
          <p:cNvPr id="309" name="Google Shape;309;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310" name="Google Shape;310;p20"/>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17</a:t>
            </a:fld>
            <a:endParaRPr/>
          </a:p>
        </p:txBody>
      </p:sp>
      <p:sp>
        <p:nvSpPr>
          <p:cNvPr id="311" name="Google Shape;311;p20"/>
          <p:cNvSpPr txBox="1"/>
          <p:nvPr/>
        </p:nvSpPr>
        <p:spPr>
          <a:xfrm>
            <a:off x="7555550" y="2612183"/>
            <a:ext cx="23418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Primary</a:t>
            </a:r>
            <a:r>
              <a:rPr lang="en-US" sz="1600" b="1">
                <a:solidFill>
                  <a:schemeClr val="dk1"/>
                </a:solidFill>
              </a:rPr>
              <a:t> </a:t>
            </a:r>
            <a:endParaRPr sz="1600" b="1">
              <a:solidFill>
                <a:schemeClr val="dk1"/>
              </a:solidFill>
            </a:endParaRPr>
          </a:p>
          <a:p>
            <a:pPr marL="0" marR="0" lvl="0" indent="0" algn="ctr" rtl="0">
              <a:spcBef>
                <a:spcPts val="0"/>
              </a:spcBef>
              <a:spcAft>
                <a:spcPts val="0"/>
              </a:spcAft>
              <a:buNone/>
            </a:pPr>
            <a:r>
              <a:rPr lang="en-US" sz="1600" b="1">
                <a:solidFill>
                  <a:schemeClr val="dk1"/>
                </a:solidFill>
                <a:latin typeface="Arial"/>
                <a:ea typeface="Arial"/>
                <a:cs typeface="Arial"/>
                <a:sym typeface="Arial"/>
              </a:rPr>
              <a:t>Antibody</a:t>
            </a:r>
            <a:endParaRPr sz="1600">
              <a:solidFill>
                <a:schemeClr val="dk1"/>
              </a:solidFill>
            </a:endParaRPr>
          </a:p>
          <a:p>
            <a:pPr marL="0" marR="0" lvl="0" indent="0" algn="ctr" rtl="0">
              <a:spcBef>
                <a:spcPts val="0"/>
              </a:spcBef>
              <a:spcAft>
                <a:spcPts val="0"/>
              </a:spcAft>
              <a:buNone/>
            </a:pPr>
            <a:r>
              <a:rPr lang="en-US" sz="1600">
                <a:solidFill>
                  <a:schemeClr val="dk1"/>
                </a:solidFill>
              </a:rPr>
              <a:t>(rabbit anti-influenza HA)</a:t>
            </a:r>
            <a:endParaRPr sz="1600">
              <a:solidFill>
                <a:schemeClr val="dk1"/>
              </a:solidFill>
            </a:endParaRPr>
          </a:p>
        </p:txBody>
      </p:sp>
      <p:sp>
        <p:nvSpPr>
          <p:cNvPr id="312" name="Google Shape;312;p20"/>
          <p:cNvSpPr txBox="1"/>
          <p:nvPr/>
        </p:nvSpPr>
        <p:spPr>
          <a:xfrm>
            <a:off x="7775300" y="4223875"/>
            <a:ext cx="19023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Secondary Antibody</a:t>
            </a:r>
            <a:endParaRPr sz="1600">
              <a:solidFill>
                <a:schemeClr val="dk1"/>
              </a:solidFill>
            </a:endParaRPr>
          </a:p>
          <a:p>
            <a:pPr marL="0" marR="0" lvl="0" indent="0" algn="ctr" rtl="0">
              <a:spcBef>
                <a:spcPts val="0"/>
              </a:spcBef>
              <a:spcAft>
                <a:spcPts val="0"/>
              </a:spcAft>
              <a:buNone/>
            </a:pPr>
            <a:r>
              <a:rPr lang="en-US" sz="1600">
                <a:solidFill>
                  <a:schemeClr val="dk1"/>
                </a:solidFill>
              </a:rPr>
              <a:t>(goat anti-rabbit)</a:t>
            </a:r>
            <a:endParaRPr sz="1600">
              <a:solidFill>
                <a:schemeClr val="dk1"/>
              </a:solidFill>
            </a:endParaRPr>
          </a:p>
        </p:txBody>
      </p:sp>
      <p:sp>
        <p:nvSpPr>
          <p:cNvPr id="313" name="Google Shape;313;p20"/>
          <p:cNvSpPr txBox="1"/>
          <p:nvPr/>
        </p:nvSpPr>
        <p:spPr>
          <a:xfrm>
            <a:off x="8026094" y="5374274"/>
            <a:ext cx="1400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Enzyme</a:t>
            </a:r>
            <a:endParaRPr sz="1600">
              <a:solidFill>
                <a:schemeClr val="dk1"/>
              </a:solidFill>
            </a:endParaRPr>
          </a:p>
        </p:txBody>
      </p:sp>
      <p:pic>
        <p:nvPicPr>
          <p:cNvPr id="314" name="Google Shape;314;p20" descr="A picture containing light&#10;&#10;Description automatically generated"/>
          <p:cNvPicPr preferRelativeResize="0"/>
          <p:nvPr/>
        </p:nvPicPr>
        <p:blipFill rotWithShape="1">
          <a:blip r:embed="rId3">
            <a:alphaModFix/>
          </a:blip>
          <a:srcRect/>
          <a:stretch/>
        </p:blipFill>
        <p:spPr>
          <a:xfrm>
            <a:off x="6518713" y="4147132"/>
            <a:ext cx="1290348" cy="1290348"/>
          </a:xfrm>
          <a:prstGeom prst="rect">
            <a:avLst/>
          </a:prstGeom>
          <a:noFill/>
          <a:ln>
            <a:noFill/>
          </a:ln>
        </p:spPr>
      </p:pic>
      <p:pic>
        <p:nvPicPr>
          <p:cNvPr id="315" name="Google Shape;315;p20" descr="A close up of a logo&#10;&#10;Description automatically generated"/>
          <p:cNvPicPr preferRelativeResize="0"/>
          <p:nvPr/>
        </p:nvPicPr>
        <p:blipFill rotWithShape="1">
          <a:blip r:embed="rId4">
            <a:alphaModFix/>
          </a:blip>
          <a:srcRect/>
          <a:stretch/>
        </p:blipFill>
        <p:spPr>
          <a:xfrm>
            <a:off x="6570771" y="2439032"/>
            <a:ext cx="1186232" cy="1186232"/>
          </a:xfrm>
          <a:prstGeom prst="rect">
            <a:avLst/>
          </a:prstGeom>
          <a:noFill/>
          <a:ln>
            <a:noFill/>
          </a:ln>
        </p:spPr>
      </p:pic>
      <p:pic>
        <p:nvPicPr>
          <p:cNvPr id="316" name="Google Shape;316;p20" descr="A close up of a logo&#10;&#10;Description automatically generated"/>
          <p:cNvPicPr preferRelativeResize="0"/>
          <p:nvPr/>
        </p:nvPicPr>
        <p:blipFill rotWithShape="1">
          <a:blip r:embed="rId5">
            <a:alphaModFix/>
          </a:blip>
          <a:srcRect/>
          <a:stretch/>
        </p:blipFill>
        <p:spPr>
          <a:xfrm>
            <a:off x="6816848" y="1249051"/>
            <a:ext cx="694077" cy="694077"/>
          </a:xfrm>
          <a:prstGeom prst="rect">
            <a:avLst/>
          </a:prstGeom>
          <a:noFill/>
          <a:ln>
            <a:noFill/>
          </a:ln>
        </p:spPr>
      </p:pic>
      <p:pic>
        <p:nvPicPr>
          <p:cNvPr id="317" name="Google Shape;317;p20" descr="Line arrow Counter clockwise curve"/>
          <p:cNvPicPr preferRelativeResize="0"/>
          <p:nvPr/>
        </p:nvPicPr>
        <p:blipFill rotWithShape="1">
          <a:blip r:embed="rId6">
            <a:alphaModFix/>
          </a:blip>
          <a:srcRect/>
          <a:stretch/>
        </p:blipFill>
        <p:spPr>
          <a:xfrm rot="-10194501">
            <a:off x="6334430" y="1780706"/>
            <a:ext cx="743050" cy="743050"/>
          </a:xfrm>
          <a:prstGeom prst="rect">
            <a:avLst/>
          </a:prstGeom>
          <a:noFill/>
          <a:ln>
            <a:noFill/>
          </a:ln>
        </p:spPr>
      </p:pic>
      <p:sp>
        <p:nvSpPr>
          <p:cNvPr id="318" name="Google Shape;318;p20"/>
          <p:cNvSpPr txBox="1"/>
          <p:nvPr/>
        </p:nvSpPr>
        <p:spPr>
          <a:xfrm>
            <a:off x="7901150" y="1273000"/>
            <a:ext cx="16506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Antigen</a:t>
            </a:r>
            <a:endParaRPr sz="1600">
              <a:solidFill>
                <a:schemeClr val="dk1"/>
              </a:solidFill>
            </a:endParaRPr>
          </a:p>
          <a:p>
            <a:pPr marL="0" marR="0" lvl="0" indent="0" algn="ctr" rtl="0">
              <a:spcBef>
                <a:spcPts val="0"/>
              </a:spcBef>
              <a:spcAft>
                <a:spcPts val="0"/>
              </a:spcAft>
              <a:buNone/>
            </a:pPr>
            <a:r>
              <a:rPr lang="en-US" sz="1600">
                <a:solidFill>
                  <a:schemeClr val="dk1"/>
                </a:solidFill>
              </a:rPr>
              <a:t>(Influenza HA)</a:t>
            </a:r>
            <a:endParaRPr sz="1600">
              <a:solidFill>
                <a:schemeClr val="dk1"/>
              </a:solidFill>
            </a:endParaRPr>
          </a:p>
        </p:txBody>
      </p:sp>
      <p:pic>
        <p:nvPicPr>
          <p:cNvPr id="319" name="Google Shape;319;p20" descr="A close up of a logo&#10;&#10;Description automatically generated"/>
          <p:cNvPicPr preferRelativeResize="0"/>
          <p:nvPr/>
        </p:nvPicPr>
        <p:blipFill rotWithShape="1">
          <a:blip r:embed="rId7">
            <a:alphaModFix/>
          </a:blip>
          <a:srcRect/>
          <a:stretch/>
        </p:blipFill>
        <p:spPr>
          <a:xfrm rot="7883061">
            <a:off x="6194186" y="2474365"/>
            <a:ext cx="857287" cy="857287"/>
          </a:xfrm>
          <a:prstGeom prst="rect">
            <a:avLst/>
          </a:prstGeom>
          <a:noFill/>
          <a:ln>
            <a:noFill/>
          </a:ln>
        </p:spPr>
      </p:pic>
      <p:pic>
        <p:nvPicPr>
          <p:cNvPr id="320" name="Google Shape;320;p20" descr="A close up of a logo&#10;&#10;Description automatically generated"/>
          <p:cNvPicPr preferRelativeResize="0"/>
          <p:nvPr/>
        </p:nvPicPr>
        <p:blipFill rotWithShape="1">
          <a:blip r:embed="rId7">
            <a:alphaModFix/>
          </a:blip>
          <a:srcRect/>
          <a:stretch/>
        </p:blipFill>
        <p:spPr>
          <a:xfrm rot="7883061">
            <a:off x="6194186" y="4164710"/>
            <a:ext cx="857287" cy="857287"/>
          </a:xfrm>
          <a:prstGeom prst="rect">
            <a:avLst/>
          </a:prstGeom>
          <a:noFill/>
          <a:ln>
            <a:noFill/>
          </a:ln>
        </p:spPr>
      </p:pic>
      <p:pic>
        <p:nvPicPr>
          <p:cNvPr id="321" name="Google Shape;321;p20" descr="Line arrow Counter clockwise curve"/>
          <p:cNvPicPr preferRelativeResize="0"/>
          <p:nvPr/>
        </p:nvPicPr>
        <p:blipFill rotWithShape="1">
          <a:blip r:embed="rId6">
            <a:alphaModFix/>
          </a:blip>
          <a:srcRect/>
          <a:stretch/>
        </p:blipFill>
        <p:spPr>
          <a:xfrm rot="-10194501">
            <a:off x="6377261" y="3421483"/>
            <a:ext cx="743050" cy="743050"/>
          </a:xfrm>
          <a:prstGeom prst="rect">
            <a:avLst/>
          </a:prstGeom>
          <a:noFill/>
          <a:ln>
            <a:noFill/>
          </a:ln>
        </p:spPr>
      </p:pic>
      <p:pic>
        <p:nvPicPr>
          <p:cNvPr id="322" name="Google Shape;322;p20"/>
          <p:cNvPicPr preferRelativeResize="0"/>
          <p:nvPr/>
        </p:nvPicPr>
        <p:blipFill>
          <a:blip r:embed="rId8">
            <a:alphaModFix/>
          </a:blip>
          <a:stretch>
            <a:fillRect/>
          </a:stretch>
        </p:blipFill>
        <p:spPr>
          <a:xfrm rot="-5274963">
            <a:off x="9701921" y="1157190"/>
            <a:ext cx="934376" cy="939499"/>
          </a:xfrm>
          <a:prstGeom prst="rect">
            <a:avLst/>
          </a:prstGeom>
          <a:noFill/>
          <a:ln>
            <a:noFill/>
          </a:ln>
        </p:spPr>
      </p:pic>
      <p:pic>
        <p:nvPicPr>
          <p:cNvPr id="323" name="Google Shape;323;p20"/>
          <p:cNvPicPr preferRelativeResize="0"/>
          <p:nvPr/>
        </p:nvPicPr>
        <p:blipFill>
          <a:blip r:embed="rId9">
            <a:alphaModFix/>
          </a:blip>
          <a:stretch>
            <a:fillRect/>
          </a:stretch>
        </p:blipFill>
        <p:spPr>
          <a:xfrm rot="-5447116">
            <a:off x="9622467" y="1925949"/>
            <a:ext cx="2195950" cy="1368924"/>
          </a:xfrm>
          <a:prstGeom prst="rect">
            <a:avLst/>
          </a:prstGeom>
          <a:noFill/>
          <a:ln>
            <a:noFill/>
          </a:ln>
        </p:spPr>
      </p:pic>
      <p:pic>
        <p:nvPicPr>
          <p:cNvPr id="324" name="Google Shape;324;p20"/>
          <p:cNvPicPr preferRelativeResize="0"/>
          <p:nvPr/>
        </p:nvPicPr>
        <p:blipFill>
          <a:blip r:embed="rId10">
            <a:alphaModFix/>
          </a:blip>
          <a:stretch>
            <a:fillRect/>
          </a:stretch>
        </p:blipFill>
        <p:spPr>
          <a:xfrm rot="-7405166">
            <a:off x="9702673" y="4148052"/>
            <a:ext cx="2374778" cy="1401026"/>
          </a:xfrm>
          <a:prstGeom prst="rect">
            <a:avLst/>
          </a:prstGeom>
          <a:noFill/>
          <a:ln>
            <a:noFill/>
          </a:ln>
        </p:spPr>
      </p:pic>
      <p:pic>
        <p:nvPicPr>
          <p:cNvPr id="325" name="Google Shape;325;p20"/>
          <p:cNvPicPr preferRelativeResize="0"/>
          <p:nvPr/>
        </p:nvPicPr>
        <p:blipFill>
          <a:blip r:embed="rId11">
            <a:alphaModFix/>
          </a:blip>
          <a:stretch>
            <a:fillRect/>
          </a:stretch>
        </p:blipFill>
        <p:spPr>
          <a:xfrm rot="-1928570">
            <a:off x="11009282" y="5562782"/>
            <a:ext cx="1043732" cy="480739"/>
          </a:xfrm>
          <a:prstGeom prst="rect">
            <a:avLst/>
          </a:prstGeom>
          <a:noFill/>
          <a:ln>
            <a:noFill/>
          </a:ln>
        </p:spPr>
      </p:pic>
      <p:cxnSp>
        <p:nvCxnSpPr>
          <p:cNvPr id="326" name="Google Shape;326;p20"/>
          <p:cNvCxnSpPr/>
          <p:nvPr/>
        </p:nvCxnSpPr>
        <p:spPr>
          <a:xfrm>
            <a:off x="9226900" y="1503150"/>
            <a:ext cx="424500" cy="0"/>
          </a:xfrm>
          <a:prstGeom prst="straightConnector1">
            <a:avLst/>
          </a:prstGeom>
          <a:noFill/>
          <a:ln w="9525" cap="flat" cmpd="sng">
            <a:solidFill>
              <a:schemeClr val="dk2"/>
            </a:solidFill>
            <a:prstDash val="solid"/>
            <a:round/>
            <a:headEnd type="none" w="med" len="med"/>
            <a:tailEnd type="none" w="med" len="med"/>
          </a:ln>
        </p:spPr>
      </p:cxnSp>
      <p:cxnSp>
        <p:nvCxnSpPr>
          <p:cNvPr id="327" name="Google Shape;327;p20"/>
          <p:cNvCxnSpPr/>
          <p:nvPr/>
        </p:nvCxnSpPr>
        <p:spPr>
          <a:xfrm>
            <a:off x="9258175" y="2947900"/>
            <a:ext cx="1250400" cy="0"/>
          </a:xfrm>
          <a:prstGeom prst="straightConnector1">
            <a:avLst/>
          </a:prstGeom>
          <a:noFill/>
          <a:ln w="9525" cap="flat" cmpd="sng">
            <a:solidFill>
              <a:schemeClr val="dk2"/>
            </a:solidFill>
            <a:prstDash val="solid"/>
            <a:round/>
            <a:headEnd type="none" w="med" len="med"/>
            <a:tailEnd type="none" w="med" len="med"/>
          </a:ln>
        </p:spPr>
      </p:cxnSp>
      <p:cxnSp>
        <p:nvCxnSpPr>
          <p:cNvPr id="328" name="Google Shape;328;p20"/>
          <p:cNvCxnSpPr/>
          <p:nvPr/>
        </p:nvCxnSpPr>
        <p:spPr>
          <a:xfrm>
            <a:off x="9296650" y="4593363"/>
            <a:ext cx="891300" cy="0"/>
          </a:xfrm>
          <a:prstGeom prst="straightConnector1">
            <a:avLst/>
          </a:prstGeom>
          <a:noFill/>
          <a:ln w="9525" cap="flat" cmpd="sng">
            <a:solidFill>
              <a:schemeClr val="dk2"/>
            </a:solidFill>
            <a:prstDash val="solid"/>
            <a:round/>
            <a:headEnd type="none" w="med" len="med"/>
            <a:tailEnd type="none" w="med" len="med"/>
          </a:ln>
        </p:spPr>
      </p:cxnSp>
      <p:cxnSp>
        <p:nvCxnSpPr>
          <p:cNvPr id="329" name="Google Shape;329;p20"/>
          <p:cNvCxnSpPr/>
          <p:nvPr/>
        </p:nvCxnSpPr>
        <p:spPr>
          <a:xfrm>
            <a:off x="7510925" y="1518750"/>
            <a:ext cx="752700" cy="0"/>
          </a:xfrm>
          <a:prstGeom prst="straightConnector1">
            <a:avLst/>
          </a:prstGeom>
          <a:noFill/>
          <a:ln w="9525" cap="flat" cmpd="sng">
            <a:solidFill>
              <a:schemeClr val="dk2"/>
            </a:solidFill>
            <a:prstDash val="solid"/>
            <a:round/>
            <a:headEnd type="none" w="med" len="med"/>
            <a:tailEnd type="none" w="med" len="med"/>
          </a:ln>
        </p:spPr>
      </p:cxnSp>
      <p:cxnSp>
        <p:nvCxnSpPr>
          <p:cNvPr id="330" name="Google Shape;330;p20"/>
          <p:cNvCxnSpPr/>
          <p:nvPr/>
        </p:nvCxnSpPr>
        <p:spPr>
          <a:xfrm>
            <a:off x="9310650" y="5585350"/>
            <a:ext cx="1650600" cy="0"/>
          </a:xfrm>
          <a:prstGeom prst="straightConnector1">
            <a:avLst/>
          </a:prstGeom>
          <a:noFill/>
          <a:ln w="9525" cap="flat" cmpd="sng">
            <a:solidFill>
              <a:schemeClr val="dk2"/>
            </a:solidFill>
            <a:prstDash val="solid"/>
            <a:round/>
            <a:headEnd type="none" w="med" len="med"/>
            <a:tailEnd type="none" w="med" len="med"/>
          </a:ln>
        </p:spPr>
      </p:cxnSp>
      <p:sp>
        <p:nvSpPr>
          <p:cNvPr id="331" name="Google Shape;331;p20"/>
          <p:cNvSpPr txBox="1"/>
          <p:nvPr/>
        </p:nvSpPr>
        <p:spPr>
          <a:xfrm>
            <a:off x="8026094" y="5831474"/>
            <a:ext cx="1400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rPr>
              <a:t>Substrate</a:t>
            </a:r>
            <a:endParaRPr sz="1600"/>
          </a:p>
        </p:txBody>
      </p:sp>
      <p:cxnSp>
        <p:nvCxnSpPr>
          <p:cNvPr id="332" name="Google Shape;332;p20"/>
          <p:cNvCxnSpPr/>
          <p:nvPr/>
        </p:nvCxnSpPr>
        <p:spPr>
          <a:xfrm>
            <a:off x="9323327" y="6042550"/>
            <a:ext cx="1650600" cy="0"/>
          </a:xfrm>
          <a:prstGeom prst="straightConnector1">
            <a:avLst/>
          </a:prstGeom>
          <a:noFill/>
          <a:ln w="9525" cap="flat" cmpd="sng">
            <a:solidFill>
              <a:schemeClr val="dk2"/>
            </a:solidFill>
            <a:prstDash val="solid"/>
            <a:round/>
            <a:headEnd type="none" w="med" len="med"/>
            <a:tailEnd type="none" w="med" len="med"/>
          </a:ln>
        </p:spPr>
      </p:cxnSp>
      <p:sp>
        <p:nvSpPr>
          <p:cNvPr id="333" name="Google Shape;333;p20"/>
          <p:cNvSpPr/>
          <p:nvPr/>
        </p:nvSpPr>
        <p:spPr>
          <a:xfrm>
            <a:off x="0" y="-25300"/>
            <a:ext cx="12192000" cy="14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1"/>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Question — ELISA Design </a:t>
            </a:r>
            <a:endParaRPr/>
          </a:p>
        </p:txBody>
      </p:sp>
      <p:sp>
        <p:nvSpPr>
          <p:cNvPr id="339" name="Google Shape;339;p21"/>
          <p:cNvSpPr txBox="1">
            <a:spLocks noGrp="1"/>
          </p:cNvSpPr>
          <p:nvPr>
            <p:ph type="body" idx="1"/>
          </p:nvPr>
        </p:nvSpPr>
        <p:spPr>
          <a:xfrm>
            <a:off x="341700" y="1135775"/>
            <a:ext cx="7419600" cy="5002200"/>
          </a:xfrm>
          <a:prstGeom prst="rect">
            <a:avLst/>
          </a:prstGeom>
          <a:noFill/>
          <a:ln>
            <a:noFill/>
          </a:ln>
        </p:spPr>
        <p:txBody>
          <a:bodyPr spcFirstLastPara="1" wrap="square" lIns="91425" tIns="45700" rIns="91425" bIns="45700" anchor="t" anchorCtr="0">
            <a:noAutofit/>
          </a:bodyPr>
          <a:lstStyle/>
          <a:p>
            <a:pPr marL="400050" lvl="0" indent="-400050" algn="l" rtl="0">
              <a:spcBef>
                <a:spcPts val="0"/>
              </a:spcBef>
              <a:spcAft>
                <a:spcPts val="0"/>
              </a:spcAft>
              <a:buSzPts val="1800"/>
              <a:buAutoNum type="arabicPeriod" startAt="4"/>
            </a:pPr>
            <a:r>
              <a:rPr lang="en-US" sz="1800" dirty="0"/>
              <a:t>You modeled an </a:t>
            </a:r>
            <a:r>
              <a:rPr lang="en-US" sz="1800" b="1" dirty="0"/>
              <a:t>indirect ELISA</a:t>
            </a:r>
            <a:r>
              <a:rPr lang="en-US" sz="1800" dirty="0"/>
              <a:t>, which uses enzyme-linked </a:t>
            </a:r>
            <a:r>
              <a:rPr lang="en-US" sz="1800" i="1" dirty="0"/>
              <a:t>secondary</a:t>
            </a:r>
            <a:r>
              <a:rPr lang="en-US" sz="1800" dirty="0"/>
              <a:t> antibodies. In a </a:t>
            </a:r>
            <a:r>
              <a:rPr lang="en-US" sz="1800" b="1" dirty="0"/>
              <a:t>direct ELISA</a:t>
            </a:r>
            <a:r>
              <a:rPr lang="en-US" sz="1800" dirty="0"/>
              <a:t>, the enzyme is linked to the </a:t>
            </a:r>
            <a:r>
              <a:rPr lang="en-US" sz="1800" i="1" dirty="0"/>
              <a:t>primary</a:t>
            </a:r>
            <a:r>
              <a:rPr lang="en-US" sz="1800" dirty="0"/>
              <a:t> antibody instead, so no secondary antibody is required.</a:t>
            </a:r>
          </a:p>
          <a:p>
            <a:pPr marL="0" lvl="0" indent="0" algn="l" rtl="0">
              <a:spcBef>
                <a:spcPts val="0"/>
              </a:spcBef>
              <a:spcAft>
                <a:spcPts val="0"/>
              </a:spcAft>
              <a:buSzPts val="1800"/>
              <a:buNone/>
            </a:pPr>
            <a:endParaRPr lang="en-US" sz="1800" dirty="0"/>
          </a:p>
          <a:p>
            <a:pPr marL="400050" lvl="0" indent="0" algn="l" rtl="0">
              <a:spcBef>
                <a:spcPts val="0"/>
              </a:spcBef>
              <a:spcAft>
                <a:spcPts val="0"/>
              </a:spcAft>
              <a:buSzPts val="1800"/>
              <a:buNone/>
            </a:pPr>
            <a:r>
              <a:rPr lang="en-US" sz="1800" dirty="0"/>
              <a:t>Look at your model and think about what might happen if the enzyme was attached to the primary antibody directly, so that a secondary antibody was not needed. </a:t>
            </a:r>
            <a:endParaRPr sz="1800" dirty="0"/>
          </a:p>
          <a:p>
            <a:pPr marL="685800" lvl="1" indent="-285750" algn="l" rtl="0">
              <a:spcBef>
                <a:spcPts val="2000"/>
              </a:spcBef>
              <a:spcAft>
                <a:spcPts val="0"/>
              </a:spcAft>
              <a:buSzPts val="1800"/>
              <a:buAutoNum type="alphaLcParenR"/>
            </a:pPr>
            <a:r>
              <a:rPr lang="en-US" sz="1800" dirty="0"/>
              <a:t>Would you still get a blue color change when the substrate was added? Explain your answer.</a:t>
            </a:r>
            <a:endParaRPr sz="1800" dirty="0"/>
          </a:p>
          <a:p>
            <a:pPr marL="685800" lvl="1" indent="-285750" algn="l" rtl="0">
              <a:spcBef>
                <a:spcPts val="2000"/>
              </a:spcBef>
              <a:spcAft>
                <a:spcPts val="0"/>
              </a:spcAft>
              <a:buSzPts val="1800"/>
              <a:buFont typeface="Calibri"/>
              <a:buAutoNum type="alphaLcParenR"/>
            </a:pPr>
            <a:r>
              <a:rPr lang="en-US" sz="1800" dirty="0"/>
              <a:t>How might the signal intensity (amount of color change) compare to the indirect ELISA that you modeled first? </a:t>
            </a:r>
            <a:endParaRPr sz="1800" dirty="0"/>
          </a:p>
          <a:p>
            <a:pPr marL="685800" lvl="1" indent="-285750" algn="l" rtl="0">
              <a:spcBef>
                <a:spcPts val="2000"/>
              </a:spcBef>
              <a:spcAft>
                <a:spcPts val="0"/>
              </a:spcAft>
              <a:buSzPts val="1800"/>
              <a:buFont typeface="Calibri"/>
              <a:buAutoNum type="alphaLcParenR"/>
            </a:pPr>
            <a:r>
              <a:rPr lang="en-US" sz="1800" dirty="0"/>
              <a:t>What might be one advantage to using an enzyme-linked secondary antibody? </a:t>
            </a:r>
            <a:endParaRPr sz="1800" dirty="0"/>
          </a:p>
          <a:p>
            <a:pPr marL="228600" lvl="0" indent="0" algn="l" rtl="0">
              <a:lnSpc>
                <a:spcPct val="90000"/>
              </a:lnSpc>
              <a:spcBef>
                <a:spcPts val="1000"/>
              </a:spcBef>
              <a:spcAft>
                <a:spcPts val="0"/>
              </a:spcAft>
              <a:buNone/>
            </a:pPr>
            <a:endParaRPr sz="1800" dirty="0"/>
          </a:p>
          <a:p>
            <a:pPr marL="514350" lvl="0" indent="-387350" algn="l" rtl="0">
              <a:lnSpc>
                <a:spcPct val="90000"/>
              </a:lnSpc>
              <a:spcBef>
                <a:spcPts val="0"/>
              </a:spcBef>
              <a:spcAft>
                <a:spcPts val="0"/>
              </a:spcAft>
              <a:buClr>
                <a:srgbClr val="262626"/>
              </a:buClr>
              <a:buSzPts val="2000"/>
              <a:buFont typeface="Calibri"/>
              <a:buNone/>
            </a:pPr>
            <a:endParaRPr sz="1800" dirty="0"/>
          </a:p>
          <a:p>
            <a:pPr marL="514350" lvl="0" indent="-387350" algn="l" rtl="0">
              <a:lnSpc>
                <a:spcPct val="90000"/>
              </a:lnSpc>
              <a:spcBef>
                <a:spcPts val="0"/>
              </a:spcBef>
              <a:spcAft>
                <a:spcPts val="0"/>
              </a:spcAft>
              <a:buClr>
                <a:srgbClr val="262626"/>
              </a:buClr>
              <a:buSzPts val="2000"/>
              <a:buFont typeface="Calibri"/>
              <a:buNone/>
            </a:pPr>
            <a:endParaRPr sz="1800" dirty="0"/>
          </a:p>
          <a:p>
            <a:pPr marL="514350" lvl="0" indent="-387350" algn="l" rtl="0">
              <a:lnSpc>
                <a:spcPct val="90000"/>
              </a:lnSpc>
              <a:spcBef>
                <a:spcPts val="0"/>
              </a:spcBef>
              <a:spcAft>
                <a:spcPts val="0"/>
              </a:spcAft>
              <a:buClr>
                <a:srgbClr val="262626"/>
              </a:buClr>
              <a:buSzPts val="2000"/>
              <a:buFont typeface="Calibri"/>
              <a:buNone/>
            </a:pPr>
            <a:endParaRPr sz="1800" dirty="0"/>
          </a:p>
          <a:p>
            <a:pPr marL="514350" lvl="0" indent="-387350" algn="l" rtl="0">
              <a:lnSpc>
                <a:spcPct val="90000"/>
              </a:lnSpc>
              <a:spcBef>
                <a:spcPts val="0"/>
              </a:spcBef>
              <a:spcAft>
                <a:spcPts val="0"/>
              </a:spcAft>
              <a:buClr>
                <a:srgbClr val="262626"/>
              </a:buClr>
              <a:buSzPts val="2000"/>
              <a:buFont typeface="Calibri"/>
              <a:buNone/>
            </a:pPr>
            <a:endParaRPr sz="1800" dirty="0"/>
          </a:p>
          <a:p>
            <a:pPr marL="514350" lvl="0" indent="-387350" algn="l" rtl="0">
              <a:lnSpc>
                <a:spcPct val="90000"/>
              </a:lnSpc>
              <a:spcBef>
                <a:spcPts val="0"/>
              </a:spcBef>
              <a:spcAft>
                <a:spcPts val="0"/>
              </a:spcAft>
              <a:buClr>
                <a:srgbClr val="262626"/>
              </a:buClr>
              <a:buSzPts val="2000"/>
              <a:buFont typeface="Calibri"/>
              <a:buNone/>
            </a:pPr>
            <a:endParaRPr sz="1800" dirty="0"/>
          </a:p>
          <a:p>
            <a:pPr marL="0" lvl="0" indent="0" algn="l" rtl="0">
              <a:lnSpc>
                <a:spcPct val="90000"/>
              </a:lnSpc>
              <a:spcBef>
                <a:spcPts val="0"/>
              </a:spcBef>
              <a:spcAft>
                <a:spcPts val="0"/>
              </a:spcAft>
              <a:buClr>
                <a:srgbClr val="262626"/>
              </a:buClr>
              <a:buSzPts val="2000"/>
              <a:buNone/>
            </a:pPr>
            <a:endParaRPr sz="1800" dirty="0"/>
          </a:p>
          <a:p>
            <a:pPr marL="0" lvl="0" indent="0" algn="l" rtl="0">
              <a:lnSpc>
                <a:spcPct val="90000"/>
              </a:lnSpc>
              <a:spcBef>
                <a:spcPts val="0"/>
              </a:spcBef>
              <a:spcAft>
                <a:spcPts val="0"/>
              </a:spcAft>
              <a:buClr>
                <a:srgbClr val="262626"/>
              </a:buClr>
              <a:buSzPts val="2000"/>
              <a:buNone/>
            </a:pPr>
            <a:endParaRPr sz="1800" dirty="0"/>
          </a:p>
        </p:txBody>
      </p:sp>
      <p:sp>
        <p:nvSpPr>
          <p:cNvPr id="340" name="Google Shape;340;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341" name="Google Shape;341;p21"/>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18</a:t>
            </a:fld>
            <a:endParaRPr/>
          </a:p>
        </p:txBody>
      </p:sp>
      <p:sp>
        <p:nvSpPr>
          <p:cNvPr id="342" name="Google Shape;342;p21"/>
          <p:cNvSpPr/>
          <p:nvPr/>
        </p:nvSpPr>
        <p:spPr>
          <a:xfrm rot="5400000">
            <a:off x="8399172" y="2195519"/>
            <a:ext cx="3147300" cy="265530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3" name="Google Shape;343;p21" descr="A picture containing drawing&#10;&#10;Description automatically generated"/>
          <p:cNvPicPr preferRelativeResize="0"/>
          <p:nvPr/>
        </p:nvPicPr>
        <p:blipFill rotWithShape="1">
          <a:blip r:embed="rId3">
            <a:alphaModFix/>
          </a:blip>
          <a:srcRect/>
          <a:stretch/>
        </p:blipFill>
        <p:spPr>
          <a:xfrm rot="5400000">
            <a:off x="10047238" y="4646329"/>
            <a:ext cx="464295" cy="466837"/>
          </a:xfrm>
          <a:prstGeom prst="rect">
            <a:avLst/>
          </a:prstGeom>
          <a:noFill/>
          <a:ln>
            <a:noFill/>
          </a:ln>
        </p:spPr>
      </p:pic>
      <p:pic>
        <p:nvPicPr>
          <p:cNvPr id="344" name="Google Shape;344;p21" descr="A close up of a logo&#10;&#10;Description automatically generated"/>
          <p:cNvPicPr preferRelativeResize="0"/>
          <p:nvPr/>
        </p:nvPicPr>
        <p:blipFill rotWithShape="1">
          <a:blip r:embed="rId4">
            <a:alphaModFix/>
          </a:blip>
          <a:srcRect/>
          <a:stretch/>
        </p:blipFill>
        <p:spPr>
          <a:xfrm rot="5400000">
            <a:off x="9510871" y="4106930"/>
            <a:ext cx="1012342" cy="631092"/>
          </a:xfrm>
          <a:prstGeom prst="rect">
            <a:avLst/>
          </a:prstGeom>
          <a:noFill/>
          <a:ln>
            <a:noFill/>
          </a:ln>
        </p:spPr>
      </p:pic>
      <p:pic>
        <p:nvPicPr>
          <p:cNvPr id="345" name="Google Shape;345;p21" descr="A picture containing game&#10;&#10;Description automatically generated"/>
          <p:cNvPicPr preferRelativeResize="0"/>
          <p:nvPr/>
        </p:nvPicPr>
        <p:blipFill rotWithShape="1">
          <a:blip r:embed="rId5">
            <a:alphaModFix/>
          </a:blip>
          <a:srcRect/>
          <a:stretch/>
        </p:blipFill>
        <p:spPr>
          <a:xfrm rot="8015221">
            <a:off x="9652133" y="3146644"/>
            <a:ext cx="1013498" cy="597928"/>
          </a:xfrm>
          <a:prstGeom prst="rect">
            <a:avLst/>
          </a:prstGeom>
          <a:noFill/>
          <a:ln>
            <a:noFill/>
          </a:ln>
        </p:spPr>
      </p:pic>
      <p:pic>
        <p:nvPicPr>
          <p:cNvPr id="346" name="Google Shape;346;p21" descr="A picture containing game&#10;&#10;Description automatically generated"/>
          <p:cNvPicPr preferRelativeResize="0"/>
          <p:nvPr/>
        </p:nvPicPr>
        <p:blipFill rotWithShape="1">
          <a:blip r:embed="rId5">
            <a:alphaModFix/>
          </a:blip>
          <a:srcRect/>
          <a:stretch/>
        </p:blipFill>
        <p:spPr>
          <a:xfrm rot="8015221">
            <a:off x="10056561" y="3779589"/>
            <a:ext cx="1013498" cy="597928"/>
          </a:xfrm>
          <a:prstGeom prst="rect">
            <a:avLst/>
          </a:prstGeom>
          <a:noFill/>
          <a:ln>
            <a:noFill/>
          </a:ln>
        </p:spPr>
      </p:pic>
      <p:pic>
        <p:nvPicPr>
          <p:cNvPr id="347" name="Google Shape;347;p21" descr="A picture containing game&#10;&#10;Description automatically generated"/>
          <p:cNvPicPr preferRelativeResize="0"/>
          <p:nvPr/>
        </p:nvPicPr>
        <p:blipFill rotWithShape="1">
          <a:blip r:embed="rId5">
            <a:alphaModFix/>
          </a:blip>
          <a:srcRect/>
          <a:stretch/>
        </p:blipFill>
        <p:spPr>
          <a:xfrm rot="2242203">
            <a:off x="8928895" y="3714246"/>
            <a:ext cx="1013498" cy="597928"/>
          </a:xfrm>
          <a:prstGeom prst="rect">
            <a:avLst/>
          </a:prstGeom>
          <a:noFill/>
          <a:ln>
            <a:noFill/>
          </a:ln>
        </p:spPr>
      </p:pic>
      <p:pic>
        <p:nvPicPr>
          <p:cNvPr id="348" name="Google Shape;348;p21" descr="A picture containing game&#10;&#10;Description automatically generated"/>
          <p:cNvPicPr preferRelativeResize="0"/>
          <p:nvPr/>
        </p:nvPicPr>
        <p:blipFill rotWithShape="1">
          <a:blip r:embed="rId5">
            <a:alphaModFix/>
          </a:blip>
          <a:srcRect/>
          <a:stretch/>
        </p:blipFill>
        <p:spPr>
          <a:xfrm rot="2242203">
            <a:off x="8930736" y="3974535"/>
            <a:ext cx="1013498" cy="597928"/>
          </a:xfrm>
          <a:prstGeom prst="rect">
            <a:avLst/>
          </a:prstGeom>
          <a:noFill/>
          <a:ln>
            <a:noFill/>
          </a:ln>
        </p:spPr>
      </p:pic>
      <p:pic>
        <p:nvPicPr>
          <p:cNvPr id="349" name="Google Shape;349;p21" descr="A picture containing table, game, window&#10;&#10;Description automatically generated"/>
          <p:cNvPicPr preferRelativeResize="0"/>
          <p:nvPr/>
        </p:nvPicPr>
        <p:blipFill rotWithShape="1">
          <a:blip r:embed="rId6">
            <a:alphaModFix/>
          </a:blip>
          <a:srcRect r="66237" b="-4090"/>
          <a:stretch/>
        </p:blipFill>
        <p:spPr>
          <a:xfrm rot="2557132">
            <a:off x="10267892" y="2962289"/>
            <a:ext cx="461325" cy="218365"/>
          </a:xfrm>
          <a:prstGeom prst="rect">
            <a:avLst/>
          </a:prstGeom>
          <a:noFill/>
          <a:ln>
            <a:noFill/>
          </a:ln>
        </p:spPr>
      </p:pic>
      <p:pic>
        <p:nvPicPr>
          <p:cNvPr id="350" name="Google Shape;350;p21" descr="A picture containing table, game, window&#10;&#10;Description automatically generated"/>
          <p:cNvPicPr preferRelativeResize="0"/>
          <p:nvPr/>
        </p:nvPicPr>
        <p:blipFill rotWithShape="1">
          <a:blip r:embed="rId6">
            <a:alphaModFix/>
          </a:blip>
          <a:srcRect r="66237" b="-4090"/>
          <a:stretch/>
        </p:blipFill>
        <p:spPr>
          <a:xfrm rot="2557132">
            <a:off x="10670701" y="3603350"/>
            <a:ext cx="461325" cy="218365"/>
          </a:xfrm>
          <a:prstGeom prst="rect">
            <a:avLst/>
          </a:prstGeom>
          <a:noFill/>
          <a:ln>
            <a:noFill/>
          </a:ln>
        </p:spPr>
      </p:pic>
      <p:pic>
        <p:nvPicPr>
          <p:cNvPr id="351" name="Google Shape;351;p21" descr="A picture containing table, game, window&#10;&#10;Description automatically generated"/>
          <p:cNvPicPr preferRelativeResize="0"/>
          <p:nvPr/>
        </p:nvPicPr>
        <p:blipFill rotWithShape="1">
          <a:blip r:embed="rId6">
            <a:alphaModFix/>
          </a:blip>
          <a:srcRect r="66237" b="-4090"/>
          <a:stretch/>
        </p:blipFill>
        <p:spPr>
          <a:xfrm rot="-2794090">
            <a:off x="8822262" y="3861710"/>
            <a:ext cx="461325" cy="218365"/>
          </a:xfrm>
          <a:prstGeom prst="rect">
            <a:avLst/>
          </a:prstGeom>
          <a:noFill/>
          <a:ln>
            <a:noFill/>
          </a:ln>
        </p:spPr>
      </p:pic>
      <p:pic>
        <p:nvPicPr>
          <p:cNvPr id="352" name="Google Shape;352;p21" descr="A picture containing table, game, window&#10;&#10;Description automatically generated"/>
          <p:cNvPicPr preferRelativeResize="0"/>
          <p:nvPr/>
        </p:nvPicPr>
        <p:blipFill rotWithShape="1">
          <a:blip r:embed="rId6">
            <a:alphaModFix/>
          </a:blip>
          <a:srcRect r="66237" b="-4090"/>
          <a:stretch/>
        </p:blipFill>
        <p:spPr>
          <a:xfrm rot="-2248663">
            <a:off x="8823924" y="3580129"/>
            <a:ext cx="461325" cy="218365"/>
          </a:xfrm>
          <a:prstGeom prst="rect">
            <a:avLst/>
          </a:prstGeom>
          <a:noFill/>
          <a:ln>
            <a:noFill/>
          </a:ln>
        </p:spPr>
      </p:pic>
      <p:pic>
        <p:nvPicPr>
          <p:cNvPr id="353" name="Google Shape;353;p21" descr="A close up of a computer&#10;&#10;Description automatically generated"/>
          <p:cNvPicPr preferRelativeResize="0"/>
          <p:nvPr/>
        </p:nvPicPr>
        <p:blipFill rotWithShape="1">
          <a:blip r:embed="rId7">
            <a:alphaModFix/>
          </a:blip>
          <a:srcRect/>
          <a:stretch/>
        </p:blipFill>
        <p:spPr>
          <a:xfrm rot="5400000">
            <a:off x="10774312" y="4595515"/>
            <a:ext cx="414289" cy="638029"/>
          </a:xfrm>
          <a:prstGeom prst="rect">
            <a:avLst/>
          </a:prstGeom>
          <a:noFill/>
          <a:ln>
            <a:noFill/>
          </a:ln>
        </p:spPr>
      </p:pic>
      <p:pic>
        <p:nvPicPr>
          <p:cNvPr id="354" name="Google Shape;354;p21" descr="A picture containing building, bridge, tower&#10;&#10;Description automatically generated"/>
          <p:cNvPicPr preferRelativeResize="0"/>
          <p:nvPr/>
        </p:nvPicPr>
        <p:blipFill rotWithShape="1">
          <a:blip r:embed="rId8">
            <a:alphaModFix/>
          </a:blip>
          <a:srcRect/>
          <a:stretch/>
        </p:blipFill>
        <p:spPr>
          <a:xfrm rot="-6942593">
            <a:off x="8644059" y="4708046"/>
            <a:ext cx="519141" cy="533254"/>
          </a:xfrm>
          <a:prstGeom prst="rect">
            <a:avLst/>
          </a:prstGeom>
          <a:noFill/>
          <a:ln>
            <a:noFill/>
          </a:ln>
        </p:spPr>
      </p:pic>
      <p:sp>
        <p:nvSpPr>
          <p:cNvPr id="355" name="Google Shape;355;p21"/>
          <p:cNvSpPr/>
          <p:nvPr/>
        </p:nvSpPr>
        <p:spPr>
          <a:xfrm>
            <a:off x="0" y="-25300"/>
            <a:ext cx="12192000" cy="14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2"/>
          <p:cNvPicPr preferRelativeResize="0"/>
          <p:nvPr/>
        </p:nvPicPr>
        <p:blipFill>
          <a:blip r:embed="rId3">
            <a:alphaModFix/>
          </a:blip>
          <a:stretch>
            <a:fillRect/>
          </a:stretch>
        </p:blipFill>
        <p:spPr>
          <a:xfrm>
            <a:off x="7386359" y="1064149"/>
            <a:ext cx="4348441" cy="2526375"/>
          </a:xfrm>
          <a:prstGeom prst="rect">
            <a:avLst/>
          </a:prstGeom>
          <a:noFill/>
          <a:ln>
            <a:noFill/>
          </a:ln>
        </p:spPr>
      </p:pic>
      <p:sp>
        <p:nvSpPr>
          <p:cNvPr id="361" name="Google Shape;361;p22"/>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Antibody Detection ELISA Overview</a:t>
            </a:r>
            <a:endParaRPr/>
          </a:p>
        </p:txBody>
      </p:sp>
      <p:sp>
        <p:nvSpPr>
          <p:cNvPr id="362" name="Google Shape;362;p22"/>
          <p:cNvSpPr txBox="1">
            <a:spLocks noGrp="1"/>
          </p:cNvSpPr>
          <p:nvPr>
            <p:ph type="body" idx="1"/>
          </p:nvPr>
        </p:nvSpPr>
        <p:spPr>
          <a:xfrm>
            <a:off x="341700" y="1135775"/>
            <a:ext cx="5754300" cy="5002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800"/>
              <a:t>ELISAs can also use purified antigen to detect </a:t>
            </a:r>
            <a:r>
              <a:rPr lang="en-US" sz="1800" b="1"/>
              <a:t>antibodies </a:t>
            </a:r>
            <a:r>
              <a:rPr lang="en-US" sz="1800"/>
              <a:t>in a patient’s serum. The presence of viral antibodies in a patient sample indicates a current or previous infection. </a:t>
            </a:r>
            <a:endParaRPr sz="1800"/>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US" sz="1800" b="1">
                <a:solidFill>
                  <a:schemeClr val="dk1"/>
                </a:solidFill>
              </a:rPr>
              <a:t>Coronavirus (SARS-CoV-2) </a:t>
            </a:r>
            <a:r>
              <a:rPr lang="en-US" sz="1800">
                <a:solidFill>
                  <a:schemeClr val="dk1"/>
                </a:solidFill>
              </a:rPr>
              <a:t>binds to target host cells via its spike glycoprotein, S. When someone is infected with coronavirus, their immune system makes antibodies to viral proteins, including S protein. </a:t>
            </a:r>
            <a:endParaRPr sz="1800">
              <a:solidFill>
                <a:schemeClr val="dk1"/>
              </a:solidFill>
            </a:endParaRPr>
          </a:p>
          <a:p>
            <a:pPr marL="22860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US" sz="1800">
                <a:solidFill>
                  <a:schemeClr val="dk1"/>
                </a:solidFill>
              </a:rPr>
              <a:t>Scientists are developing ELISAs that use purified S protein as the antigen to detect the presence of coronavirus antibodies in a patient’s serum. ELISAs that detect other viral proteins are being researched as well. </a:t>
            </a:r>
            <a:endParaRPr sz="1800"/>
          </a:p>
          <a:p>
            <a:pPr marL="0" lvl="0" indent="0" algn="l" rtl="0">
              <a:lnSpc>
                <a:spcPct val="90000"/>
              </a:lnSpc>
              <a:spcBef>
                <a:spcPts val="2000"/>
              </a:spcBef>
              <a:spcAft>
                <a:spcPts val="0"/>
              </a:spcAft>
              <a:buNone/>
            </a:pPr>
            <a:endParaRPr sz="1800"/>
          </a:p>
          <a:p>
            <a:pPr marL="0" lvl="0" indent="0" algn="l" rtl="0">
              <a:lnSpc>
                <a:spcPct val="90000"/>
              </a:lnSpc>
              <a:spcBef>
                <a:spcPts val="2000"/>
              </a:spcBef>
              <a:spcAft>
                <a:spcPts val="0"/>
              </a:spcAft>
              <a:buNone/>
            </a:pPr>
            <a:endParaRPr sz="1800"/>
          </a:p>
          <a:p>
            <a:pPr marL="0" lvl="0" indent="0" algn="l" rtl="0">
              <a:lnSpc>
                <a:spcPct val="90000"/>
              </a:lnSpc>
              <a:spcBef>
                <a:spcPts val="2000"/>
              </a:spcBef>
              <a:spcAft>
                <a:spcPts val="0"/>
              </a:spcAft>
              <a:buNone/>
            </a:pPr>
            <a:endParaRPr sz="1800"/>
          </a:p>
          <a:p>
            <a:pPr marL="0" lvl="0" indent="0" algn="l" rtl="0">
              <a:lnSpc>
                <a:spcPct val="90000"/>
              </a:lnSpc>
              <a:spcBef>
                <a:spcPts val="2000"/>
              </a:spcBef>
              <a:spcAft>
                <a:spcPts val="0"/>
              </a:spcAft>
              <a:buClr>
                <a:srgbClr val="262626"/>
              </a:buClr>
              <a:buSzPts val="2000"/>
              <a:buNone/>
            </a:pPr>
            <a:endParaRPr sz="1800" b="1"/>
          </a:p>
        </p:txBody>
      </p:sp>
      <p:sp>
        <p:nvSpPr>
          <p:cNvPr id="363" name="Google Shape;363;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364" name="Google Shape;364;p22"/>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pic>
        <p:nvPicPr>
          <p:cNvPr id="365" name="Google Shape;365;p22"/>
          <p:cNvPicPr preferRelativeResize="0"/>
          <p:nvPr/>
        </p:nvPicPr>
        <p:blipFill>
          <a:blip r:embed="rId4">
            <a:alphaModFix/>
          </a:blip>
          <a:stretch>
            <a:fillRect/>
          </a:stretch>
        </p:blipFill>
        <p:spPr>
          <a:xfrm rot="-5274974">
            <a:off x="8159160" y="1987679"/>
            <a:ext cx="279684" cy="281217"/>
          </a:xfrm>
          <a:prstGeom prst="rect">
            <a:avLst/>
          </a:prstGeom>
          <a:noFill/>
          <a:ln>
            <a:noFill/>
          </a:ln>
        </p:spPr>
      </p:pic>
      <p:pic>
        <p:nvPicPr>
          <p:cNvPr id="366" name="Google Shape;366;p22"/>
          <p:cNvPicPr preferRelativeResize="0"/>
          <p:nvPr/>
        </p:nvPicPr>
        <p:blipFill>
          <a:blip r:embed="rId5">
            <a:alphaModFix/>
          </a:blip>
          <a:stretch>
            <a:fillRect/>
          </a:stretch>
        </p:blipFill>
        <p:spPr>
          <a:xfrm rot="-5447112">
            <a:off x="8584528" y="1166868"/>
            <a:ext cx="533442" cy="332519"/>
          </a:xfrm>
          <a:prstGeom prst="rect">
            <a:avLst/>
          </a:prstGeom>
          <a:noFill/>
          <a:ln>
            <a:noFill/>
          </a:ln>
        </p:spPr>
      </p:pic>
      <p:pic>
        <p:nvPicPr>
          <p:cNvPr id="367" name="Google Shape;367;p22"/>
          <p:cNvPicPr preferRelativeResize="0"/>
          <p:nvPr/>
        </p:nvPicPr>
        <p:blipFill rotWithShape="1">
          <a:blip r:embed="rId6">
            <a:alphaModFix/>
          </a:blip>
          <a:srcRect l="21249" r="21626"/>
          <a:stretch/>
        </p:blipFill>
        <p:spPr>
          <a:xfrm>
            <a:off x="8307201" y="3900250"/>
            <a:ext cx="2366374" cy="2325850"/>
          </a:xfrm>
          <a:prstGeom prst="rect">
            <a:avLst/>
          </a:prstGeom>
          <a:noFill/>
          <a:ln>
            <a:noFill/>
          </a:ln>
        </p:spPr>
      </p:pic>
      <p:sp>
        <p:nvSpPr>
          <p:cNvPr id="368" name="Google Shape;368;p22"/>
          <p:cNvSpPr txBox="1"/>
          <p:nvPr/>
        </p:nvSpPr>
        <p:spPr>
          <a:xfrm>
            <a:off x="6854600" y="3895317"/>
            <a:ext cx="1757400" cy="575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rPr>
              <a:t>Spike Glycoprotein</a:t>
            </a:r>
            <a:endParaRPr sz="1800" b="1">
              <a:solidFill>
                <a:schemeClr val="dk1"/>
              </a:solidFill>
            </a:endParaRPr>
          </a:p>
          <a:p>
            <a:pPr marL="0" marR="0" lvl="0" indent="0" algn="ctr" rtl="0">
              <a:spcBef>
                <a:spcPts val="0"/>
              </a:spcBef>
              <a:spcAft>
                <a:spcPts val="0"/>
              </a:spcAft>
              <a:buNone/>
            </a:pPr>
            <a:r>
              <a:rPr lang="en-US" sz="1800" b="1">
                <a:solidFill>
                  <a:schemeClr val="dk1"/>
                </a:solidFill>
              </a:rPr>
              <a:t>(S)</a:t>
            </a:r>
            <a:endParaRPr sz="1800" b="1">
              <a:solidFill>
                <a:schemeClr val="dk1"/>
              </a:solidFill>
            </a:endParaRPr>
          </a:p>
        </p:txBody>
      </p:sp>
      <p:cxnSp>
        <p:nvCxnSpPr>
          <p:cNvPr id="369" name="Google Shape;369;p22"/>
          <p:cNvCxnSpPr/>
          <p:nvPr/>
        </p:nvCxnSpPr>
        <p:spPr>
          <a:xfrm rot="10800000">
            <a:off x="7970600" y="4541975"/>
            <a:ext cx="493500" cy="227700"/>
          </a:xfrm>
          <a:prstGeom prst="straightConnector1">
            <a:avLst/>
          </a:prstGeom>
          <a:noFill/>
          <a:ln w="38100" cap="flat" cmpd="sng">
            <a:solidFill>
              <a:srgbClr val="000000"/>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Note to Teachers</a:t>
            </a:r>
            <a:endParaRPr/>
          </a:p>
        </p:txBody>
      </p:sp>
      <p:sp>
        <p:nvSpPr>
          <p:cNvPr id="41" name="Google Shape;41;p5"/>
          <p:cNvSpPr txBox="1">
            <a:spLocks noGrp="1"/>
          </p:cNvSpPr>
          <p:nvPr>
            <p:ph type="body" idx="1"/>
          </p:nvPr>
        </p:nvSpPr>
        <p:spPr>
          <a:xfrm>
            <a:off x="341702" y="1135775"/>
            <a:ext cx="11516700" cy="5041200"/>
          </a:xfrm>
          <a:prstGeom prst="rect">
            <a:avLst/>
          </a:prstGeom>
          <a:noFill/>
          <a:ln>
            <a:noFill/>
          </a:ln>
        </p:spPr>
        <p:txBody>
          <a:bodyPr spcFirstLastPara="1" wrap="square" lIns="91425" tIns="45700" rIns="91425" bIns="45700" anchor="t" anchorCtr="0">
            <a:noAutofit/>
          </a:bodyPr>
          <a:lstStyle/>
          <a:p>
            <a:pPr marL="228600" lvl="0" indent="0" algn="l" rtl="0">
              <a:lnSpc>
                <a:spcPct val="115000"/>
              </a:lnSpc>
              <a:spcBef>
                <a:spcPts val="0"/>
              </a:spcBef>
              <a:spcAft>
                <a:spcPts val="0"/>
              </a:spcAft>
              <a:buNone/>
            </a:pPr>
            <a:r>
              <a:rPr lang="en-US" sz="2000" b="1" dirty="0">
                <a:solidFill>
                  <a:srgbClr val="FF0000"/>
                </a:solidFill>
              </a:rPr>
              <a:t>STOP:</a:t>
            </a:r>
            <a:r>
              <a:rPr lang="en-US" sz="2000" b="1" dirty="0">
                <a:solidFill>
                  <a:schemeClr val="dk1"/>
                </a:solidFill>
              </a:rPr>
              <a:t> Read this slide before proceeding, then delete it.</a:t>
            </a:r>
            <a:endParaRPr sz="2000" b="1" dirty="0">
              <a:solidFill>
                <a:schemeClr val="dk1"/>
              </a:solidFill>
            </a:endParaRPr>
          </a:p>
          <a:p>
            <a:pPr marL="228600" lvl="0" indent="0" algn="l" rtl="0">
              <a:lnSpc>
                <a:spcPct val="120000"/>
              </a:lnSpc>
              <a:spcBef>
                <a:spcPts val="1600"/>
              </a:spcBef>
              <a:spcAft>
                <a:spcPts val="0"/>
              </a:spcAft>
              <a:buNone/>
            </a:pPr>
            <a:r>
              <a:rPr lang="en-US" sz="2000" dirty="0">
                <a:solidFill>
                  <a:schemeClr val="dk1"/>
                </a:solidFill>
              </a:rPr>
              <a:t>This activity is designed for students to work though on their own. Please adapt it to fit the needs of your course. </a:t>
            </a:r>
            <a:endParaRPr sz="2000" dirty="0">
              <a:solidFill>
                <a:schemeClr val="dk1"/>
              </a:solidFill>
            </a:endParaRPr>
          </a:p>
          <a:p>
            <a:pPr marL="228600" lvl="0" indent="0" algn="l" rtl="0">
              <a:lnSpc>
                <a:spcPct val="120000"/>
              </a:lnSpc>
              <a:spcBef>
                <a:spcPts val="1600"/>
              </a:spcBef>
              <a:spcAft>
                <a:spcPts val="0"/>
              </a:spcAft>
              <a:buNone/>
            </a:pPr>
            <a:r>
              <a:rPr lang="en-US" sz="2000" b="1" dirty="0">
                <a:solidFill>
                  <a:schemeClr val="dk1"/>
                </a:solidFill>
              </a:rPr>
              <a:t>Make it relevant </a:t>
            </a:r>
            <a:r>
              <a:rPr lang="en-US" sz="2000" dirty="0">
                <a:solidFill>
                  <a:schemeClr val="dk1"/>
                </a:solidFill>
              </a:rPr>
              <a:t>— pick a disease that is of particular interest to your students, and have students model the use of ELISA for its detection. A coronavirus scenario is presented in the antibody detection ELISA slides.</a:t>
            </a:r>
            <a:endParaRPr sz="2000" dirty="0">
              <a:solidFill>
                <a:schemeClr val="dk1"/>
              </a:solidFill>
            </a:endParaRPr>
          </a:p>
          <a:p>
            <a:pPr marL="228600" lvl="0" indent="0" algn="l" rtl="0">
              <a:lnSpc>
                <a:spcPct val="120000"/>
              </a:lnSpc>
              <a:spcBef>
                <a:spcPts val="1600"/>
              </a:spcBef>
              <a:spcAft>
                <a:spcPts val="0"/>
              </a:spcAft>
              <a:buNone/>
            </a:pPr>
            <a:r>
              <a:rPr lang="en-US" sz="2000" b="1" dirty="0">
                <a:solidFill>
                  <a:schemeClr val="dk1"/>
                </a:solidFill>
              </a:rPr>
              <a:t>Make it accessible </a:t>
            </a:r>
            <a:r>
              <a:rPr lang="en-US" sz="2000" dirty="0">
                <a:solidFill>
                  <a:schemeClr val="dk1"/>
                </a:solidFill>
              </a:rPr>
              <a:t>—  instead of printing and cutting out shapes, students can click and drag the shapes to create a digital model; they may also choose to draw their own model.</a:t>
            </a:r>
            <a:endParaRPr sz="2000" dirty="0">
              <a:solidFill>
                <a:schemeClr val="dk1"/>
              </a:solidFill>
            </a:endParaRPr>
          </a:p>
          <a:p>
            <a:pPr marL="228600" lvl="0" indent="0" algn="l" rtl="0">
              <a:lnSpc>
                <a:spcPct val="120000"/>
              </a:lnSpc>
              <a:spcBef>
                <a:spcPts val="1600"/>
              </a:spcBef>
              <a:spcAft>
                <a:spcPts val="0"/>
              </a:spcAft>
              <a:buNone/>
            </a:pPr>
            <a:r>
              <a:rPr lang="en-US" sz="2000" b="1" dirty="0">
                <a:solidFill>
                  <a:schemeClr val="dk1"/>
                </a:solidFill>
              </a:rPr>
              <a:t>Add an assessment </a:t>
            </a:r>
            <a:r>
              <a:rPr lang="en-US" sz="2000" dirty="0">
                <a:solidFill>
                  <a:schemeClr val="dk1"/>
                </a:solidFill>
              </a:rPr>
              <a:t>— students can record and narrate their models using </a:t>
            </a:r>
            <a:r>
              <a:rPr lang="en-US" sz="2000" dirty="0" err="1">
                <a:solidFill>
                  <a:schemeClr val="dk1"/>
                </a:solidFill>
              </a:rPr>
              <a:t>Flipgrid</a:t>
            </a:r>
            <a:r>
              <a:rPr lang="en-US" sz="2000" dirty="0">
                <a:solidFill>
                  <a:schemeClr val="dk1"/>
                </a:solidFill>
              </a:rPr>
              <a:t> or Stop Motion Studio apps. Assessment question slides have a green border along the top edge. </a:t>
            </a:r>
            <a:endParaRPr sz="2000" dirty="0">
              <a:solidFill>
                <a:schemeClr val="dk1"/>
              </a:solidFill>
            </a:endParaRPr>
          </a:p>
          <a:p>
            <a:pPr marL="228600" lvl="0" indent="0" algn="l" rtl="0">
              <a:lnSpc>
                <a:spcPct val="120000"/>
              </a:lnSpc>
              <a:spcBef>
                <a:spcPts val="600"/>
              </a:spcBef>
              <a:spcAft>
                <a:spcPts val="0"/>
              </a:spcAft>
              <a:buNone/>
            </a:pPr>
            <a:endParaRPr sz="1200" b="1" dirty="0">
              <a:solidFill>
                <a:schemeClr val="dk1"/>
              </a:solidFill>
            </a:endParaRPr>
          </a:p>
          <a:p>
            <a:pPr marL="228600" lvl="0" indent="0" algn="l" rtl="0">
              <a:lnSpc>
                <a:spcPct val="120000"/>
              </a:lnSpc>
              <a:spcBef>
                <a:spcPts val="600"/>
              </a:spcBef>
              <a:spcAft>
                <a:spcPts val="0"/>
              </a:spcAft>
              <a:buNone/>
            </a:pPr>
            <a:r>
              <a:rPr lang="en-US" sz="1200" dirty="0">
                <a:solidFill>
                  <a:schemeClr val="dk1"/>
                </a:solidFill>
              </a:rPr>
              <a:t>Copyright 2020 Bio-Rad Laboratories, Inc. All content and images contained in this presentation may be used for educational purposes only and may not be distributed. Bio-Rad is a trademark of Bio-Rad Laboratories, Inc. in certain jurisdictions. All trademarks used herein are the property of their respective owner.</a:t>
            </a:r>
            <a:endParaRPr sz="1200" dirty="0"/>
          </a:p>
        </p:txBody>
      </p:sp>
      <p:sp>
        <p:nvSpPr>
          <p:cNvPr id="42" name="Google Shape;4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43" name="Google Shape;43;p5"/>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Coronavirus Antibody Detection ELISA</a:t>
            </a:r>
            <a:endParaRPr/>
          </a:p>
        </p:txBody>
      </p:sp>
      <p:sp>
        <p:nvSpPr>
          <p:cNvPr id="375" name="Google Shape;375;p23"/>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20</a:t>
            </a:fld>
            <a:endParaRPr/>
          </a:p>
        </p:txBody>
      </p:sp>
      <p:pic>
        <p:nvPicPr>
          <p:cNvPr id="377" name="Google Shape;377;p23" descr="A picture containing light&#10;&#10;Description automatically generated"/>
          <p:cNvPicPr preferRelativeResize="0"/>
          <p:nvPr/>
        </p:nvPicPr>
        <p:blipFill rotWithShape="1">
          <a:blip r:embed="rId3">
            <a:alphaModFix/>
          </a:blip>
          <a:srcRect/>
          <a:stretch/>
        </p:blipFill>
        <p:spPr>
          <a:xfrm>
            <a:off x="5513154" y="4118991"/>
            <a:ext cx="1055663" cy="1055669"/>
          </a:xfrm>
          <a:prstGeom prst="rect">
            <a:avLst/>
          </a:prstGeom>
          <a:noFill/>
          <a:ln>
            <a:noFill/>
          </a:ln>
        </p:spPr>
      </p:pic>
      <p:pic>
        <p:nvPicPr>
          <p:cNvPr id="378" name="Google Shape;378;p23" descr="A close up of a logo&#10;&#10;Description automatically generated"/>
          <p:cNvPicPr preferRelativeResize="0"/>
          <p:nvPr/>
        </p:nvPicPr>
        <p:blipFill rotWithShape="1">
          <a:blip r:embed="rId4">
            <a:alphaModFix/>
          </a:blip>
          <a:srcRect/>
          <a:stretch/>
        </p:blipFill>
        <p:spPr>
          <a:xfrm>
            <a:off x="405783" y="2835631"/>
            <a:ext cx="567840" cy="567843"/>
          </a:xfrm>
          <a:prstGeom prst="rect">
            <a:avLst/>
          </a:prstGeom>
          <a:noFill/>
          <a:ln>
            <a:noFill/>
          </a:ln>
        </p:spPr>
      </p:pic>
      <p:sp>
        <p:nvSpPr>
          <p:cNvPr id="379" name="Google Shape;379;p23"/>
          <p:cNvSpPr txBox="1"/>
          <p:nvPr/>
        </p:nvSpPr>
        <p:spPr>
          <a:xfrm>
            <a:off x="1198952" y="2831325"/>
            <a:ext cx="2026800" cy="52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262626"/>
                </a:solidFill>
              </a:rPr>
              <a:t>Coronavirus infects person</a:t>
            </a:r>
            <a:endParaRPr sz="1600">
              <a:solidFill>
                <a:srgbClr val="262626"/>
              </a:solidFill>
            </a:endParaRPr>
          </a:p>
        </p:txBody>
      </p:sp>
      <p:sp>
        <p:nvSpPr>
          <p:cNvPr id="380" name="Google Shape;380;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explorer.bio-rad.com</a:t>
            </a:r>
            <a:endParaRPr dirty="0"/>
          </a:p>
        </p:txBody>
      </p:sp>
      <p:pic>
        <p:nvPicPr>
          <p:cNvPr id="381" name="Google Shape;381;p23"/>
          <p:cNvPicPr preferRelativeResize="0"/>
          <p:nvPr/>
        </p:nvPicPr>
        <p:blipFill>
          <a:blip r:embed="rId5">
            <a:alphaModFix/>
          </a:blip>
          <a:stretch>
            <a:fillRect/>
          </a:stretch>
        </p:blipFill>
        <p:spPr>
          <a:xfrm rot="-5274965">
            <a:off x="10058825" y="1743379"/>
            <a:ext cx="764438" cy="768626"/>
          </a:xfrm>
          <a:prstGeom prst="rect">
            <a:avLst/>
          </a:prstGeom>
          <a:noFill/>
          <a:ln>
            <a:noFill/>
          </a:ln>
        </p:spPr>
      </p:pic>
      <p:pic>
        <p:nvPicPr>
          <p:cNvPr id="382" name="Google Shape;382;p23"/>
          <p:cNvPicPr preferRelativeResize="0"/>
          <p:nvPr/>
        </p:nvPicPr>
        <p:blipFill>
          <a:blip r:embed="rId6">
            <a:alphaModFix/>
          </a:blip>
          <a:stretch>
            <a:fillRect/>
          </a:stretch>
        </p:blipFill>
        <p:spPr>
          <a:xfrm rot="-5447118">
            <a:off x="9993819" y="2372322"/>
            <a:ext cx="1796565" cy="1119949"/>
          </a:xfrm>
          <a:prstGeom prst="rect">
            <a:avLst/>
          </a:prstGeom>
          <a:noFill/>
          <a:ln>
            <a:noFill/>
          </a:ln>
        </p:spPr>
      </p:pic>
      <p:pic>
        <p:nvPicPr>
          <p:cNvPr id="383" name="Google Shape;383;p23"/>
          <p:cNvPicPr preferRelativeResize="0"/>
          <p:nvPr/>
        </p:nvPicPr>
        <p:blipFill>
          <a:blip r:embed="rId7">
            <a:alphaModFix/>
          </a:blip>
          <a:stretch>
            <a:fillRect/>
          </a:stretch>
        </p:blipFill>
        <p:spPr>
          <a:xfrm rot="-7405155">
            <a:off x="10059439" y="4190284"/>
            <a:ext cx="1942867" cy="1146213"/>
          </a:xfrm>
          <a:prstGeom prst="rect">
            <a:avLst/>
          </a:prstGeom>
          <a:noFill/>
          <a:ln>
            <a:noFill/>
          </a:ln>
        </p:spPr>
      </p:pic>
      <p:pic>
        <p:nvPicPr>
          <p:cNvPr id="384" name="Google Shape;384;p23"/>
          <p:cNvPicPr preferRelativeResize="0"/>
          <p:nvPr/>
        </p:nvPicPr>
        <p:blipFill>
          <a:blip r:embed="rId8">
            <a:alphaModFix/>
          </a:blip>
          <a:stretch>
            <a:fillRect/>
          </a:stretch>
        </p:blipFill>
        <p:spPr>
          <a:xfrm rot="-1928580">
            <a:off x="11128408" y="5347711"/>
            <a:ext cx="853902" cy="393305"/>
          </a:xfrm>
          <a:prstGeom prst="rect">
            <a:avLst/>
          </a:prstGeom>
          <a:noFill/>
          <a:ln>
            <a:noFill/>
          </a:ln>
        </p:spPr>
      </p:pic>
      <p:pic>
        <p:nvPicPr>
          <p:cNvPr id="385" name="Google Shape;385;p23"/>
          <p:cNvPicPr preferRelativeResize="0"/>
          <p:nvPr/>
        </p:nvPicPr>
        <p:blipFill>
          <a:blip r:embed="rId9">
            <a:alphaModFix/>
          </a:blip>
          <a:stretch>
            <a:fillRect/>
          </a:stretch>
        </p:blipFill>
        <p:spPr>
          <a:xfrm>
            <a:off x="238082" y="3856969"/>
            <a:ext cx="896151" cy="896156"/>
          </a:xfrm>
          <a:prstGeom prst="rect">
            <a:avLst/>
          </a:prstGeom>
          <a:noFill/>
          <a:ln>
            <a:noFill/>
          </a:ln>
        </p:spPr>
      </p:pic>
      <p:sp>
        <p:nvSpPr>
          <p:cNvPr id="386" name="Google Shape;386;p23"/>
          <p:cNvSpPr txBox="1"/>
          <p:nvPr/>
        </p:nvSpPr>
        <p:spPr>
          <a:xfrm>
            <a:off x="558175" y="2059312"/>
            <a:ext cx="36195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262626"/>
                </a:solidFill>
              </a:rPr>
              <a:t>Coronavirus Infection</a:t>
            </a:r>
            <a:endParaRPr sz="2400">
              <a:solidFill>
                <a:srgbClr val="262626"/>
              </a:solidFill>
            </a:endParaRPr>
          </a:p>
        </p:txBody>
      </p:sp>
      <p:sp>
        <p:nvSpPr>
          <p:cNvPr id="387" name="Google Shape;387;p23"/>
          <p:cNvSpPr txBox="1"/>
          <p:nvPr/>
        </p:nvSpPr>
        <p:spPr>
          <a:xfrm>
            <a:off x="5195442" y="1208183"/>
            <a:ext cx="6162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262626"/>
                </a:solidFill>
              </a:rPr>
              <a:t>Coronavirus Antibody Detection ELISA</a:t>
            </a:r>
            <a:endParaRPr sz="2400">
              <a:solidFill>
                <a:srgbClr val="262626"/>
              </a:solidFill>
            </a:endParaRPr>
          </a:p>
        </p:txBody>
      </p:sp>
      <p:pic>
        <p:nvPicPr>
          <p:cNvPr id="388" name="Google Shape;388;p23" descr="Line arrow Counter clockwise curve"/>
          <p:cNvPicPr preferRelativeResize="0"/>
          <p:nvPr/>
        </p:nvPicPr>
        <p:blipFill rotWithShape="1">
          <a:blip r:embed="rId10">
            <a:alphaModFix/>
          </a:blip>
          <a:srcRect/>
          <a:stretch/>
        </p:blipFill>
        <p:spPr>
          <a:xfrm rot="-10194499">
            <a:off x="-64544" y="3341392"/>
            <a:ext cx="607906" cy="607909"/>
          </a:xfrm>
          <a:prstGeom prst="rect">
            <a:avLst/>
          </a:prstGeom>
          <a:noFill/>
          <a:ln>
            <a:noFill/>
          </a:ln>
        </p:spPr>
      </p:pic>
      <p:sp>
        <p:nvSpPr>
          <p:cNvPr id="389" name="Google Shape;389;p23"/>
          <p:cNvSpPr txBox="1"/>
          <p:nvPr/>
        </p:nvSpPr>
        <p:spPr>
          <a:xfrm>
            <a:off x="1135700" y="3735950"/>
            <a:ext cx="2026800" cy="101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262626"/>
                </a:solidFill>
              </a:rPr>
              <a:t>Person makes antibodies against coronavirus</a:t>
            </a:r>
            <a:endParaRPr sz="1600">
              <a:solidFill>
                <a:srgbClr val="262626"/>
              </a:solidFill>
            </a:endParaRPr>
          </a:p>
        </p:txBody>
      </p:sp>
      <p:pic>
        <p:nvPicPr>
          <p:cNvPr id="390" name="Google Shape;390;p23"/>
          <p:cNvPicPr preferRelativeResize="0"/>
          <p:nvPr/>
        </p:nvPicPr>
        <p:blipFill>
          <a:blip r:embed="rId5">
            <a:alphaModFix/>
          </a:blip>
          <a:stretch>
            <a:fillRect/>
          </a:stretch>
        </p:blipFill>
        <p:spPr>
          <a:xfrm rot="-5274965">
            <a:off x="3759750" y="2657779"/>
            <a:ext cx="764438" cy="768626"/>
          </a:xfrm>
          <a:prstGeom prst="rect">
            <a:avLst/>
          </a:prstGeom>
          <a:noFill/>
          <a:ln>
            <a:noFill/>
          </a:ln>
        </p:spPr>
      </p:pic>
      <p:pic>
        <p:nvPicPr>
          <p:cNvPr id="391" name="Google Shape;391;p23"/>
          <p:cNvPicPr preferRelativeResize="0"/>
          <p:nvPr/>
        </p:nvPicPr>
        <p:blipFill>
          <a:blip r:embed="rId6">
            <a:alphaModFix/>
          </a:blip>
          <a:stretch>
            <a:fillRect/>
          </a:stretch>
        </p:blipFill>
        <p:spPr>
          <a:xfrm rot="-5447118">
            <a:off x="3237544" y="3896322"/>
            <a:ext cx="1796565" cy="1119949"/>
          </a:xfrm>
          <a:prstGeom prst="rect">
            <a:avLst/>
          </a:prstGeom>
          <a:noFill/>
          <a:ln>
            <a:noFill/>
          </a:ln>
        </p:spPr>
      </p:pic>
      <p:sp>
        <p:nvSpPr>
          <p:cNvPr id="392" name="Google Shape;392;p23"/>
          <p:cNvSpPr txBox="1"/>
          <p:nvPr/>
        </p:nvSpPr>
        <p:spPr>
          <a:xfrm>
            <a:off x="6608868" y="1764525"/>
            <a:ext cx="3011700" cy="52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1"/>
                </a:solidFill>
              </a:rPr>
              <a:t>Antigen</a:t>
            </a:r>
            <a:endParaRPr sz="1600" b="1" dirty="0">
              <a:solidFill>
                <a:schemeClr val="dk1"/>
              </a:solidFill>
            </a:endParaRPr>
          </a:p>
          <a:p>
            <a:pPr marL="0" marR="0" lvl="0" indent="0" algn="ctr" rtl="0">
              <a:spcBef>
                <a:spcPts val="0"/>
              </a:spcBef>
              <a:spcAft>
                <a:spcPts val="0"/>
              </a:spcAft>
              <a:buNone/>
            </a:pPr>
            <a:r>
              <a:rPr lang="en-US" sz="1600" dirty="0">
                <a:solidFill>
                  <a:schemeClr val="dk1"/>
                </a:solidFill>
              </a:rPr>
              <a:t>(lab-purified coronavirus S protein)</a:t>
            </a:r>
            <a:endParaRPr sz="1600" dirty="0">
              <a:solidFill>
                <a:schemeClr val="dk1"/>
              </a:solidFill>
            </a:endParaRPr>
          </a:p>
        </p:txBody>
      </p:sp>
      <p:grpSp>
        <p:nvGrpSpPr>
          <p:cNvPr id="393" name="Google Shape;393;p23"/>
          <p:cNvGrpSpPr/>
          <p:nvPr/>
        </p:nvGrpSpPr>
        <p:grpSpPr>
          <a:xfrm>
            <a:off x="5513155" y="1652129"/>
            <a:ext cx="1289658" cy="1261310"/>
            <a:chOff x="6314848" y="1575929"/>
            <a:chExt cx="1289658" cy="1261310"/>
          </a:xfrm>
        </p:grpSpPr>
        <p:pic>
          <p:nvPicPr>
            <p:cNvPr id="394" name="Google Shape;394;p23"/>
            <p:cNvPicPr preferRelativeResize="0"/>
            <p:nvPr/>
          </p:nvPicPr>
          <p:blipFill>
            <a:blip r:embed="rId11">
              <a:alphaModFix/>
            </a:blip>
            <a:stretch>
              <a:fillRect/>
            </a:stretch>
          </p:blipFill>
          <p:spPr>
            <a:xfrm rot="-1140021">
              <a:off x="6700698" y="1683813"/>
              <a:ext cx="795924" cy="795924"/>
            </a:xfrm>
            <a:prstGeom prst="rect">
              <a:avLst/>
            </a:prstGeom>
            <a:noFill/>
            <a:ln>
              <a:noFill/>
            </a:ln>
          </p:spPr>
        </p:pic>
        <p:pic>
          <p:nvPicPr>
            <p:cNvPr id="395" name="Google Shape;395;p23"/>
            <p:cNvPicPr preferRelativeResize="0"/>
            <p:nvPr/>
          </p:nvPicPr>
          <p:blipFill>
            <a:blip r:embed="rId11">
              <a:alphaModFix/>
            </a:blip>
            <a:stretch>
              <a:fillRect/>
            </a:stretch>
          </p:blipFill>
          <p:spPr>
            <a:xfrm>
              <a:off x="6314848" y="1683813"/>
              <a:ext cx="795924" cy="795924"/>
            </a:xfrm>
            <a:prstGeom prst="rect">
              <a:avLst/>
            </a:prstGeom>
            <a:noFill/>
            <a:ln>
              <a:noFill/>
            </a:ln>
          </p:spPr>
        </p:pic>
        <p:pic>
          <p:nvPicPr>
            <p:cNvPr id="396" name="Google Shape;396;p23"/>
            <p:cNvPicPr preferRelativeResize="0"/>
            <p:nvPr/>
          </p:nvPicPr>
          <p:blipFill>
            <a:blip r:embed="rId11">
              <a:alphaModFix/>
            </a:blip>
            <a:stretch>
              <a:fillRect/>
            </a:stretch>
          </p:blipFill>
          <p:spPr>
            <a:xfrm rot="1009308">
              <a:off x="6495635" y="1943175"/>
              <a:ext cx="795924" cy="795924"/>
            </a:xfrm>
            <a:prstGeom prst="rect">
              <a:avLst/>
            </a:prstGeom>
            <a:noFill/>
            <a:ln>
              <a:noFill/>
            </a:ln>
          </p:spPr>
        </p:pic>
      </p:grpSp>
      <p:pic>
        <p:nvPicPr>
          <p:cNvPr id="397" name="Google Shape;397;p23"/>
          <p:cNvPicPr preferRelativeResize="0"/>
          <p:nvPr/>
        </p:nvPicPr>
        <p:blipFill>
          <a:blip r:embed="rId9">
            <a:alphaModFix/>
          </a:blip>
          <a:stretch>
            <a:fillRect/>
          </a:stretch>
        </p:blipFill>
        <p:spPr>
          <a:xfrm>
            <a:off x="5615451" y="2900028"/>
            <a:ext cx="896151" cy="896156"/>
          </a:xfrm>
          <a:prstGeom prst="rect">
            <a:avLst/>
          </a:prstGeom>
          <a:noFill/>
          <a:ln>
            <a:noFill/>
          </a:ln>
        </p:spPr>
      </p:pic>
      <p:sp>
        <p:nvSpPr>
          <p:cNvPr id="398" name="Google Shape;398;p23"/>
          <p:cNvSpPr txBox="1"/>
          <p:nvPr/>
        </p:nvSpPr>
        <p:spPr>
          <a:xfrm>
            <a:off x="6538726" y="2767682"/>
            <a:ext cx="3151984" cy="52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1"/>
                </a:solidFill>
              </a:rPr>
              <a:t>Patient Sample</a:t>
            </a:r>
            <a:endParaRPr sz="1600" b="1" dirty="0">
              <a:solidFill>
                <a:schemeClr val="dk1"/>
              </a:solidFill>
            </a:endParaRPr>
          </a:p>
          <a:p>
            <a:pPr marL="0" marR="0" lvl="0" indent="0" algn="ctr" rtl="0">
              <a:spcBef>
                <a:spcPts val="0"/>
              </a:spcBef>
              <a:spcAft>
                <a:spcPts val="0"/>
              </a:spcAft>
              <a:buNone/>
            </a:pPr>
            <a:r>
              <a:rPr lang="en-US" sz="1600" dirty="0">
                <a:solidFill>
                  <a:schemeClr val="dk1"/>
                </a:solidFill>
              </a:rPr>
              <a:t>(anti-coronavirus antibodies </a:t>
            </a:r>
          </a:p>
          <a:p>
            <a:pPr marL="0" marR="0" lvl="0" indent="0" algn="ctr" rtl="0">
              <a:spcBef>
                <a:spcPts val="0"/>
              </a:spcBef>
              <a:spcAft>
                <a:spcPts val="0"/>
              </a:spcAft>
              <a:buNone/>
            </a:pPr>
            <a:r>
              <a:rPr lang="en-US" sz="1600" dirty="0">
                <a:solidFill>
                  <a:schemeClr val="dk1"/>
                </a:solidFill>
              </a:rPr>
              <a:t>will be present in sample if patient was infected)</a:t>
            </a:r>
            <a:endParaRPr sz="1600" dirty="0">
              <a:solidFill>
                <a:schemeClr val="dk1"/>
              </a:solidFill>
            </a:endParaRPr>
          </a:p>
        </p:txBody>
      </p:sp>
      <p:sp>
        <p:nvSpPr>
          <p:cNvPr id="399" name="Google Shape;399;p23"/>
          <p:cNvSpPr txBox="1"/>
          <p:nvPr/>
        </p:nvSpPr>
        <p:spPr>
          <a:xfrm>
            <a:off x="6336655" y="4037018"/>
            <a:ext cx="3556126" cy="117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1"/>
                </a:solidFill>
              </a:rPr>
              <a:t>Secondary Antibody, </a:t>
            </a:r>
          </a:p>
          <a:p>
            <a:pPr marL="0" marR="0" lvl="0" indent="0" algn="ctr" rtl="0">
              <a:spcBef>
                <a:spcPts val="0"/>
              </a:spcBef>
              <a:spcAft>
                <a:spcPts val="0"/>
              </a:spcAft>
              <a:buNone/>
            </a:pPr>
            <a:r>
              <a:rPr lang="en-US" sz="1600" b="1" dirty="0">
                <a:solidFill>
                  <a:schemeClr val="dk1"/>
                </a:solidFill>
              </a:rPr>
              <a:t>goat anti-human</a:t>
            </a:r>
            <a:endParaRPr sz="1600" b="1" dirty="0">
              <a:solidFill>
                <a:schemeClr val="dk1"/>
              </a:solidFill>
            </a:endParaRPr>
          </a:p>
          <a:p>
            <a:pPr marL="0" marR="0" lvl="0" indent="0" algn="ctr" rtl="0">
              <a:spcBef>
                <a:spcPts val="0"/>
              </a:spcBef>
              <a:spcAft>
                <a:spcPts val="0"/>
              </a:spcAft>
              <a:buNone/>
            </a:pPr>
            <a:r>
              <a:rPr lang="en-US" sz="1600" dirty="0">
                <a:solidFill>
                  <a:schemeClr val="dk1"/>
                </a:solidFill>
              </a:rPr>
              <a:t>(binds if anti-coronavirus human antibodies are present in the sample)</a:t>
            </a:r>
            <a:endParaRPr sz="1600" dirty="0">
              <a:solidFill>
                <a:schemeClr val="dk1"/>
              </a:solidFill>
            </a:endParaRPr>
          </a:p>
        </p:txBody>
      </p:sp>
      <p:sp>
        <p:nvSpPr>
          <p:cNvPr id="29" name="Google Shape;313;p20">
            <a:extLst>
              <a:ext uri="{FF2B5EF4-FFF2-40B4-BE49-F238E27FC236}">
                <a16:creationId xmlns:a16="http://schemas.microsoft.com/office/drawing/2014/main" id="{D261BACE-5E6E-4C6E-833C-EFAD0544EA7E}"/>
              </a:ext>
            </a:extLst>
          </p:cNvPr>
          <p:cNvSpPr txBox="1"/>
          <p:nvPr/>
        </p:nvSpPr>
        <p:spPr>
          <a:xfrm>
            <a:off x="7414368" y="5226445"/>
            <a:ext cx="1400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Enzyme</a:t>
            </a:r>
            <a:endParaRPr sz="1600" dirty="0">
              <a:solidFill>
                <a:schemeClr val="dk1"/>
              </a:solidFill>
            </a:endParaRPr>
          </a:p>
        </p:txBody>
      </p:sp>
      <p:cxnSp>
        <p:nvCxnSpPr>
          <p:cNvPr id="30" name="Google Shape;330;p20">
            <a:extLst>
              <a:ext uri="{FF2B5EF4-FFF2-40B4-BE49-F238E27FC236}">
                <a16:creationId xmlns:a16="http://schemas.microsoft.com/office/drawing/2014/main" id="{3625E1F5-0438-41DE-906D-E722BDF34393}"/>
              </a:ext>
            </a:extLst>
          </p:cNvPr>
          <p:cNvCxnSpPr>
            <a:cxnSpLocks/>
          </p:cNvCxnSpPr>
          <p:nvPr/>
        </p:nvCxnSpPr>
        <p:spPr>
          <a:xfrm>
            <a:off x="8684062" y="5415618"/>
            <a:ext cx="2250410" cy="0"/>
          </a:xfrm>
          <a:prstGeom prst="straightConnector1">
            <a:avLst/>
          </a:prstGeom>
          <a:noFill/>
          <a:ln w="9525" cap="flat" cmpd="sng">
            <a:solidFill>
              <a:schemeClr val="dk2"/>
            </a:solidFill>
            <a:prstDash val="solid"/>
            <a:round/>
            <a:headEnd type="none" w="med" len="med"/>
            <a:tailEnd type="none" w="med" len="med"/>
          </a:ln>
        </p:spPr>
      </p:cxnSp>
      <p:sp>
        <p:nvSpPr>
          <p:cNvPr id="31" name="Google Shape;331;p20">
            <a:extLst>
              <a:ext uri="{FF2B5EF4-FFF2-40B4-BE49-F238E27FC236}">
                <a16:creationId xmlns:a16="http://schemas.microsoft.com/office/drawing/2014/main" id="{C82488EF-041D-4DD0-8BD1-92D7C8AF8418}"/>
              </a:ext>
            </a:extLst>
          </p:cNvPr>
          <p:cNvSpPr txBox="1"/>
          <p:nvPr/>
        </p:nvSpPr>
        <p:spPr>
          <a:xfrm>
            <a:off x="7414368" y="5612461"/>
            <a:ext cx="1400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rPr>
              <a:t>Substrate</a:t>
            </a:r>
            <a:endParaRPr sz="1600"/>
          </a:p>
        </p:txBody>
      </p:sp>
      <p:cxnSp>
        <p:nvCxnSpPr>
          <p:cNvPr id="32" name="Google Shape;332;p20">
            <a:extLst>
              <a:ext uri="{FF2B5EF4-FFF2-40B4-BE49-F238E27FC236}">
                <a16:creationId xmlns:a16="http://schemas.microsoft.com/office/drawing/2014/main" id="{EC6AE15E-EADC-43F0-A278-DA5936314985}"/>
              </a:ext>
            </a:extLst>
          </p:cNvPr>
          <p:cNvCxnSpPr>
            <a:cxnSpLocks/>
            <a:stCxn id="31" idx="3"/>
          </p:cNvCxnSpPr>
          <p:nvPr/>
        </p:nvCxnSpPr>
        <p:spPr>
          <a:xfrm flipV="1">
            <a:off x="8815068" y="5796161"/>
            <a:ext cx="2179635" cy="950"/>
          </a:xfrm>
          <a:prstGeom prst="straightConnector1">
            <a:avLst/>
          </a:prstGeom>
          <a:noFill/>
          <a:ln w="9525" cap="flat" cmpd="sng">
            <a:solidFill>
              <a:schemeClr val="dk2"/>
            </a:solidFill>
            <a:prstDash val="solid"/>
            <a:round/>
            <a:headEnd type="none" w="med" len="med"/>
            <a:tailEnd type="none" w="med" len="med"/>
          </a:ln>
        </p:spPr>
      </p:cxnSp>
      <p:cxnSp>
        <p:nvCxnSpPr>
          <p:cNvPr id="33" name="Google Shape;330;p20">
            <a:extLst>
              <a:ext uri="{FF2B5EF4-FFF2-40B4-BE49-F238E27FC236}">
                <a16:creationId xmlns:a16="http://schemas.microsoft.com/office/drawing/2014/main" id="{A1BA8E4F-AB59-4FF3-A630-5A458A4BDB2B}"/>
              </a:ext>
            </a:extLst>
          </p:cNvPr>
          <p:cNvCxnSpPr>
            <a:cxnSpLocks/>
          </p:cNvCxnSpPr>
          <p:nvPr/>
        </p:nvCxnSpPr>
        <p:spPr>
          <a:xfrm>
            <a:off x="9188402" y="4407220"/>
            <a:ext cx="829091" cy="0"/>
          </a:xfrm>
          <a:prstGeom prst="straightConnector1">
            <a:avLst/>
          </a:prstGeom>
          <a:noFill/>
          <a:ln w="9525" cap="flat" cmpd="sng">
            <a:solidFill>
              <a:schemeClr val="dk2"/>
            </a:solidFill>
            <a:prstDash val="solid"/>
            <a:round/>
            <a:headEnd type="none" w="med" len="med"/>
            <a:tailEnd type="none" w="med" len="med"/>
          </a:ln>
        </p:spPr>
      </p:cxnSp>
      <p:cxnSp>
        <p:nvCxnSpPr>
          <p:cNvPr id="35" name="Google Shape;330;p20">
            <a:extLst>
              <a:ext uri="{FF2B5EF4-FFF2-40B4-BE49-F238E27FC236}">
                <a16:creationId xmlns:a16="http://schemas.microsoft.com/office/drawing/2014/main" id="{8201F26D-425D-447F-86B4-C8CE6CE5744B}"/>
              </a:ext>
            </a:extLst>
          </p:cNvPr>
          <p:cNvCxnSpPr>
            <a:cxnSpLocks/>
          </p:cNvCxnSpPr>
          <p:nvPr/>
        </p:nvCxnSpPr>
        <p:spPr>
          <a:xfrm>
            <a:off x="9499904" y="3207186"/>
            <a:ext cx="1069696" cy="0"/>
          </a:xfrm>
          <a:prstGeom prst="straightConnector1">
            <a:avLst/>
          </a:prstGeom>
          <a:noFill/>
          <a:ln w="9525" cap="flat" cmpd="sng">
            <a:solidFill>
              <a:schemeClr val="dk2"/>
            </a:solidFill>
            <a:prstDash val="solid"/>
            <a:round/>
            <a:headEnd type="none" w="med" len="med"/>
            <a:tailEnd type="none" w="med" len="med"/>
          </a:ln>
        </p:spPr>
      </p:cxnSp>
      <p:cxnSp>
        <p:nvCxnSpPr>
          <p:cNvPr id="37" name="Google Shape;330;p20">
            <a:extLst>
              <a:ext uri="{FF2B5EF4-FFF2-40B4-BE49-F238E27FC236}">
                <a16:creationId xmlns:a16="http://schemas.microsoft.com/office/drawing/2014/main" id="{D5B2318C-F326-4ADA-B70B-DB9ED4D093AC}"/>
              </a:ext>
            </a:extLst>
          </p:cNvPr>
          <p:cNvCxnSpPr>
            <a:cxnSpLocks/>
          </p:cNvCxnSpPr>
          <p:nvPr/>
        </p:nvCxnSpPr>
        <p:spPr>
          <a:xfrm>
            <a:off x="8733341" y="1968820"/>
            <a:ext cx="1221357"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4"/>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Antibody Detection ELISA Animation</a:t>
            </a:r>
            <a:endParaRPr/>
          </a:p>
        </p:txBody>
      </p:sp>
      <p:sp>
        <p:nvSpPr>
          <p:cNvPr id="405" name="Google Shape;405;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406" name="Google Shape;406;p24"/>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21</a:t>
            </a:fld>
            <a:endParaRPr/>
          </a:p>
        </p:txBody>
      </p:sp>
      <p:sp>
        <p:nvSpPr>
          <p:cNvPr id="407" name="Google Shape;407;p24"/>
          <p:cNvSpPr txBox="1"/>
          <p:nvPr/>
        </p:nvSpPr>
        <p:spPr>
          <a:xfrm>
            <a:off x="1043379" y="922399"/>
            <a:ext cx="9622795"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u="sng" dirty="0">
                <a:solidFill>
                  <a:schemeClr val="hlink"/>
                </a:solidFill>
                <a:hlinkClick r:id="rId5"/>
              </a:rPr>
              <a:t>Antibody Detection ELISA Animation</a:t>
            </a:r>
            <a:r>
              <a:rPr lang="en-US" sz="1800" dirty="0">
                <a:solidFill>
                  <a:schemeClr val="dk1"/>
                </a:solidFill>
              </a:rPr>
              <a:t> </a:t>
            </a:r>
            <a:endParaRPr dirty="0"/>
          </a:p>
          <a:p>
            <a:pPr marL="0" marR="0" lvl="0" indent="0" algn="ctr" rtl="0">
              <a:spcBef>
                <a:spcPts val="0"/>
              </a:spcBef>
              <a:spcAft>
                <a:spcPts val="0"/>
              </a:spcAft>
              <a:buNone/>
            </a:pPr>
            <a:r>
              <a:rPr lang="en-US" sz="1800" dirty="0">
                <a:solidFill>
                  <a:schemeClr val="dk1"/>
                </a:solidFill>
              </a:rPr>
              <a:t>(click on link to view animation, or use presentation mode to play the embedded video)</a:t>
            </a:r>
            <a:endParaRPr dirty="0"/>
          </a:p>
        </p:txBody>
      </p:sp>
      <p:pic>
        <p:nvPicPr>
          <p:cNvPr id="3" name="Screen Recording 2">
            <a:hlinkClick r:id="" action="ppaction://media"/>
            <a:extLst>
              <a:ext uri="{FF2B5EF4-FFF2-40B4-BE49-F238E27FC236}">
                <a16:creationId xmlns:a16="http://schemas.microsoft.com/office/drawing/2014/main" id="{6B1473C8-30FF-4ACB-A24A-5E076FEB76C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47094" y="1529487"/>
            <a:ext cx="7921104" cy="4406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5"/>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Questions — Antibody Detection ELISA</a:t>
            </a:r>
            <a:endParaRPr/>
          </a:p>
        </p:txBody>
      </p:sp>
      <p:sp>
        <p:nvSpPr>
          <p:cNvPr id="413" name="Google Shape;413;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414" name="Google Shape;414;p25"/>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22</a:t>
            </a:fld>
            <a:endParaRPr/>
          </a:p>
        </p:txBody>
      </p:sp>
      <p:sp>
        <p:nvSpPr>
          <p:cNvPr id="415" name="Google Shape;415;p25"/>
          <p:cNvSpPr txBox="1"/>
          <p:nvPr/>
        </p:nvSpPr>
        <p:spPr>
          <a:xfrm>
            <a:off x="10063225" y="7200775"/>
            <a:ext cx="10284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Patient C</a:t>
            </a:r>
            <a:endParaRPr/>
          </a:p>
        </p:txBody>
      </p:sp>
      <p:sp>
        <p:nvSpPr>
          <p:cNvPr id="416" name="Google Shape;416;p25"/>
          <p:cNvSpPr txBox="1">
            <a:spLocks noGrp="1"/>
          </p:cNvSpPr>
          <p:nvPr>
            <p:ph type="body" idx="1"/>
          </p:nvPr>
        </p:nvSpPr>
        <p:spPr>
          <a:xfrm>
            <a:off x="341700" y="1135775"/>
            <a:ext cx="11134800" cy="5002200"/>
          </a:xfrm>
          <a:prstGeom prst="rect">
            <a:avLst/>
          </a:prstGeom>
          <a:noFill/>
          <a:ln>
            <a:noFill/>
          </a:ln>
        </p:spPr>
        <p:txBody>
          <a:bodyPr spcFirstLastPara="1" wrap="square" lIns="91425" tIns="45700" rIns="91425" bIns="45700" anchor="t" anchorCtr="0">
            <a:noAutofit/>
          </a:bodyPr>
          <a:lstStyle/>
          <a:p>
            <a:pPr marL="400050" lvl="0" indent="-400050" algn="l" rtl="0">
              <a:lnSpc>
                <a:spcPct val="90000"/>
              </a:lnSpc>
              <a:spcBef>
                <a:spcPts val="0"/>
              </a:spcBef>
              <a:spcAft>
                <a:spcPts val="0"/>
              </a:spcAft>
              <a:buClr>
                <a:srgbClr val="262626"/>
              </a:buClr>
              <a:buSzPts val="1800"/>
              <a:buAutoNum type="arabicPeriod" startAt="5"/>
            </a:pPr>
            <a:r>
              <a:rPr lang="en-US" sz="1800" dirty="0"/>
              <a:t>In an antibody detection ELISA, lab-purified antigen (coronavirus S protein, for example) is added to the wells first. Model this step using the solid black circles to represent the coronavirus S protein antigens. How is this step different than the first step in an antigen detection ELISA? </a:t>
            </a:r>
            <a:endParaRPr sz="1800" dirty="0"/>
          </a:p>
          <a:p>
            <a:pPr marL="400050" lvl="0" indent="-400050" algn="l" rtl="0">
              <a:lnSpc>
                <a:spcPct val="90000"/>
              </a:lnSpc>
              <a:spcBef>
                <a:spcPts val="2000"/>
              </a:spcBef>
              <a:spcAft>
                <a:spcPts val="0"/>
              </a:spcAft>
              <a:buSzPts val="1800"/>
              <a:buAutoNum type="arabicPeriod" startAt="5"/>
            </a:pPr>
            <a:r>
              <a:rPr lang="en-US" sz="1800" dirty="0"/>
              <a:t>After antigen is added, the wells are washed. Why is the wash step important? Give two reasons.</a:t>
            </a:r>
            <a:endParaRPr sz="1800" dirty="0"/>
          </a:p>
          <a:p>
            <a:pPr marL="400050" lvl="0" indent="-400050" algn="l" rtl="0">
              <a:lnSpc>
                <a:spcPct val="90000"/>
              </a:lnSpc>
              <a:spcBef>
                <a:spcPts val="2000"/>
              </a:spcBef>
              <a:spcAft>
                <a:spcPts val="0"/>
              </a:spcAft>
              <a:buSzPts val="1800"/>
              <a:buAutoNum type="arabicPeriod" startAt="5"/>
            </a:pPr>
            <a:r>
              <a:rPr lang="en-US" sz="1800" dirty="0"/>
              <a:t>Next, the patient sample is added. Patient samples contain a variety of antibodies. If the patient has been infected with coronavirus, the sample will also contain antibodies to the coronavirus S protein. Model this step for a patient who has antibodies to coronavirus. Describe the necessary components and steps. </a:t>
            </a:r>
            <a:endParaRPr sz="1800" dirty="0"/>
          </a:p>
          <a:p>
            <a:pPr marL="400050" lvl="0" indent="-400050" algn="l" rtl="0">
              <a:lnSpc>
                <a:spcPct val="90000"/>
              </a:lnSpc>
              <a:spcBef>
                <a:spcPts val="2000"/>
              </a:spcBef>
              <a:spcAft>
                <a:spcPts val="0"/>
              </a:spcAft>
              <a:buSzPts val="1800"/>
              <a:buAutoNum type="arabicPeriod" startAt="5"/>
            </a:pPr>
            <a:r>
              <a:rPr lang="en-US" sz="1800" dirty="0"/>
              <a:t>An enzyme-linked secondary antibody is added next. Model this step and describe the necessary components and steps. </a:t>
            </a:r>
            <a:endParaRPr sz="1800" dirty="0"/>
          </a:p>
          <a:p>
            <a:pPr marL="400050" lvl="0" indent="-400050" algn="l" rtl="0">
              <a:lnSpc>
                <a:spcPct val="90000"/>
              </a:lnSpc>
              <a:spcBef>
                <a:spcPts val="2000"/>
              </a:spcBef>
              <a:spcAft>
                <a:spcPts val="0"/>
              </a:spcAft>
              <a:buSzPts val="1800"/>
              <a:buAutoNum type="arabicPeriod" startAt="5"/>
            </a:pPr>
            <a:r>
              <a:rPr lang="en-US" sz="1800" dirty="0"/>
              <a:t>Finally, the substrate is added. Model this step. If the sample turns blue (a positive result) the patient sample contains antibodies to coronavirus. Does this necessarily indicate an ongoing infection? Explain your answer.</a:t>
            </a:r>
            <a:endParaRPr sz="1800" dirty="0"/>
          </a:p>
        </p:txBody>
      </p:sp>
      <p:sp>
        <p:nvSpPr>
          <p:cNvPr id="417" name="Google Shape;417;p25"/>
          <p:cNvSpPr/>
          <p:nvPr/>
        </p:nvSpPr>
        <p:spPr>
          <a:xfrm>
            <a:off x="0" y="-25300"/>
            <a:ext cx="12192000" cy="14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6"/>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Questions — Antibody Detection ELISA </a:t>
            </a:r>
            <a:endParaRPr/>
          </a:p>
        </p:txBody>
      </p:sp>
      <p:sp>
        <p:nvSpPr>
          <p:cNvPr id="423" name="Google Shape;423;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424" name="Google Shape;424;p26"/>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23</a:t>
            </a:fld>
            <a:endParaRPr/>
          </a:p>
        </p:txBody>
      </p:sp>
      <p:sp>
        <p:nvSpPr>
          <p:cNvPr id="425" name="Google Shape;425;p26"/>
          <p:cNvSpPr txBox="1"/>
          <p:nvPr/>
        </p:nvSpPr>
        <p:spPr>
          <a:xfrm>
            <a:off x="10063225" y="7200775"/>
            <a:ext cx="10284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Patient C</a:t>
            </a:r>
            <a:endParaRPr/>
          </a:p>
        </p:txBody>
      </p:sp>
      <p:sp>
        <p:nvSpPr>
          <p:cNvPr id="426" name="Google Shape;426;p26"/>
          <p:cNvSpPr txBox="1">
            <a:spLocks noGrp="1"/>
          </p:cNvSpPr>
          <p:nvPr>
            <p:ph type="body" idx="1"/>
          </p:nvPr>
        </p:nvSpPr>
        <p:spPr>
          <a:xfrm>
            <a:off x="341700" y="1135775"/>
            <a:ext cx="6250500" cy="5002200"/>
          </a:xfrm>
          <a:prstGeom prst="rect">
            <a:avLst/>
          </a:prstGeom>
          <a:noFill/>
          <a:ln>
            <a:noFill/>
          </a:ln>
        </p:spPr>
        <p:txBody>
          <a:bodyPr spcFirstLastPara="1" wrap="square" lIns="91425" tIns="45700" rIns="91425" bIns="45700" anchor="t" anchorCtr="0">
            <a:noAutofit/>
          </a:bodyPr>
          <a:lstStyle/>
          <a:p>
            <a:pPr marL="400050" lvl="0" indent="-400050" algn="l" rtl="0">
              <a:lnSpc>
                <a:spcPct val="90000"/>
              </a:lnSpc>
              <a:spcBef>
                <a:spcPts val="0"/>
              </a:spcBef>
              <a:spcAft>
                <a:spcPts val="0"/>
              </a:spcAft>
              <a:buSzPts val="1800"/>
              <a:buAutoNum type="arabicPeriod" startAt="10"/>
            </a:pPr>
            <a:r>
              <a:rPr lang="en-US" sz="1800" dirty="0"/>
              <a:t>Use your shapes to model the following for an antibody detection ELISA:</a:t>
            </a:r>
            <a:endParaRPr sz="1800" dirty="0"/>
          </a:p>
          <a:p>
            <a:pPr marL="744538" lvl="1" indent="-344488" algn="l" rtl="0">
              <a:lnSpc>
                <a:spcPct val="90000"/>
              </a:lnSpc>
              <a:spcBef>
                <a:spcPts val="2000"/>
              </a:spcBef>
              <a:spcAft>
                <a:spcPts val="0"/>
              </a:spcAft>
              <a:buSzPts val="1800"/>
              <a:buAutoNum type="alphaLcParenR"/>
            </a:pPr>
            <a:r>
              <a:rPr lang="en-US" sz="1800" dirty="0"/>
              <a:t>The positive control</a:t>
            </a:r>
            <a:endParaRPr sz="1800" dirty="0"/>
          </a:p>
          <a:p>
            <a:pPr marL="744538" lvl="1" indent="-344488" algn="l" rtl="0">
              <a:lnSpc>
                <a:spcPct val="90000"/>
              </a:lnSpc>
              <a:spcBef>
                <a:spcPts val="2000"/>
              </a:spcBef>
              <a:spcAft>
                <a:spcPts val="0"/>
              </a:spcAft>
              <a:buSzPts val="1800"/>
              <a:buAutoNum type="alphaLcParenR"/>
            </a:pPr>
            <a:r>
              <a:rPr lang="en-US" sz="1800" dirty="0"/>
              <a:t>The negative control</a:t>
            </a:r>
            <a:endParaRPr sz="1800" dirty="0"/>
          </a:p>
          <a:p>
            <a:pPr marL="744538" lvl="1" indent="-344488" algn="l" rtl="0">
              <a:lnSpc>
                <a:spcPct val="90000"/>
              </a:lnSpc>
              <a:spcBef>
                <a:spcPts val="2000"/>
              </a:spcBef>
              <a:spcAft>
                <a:spcPts val="0"/>
              </a:spcAft>
              <a:buSzPts val="1800"/>
              <a:buAutoNum type="alphaLcParenR"/>
            </a:pPr>
            <a:r>
              <a:rPr lang="en-US" sz="1800" dirty="0"/>
              <a:t>A negative patient sample</a:t>
            </a:r>
            <a:endParaRPr sz="1800" dirty="0"/>
          </a:p>
          <a:p>
            <a:pPr marL="400050" lvl="0" indent="-400050" algn="l" rtl="0">
              <a:lnSpc>
                <a:spcPct val="90000"/>
              </a:lnSpc>
              <a:spcBef>
                <a:spcPts val="2000"/>
              </a:spcBef>
              <a:spcAft>
                <a:spcPts val="0"/>
              </a:spcAft>
              <a:buSzPts val="1800"/>
              <a:buAutoNum type="arabicPeriod" startAt="10"/>
            </a:pPr>
            <a:r>
              <a:rPr lang="en-US" sz="1800" dirty="0"/>
              <a:t>According to this graph, could you use an antibody detection ELISA to accurately diagnose a patient 35 days after exposure? Explain your answer. </a:t>
            </a:r>
            <a:endParaRPr sz="1800" dirty="0"/>
          </a:p>
        </p:txBody>
      </p:sp>
      <p:sp>
        <p:nvSpPr>
          <p:cNvPr id="427" name="Google Shape;427;p26"/>
          <p:cNvSpPr/>
          <p:nvPr/>
        </p:nvSpPr>
        <p:spPr>
          <a:xfrm>
            <a:off x="0" y="-25300"/>
            <a:ext cx="12192000" cy="14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8" name="Google Shape;428;p26"/>
          <p:cNvPicPr preferRelativeResize="0"/>
          <p:nvPr/>
        </p:nvPicPr>
        <p:blipFill>
          <a:blip r:embed="rId3">
            <a:alphaModFix/>
          </a:blip>
          <a:stretch>
            <a:fillRect/>
          </a:stretch>
        </p:blipFill>
        <p:spPr>
          <a:xfrm>
            <a:off x="7310159" y="3273949"/>
            <a:ext cx="4348441" cy="2526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27"/>
          <p:cNvPicPr preferRelativeResize="0"/>
          <p:nvPr/>
        </p:nvPicPr>
        <p:blipFill>
          <a:blip r:embed="rId3">
            <a:alphaModFix/>
          </a:blip>
          <a:stretch>
            <a:fillRect/>
          </a:stretch>
        </p:blipFill>
        <p:spPr>
          <a:xfrm rot="5560790">
            <a:off x="9357777" y="5234224"/>
            <a:ext cx="669107" cy="672774"/>
          </a:xfrm>
          <a:prstGeom prst="rect">
            <a:avLst/>
          </a:prstGeom>
          <a:noFill/>
          <a:ln>
            <a:noFill/>
          </a:ln>
        </p:spPr>
      </p:pic>
      <p:pic>
        <p:nvPicPr>
          <p:cNvPr id="434" name="Google Shape;434;p27"/>
          <p:cNvPicPr preferRelativeResize="0"/>
          <p:nvPr/>
        </p:nvPicPr>
        <p:blipFill>
          <a:blip r:embed="rId4">
            <a:alphaModFix/>
          </a:blip>
          <a:stretch>
            <a:fillRect/>
          </a:stretch>
        </p:blipFill>
        <p:spPr>
          <a:xfrm rot="10800000">
            <a:off x="10943371" y="5250532"/>
            <a:ext cx="411478" cy="633700"/>
          </a:xfrm>
          <a:prstGeom prst="rect">
            <a:avLst/>
          </a:prstGeom>
          <a:noFill/>
          <a:ln>
            <a:noFill/>
          </a:ln>
        </p:spPr>
      </p:pic>
      <p:pic>
        <p:nvPicPr>
          <p:cNvPr id="435" name="Google Shape;435;p27"/>
          <p:cNvPicPr preferRelativeResize="0"/>
          <p:nvPr/>
        </p:nvPicPr>
        <p:blipFill>
          <a:blip r:embed="rId5">
            <a:alphaModFix/>
          </a:blip>
          <a:stretch>
            <a:fillRect/>
          </a:stretch>
        </p:blipFill>
        <p:spPr>
          <a:xfrm rot="-6927524">
            <a:off x="10098951" y="5389117"/>
            <a:ext cx="628815" cy="645910"/>
          </a:xfrm>
          <a:prstGeom prst="rect">
            <a:avLst/>
          </a:prstGeom>
          <a:noFill/>
          <a:ln>
            <a:noFill/>
          </a:ln>
        </p:spPr>
      </p:pic>
      <p:sp>
        <p:nvSpPr>
          <p:cNvPr id="436" name="Google Shape;436;p27"/>
          <p:cNvSpPr/>
          <p:nvPr/>
        </p:nvSpPr>
        <p:spPr>
          <a:xfrm>
            <a:off x="620300" y="1097500"/>
            <a:ext cx="4665950" cy="4958875"/>
          </a:xfrm>
          <a:prstGeom prst="flowChartProcess">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438" name="Google Shape;438;p27"/>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24</a:t>
            </a:fld>
            <a:endParaRPr/>
          </a:p>
        </p:txBody>
      </p:sp>
      <p:sp>
        <p:nvSpPr>
          <p:cNvPr id="439" name="Google Shape;439;p27"/>
          <p:cNvSpPr txBox="1"/>
          <p:nvPr/>
        </p:nvSpPr>
        <p:spPr>
          <a:xfrm>
            <a:off x="87250" y="6034438"/>
            <a:ext cx="55755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dk1"/>
                </a:solidFill>
              </a:rPr>
              <a:t>ELISA well</a:t>
            </a:r>
            <a:endParaRPr sz="1500"/>
          </a:p>
        </p:txBody>
      </p:sp>
      <p:pic>
        <p:nvPicPr>
          <p:cNvPr id="440" name="Google Shape;440;p27"/>
          <p:cNvPicPr preferRelativeResize="0"/>
          <p:nvPr/>
        </p:nvPicPr>
        <p:blipFill>
          <a:blip r:embed="rId6">
            <a:alphaModFix/>
          </a:blip>
          <a:stretch>
            <a:fillRect/>
          </a:stretch>
        </p:blipFill>
        <p:spPr>
          <a:xfrm rot="-5400000">
            <a:off x="9549784" y="1546397"/>
            <a:ext cx="1785390" cy="1044398"/>
          </a:xfrm>
          <a:prstGeom prst="rect">
            <a:avLst/>
          </a:prstGeom>
          <a:noFill/>
          <a:ln>
            <a:noFill/>
          </a:ln>
        </p:spPr>
      </p:pic>
      <p:pic>
        <p:nvPicPr>
          <p:cNvPr id="441" name="Google Shape;441;p27"/>
          <p:cNvPicPr preferRelativeResize="0"/>
          <p:nvPr/>
        </p:nvPicPr>
        <p:blipFill>
          <a:blip r:embed="rId7">
            <a:alphaModFix/>
          </a:blip>
          <a:stretch>
            <a:fillRect/>
          </a:stretch>
        </p:blipFill>
        <p:spPr>
          <a:xfrm rot="-5400000">
            <a:off x="8472469" y="1531452"/>
            <a:ext cx="1794649" cy="1083544"/>
          </a:xfrm>
          <a:prstGeom prst="rect">
            <a:avLst/>
          </a:prstGeom>
          <a:noFill/>
          <a:ln>
            <a:noFill/>
          </a:ln>
        </p:spPr>
      </p:pic>
      <p:pic>
        <p:nvPicPr>
          <p:cNvPr id="442" name="Google Shape;442;p27"/>
          <p:cNvPicPr preferRelativeResize="0"/>
          <p:nvPr/>
        </p:nvPicPr>
        <p:blipFill>
          <a:blip r:embed="rId8">
            <a:alphaModFix/>
          </a:blip>
          <a:stretch>
            <a:fillRect/>
          </a:stretch>
        </p:blipFill>
        <p:spPr>
          <a:xfrm rot="5400000">
            <a:off x="6378245" y="1550748"/>
            <a:ext cx="1775052" cy="1106559"/>
          </a:xfrm>
          <a:prstGeom prst="rect">
            <a:avLst/>
          </a:prstGeom>
          <a:noFill/>
          <a:ln>
            <a:noFill/>
          </a:ln>
        </p:spPr>
      </p:pic>
      <p:pic>
        <p:nvPicPr>
          <p:cNvPr id="443" name="Google Shape;443;p27"/>
          <p:cNvPicPr preferRelativeResize="0"/>
          <p:nvPr/>
        </p:nvPicPr>
        <p:blipFill>
          <a:blip r:embed="rId8">
            <a:alphaModFix/>
          </a:blip>
          <a:stretch>
            <a:fillRect/>
          </a:stretch>
        </p:blipFill>
        <p:spPr>
          <a:xfrm rot="5400000">
            <a:off x="7444207" y="1550748"/>
            <a:ext cx="1775052" cy="1106559"/>
          </a:xfrm>
          <a:prstGeom prst="rect">
            <a:avLst/>
          </a:prstGeom>
          <a:noFill/>
          <a:ln>
            <a:noFill/>
          </a:ln>
        </p:spPr>
      </p:pic>
      <p:pic>
        <p:nvPicPr>
          <p:cNvPr id="444" name="Google Shape;444;p27"/>
          <p:cNvPicPr preferRelativeResize="0"/>
          <p:nvPr/>
        </p:nvPicPr>
        <p:blipFill>
          <a:blip r:embed="rId9">
            <a:alphaModFix/>
          </a:blip>
          <a:stretch>
            <a:fillRect/>
          </a:stretch>
        </p:blipFill>
        <p:spPr>
          <a:xfrm rot="5400000">
            <a:off x="5644515" y="3436019"/>
            <a:ext cx="1936103" cy="1142231"/>
          </a:xfrm>
          <a:prstGeom prst="rect">
            <a:avLst/>
          </a:prstGeom>
          <a:noFill/>
          <a:ln>
            <a:noFill/>
          </a:ln>
        </p:spPr>
      </p:pic>
      <p:pic>
        <p:nvPicPr>
          <p:cNvPr id="445" name="Google Shape;445;p27"/>
          <p:cNvPicPr preferRelativeResize="0"/>
          <p:nvPr/>
        </p:nvPicPr>
        <p:blipFill>
          <a:blip r:embed="rId9">
            <a:alphaModFix/>
          </a:blip>
          <a:stretch>
            <a:fillRect/>
          </a:stretch>
        </p:blipFill>
        <p:spPr>
          <a:xfrm rot="5400000">
            <a:off x="6705258" y="3436019"/>
            <a:ext cx="1936103" cy="1142231"/>
          </a:xfrm>
          <a:prstGeom prst="rect">
            <a:avLst/>
          </a:prstGeom>
          <a:noFill/>
          <a:ln>
            <a:noFill/>
          </a:ln>
        </p:spPr>
      </p:pic>
      <p:pic>
        <p:nvPicPr>
          <p:cNvPr id="446" name="Google Shape;446;p27"/>
          <p:cNvPicPr preferRelativeResize="0"/>
          <p:nvPr/>
        </p:nvPicPr>
        <p:blipFill>
          <a:blip r:embed="rId9">
            <a:alphaModFix/>
          </a:blip>
          <a:stretch>
            <a:fillRect/>
          </a:stretch>
        </p:blipFill>
        <p:spPr>
          <a:xfrm rot="5400000">
            <a:off x="7767661" y="3436019"/>
            <a:ext cx="1936103" cy="1142231"/>
          </a:xfrm>
          <a:prstGeom prst="rect">
            <a:avLst/>
          </a:prstGeom>
          <a:noFill/>
          <a:ln>
            <a:noFill/>
          </a:ln>
        </p:spPr>
      </p:pic>
      <p:pic>
        <p:nvPicPr>
          <p:cNvPr id="447" name="Google Shape;447;p27"/>
          <p:cNvPicPr preferRelativeResize="0"/>
          <p:nvPr/>
        </p:nvPicPr>
        <p:blipFill>
          <a:blip r:embed="rId9">
            <a:alphaModFix/>
          </a:blip>
          <a:stretch>
            <a:fillRect/>
          </a:stretch>
        </p:blipFill>
        <p:spPr>
          <a:xfrm rot="5400000">
            <a:off x="8843668" y="3436019"/>
            <a:ext cx="1936103" cy="1142231"/>
          </a:xfrm>
          <a:prstGeom prst="rect">
            <a:avLst/>
          </a:prstGeom>
          <a:noFill/>
          <a:ln>
            <a:noFill/>
          </a:ln>
        </p:spPr>
      </p:pic>
      <p:pic>
        <p:nvPicPr>
          <p:cNvPr id="448" name="Google Shape;448;p27"/>
          <p:cNvPicPr preferRelativeResize="0"/>
          <p:nvPr/>
        </p:nvPicPr>
        <p:blipFill>
          <a:blip r:embed="rId9">
            <a:alphaModFix/>
          </a:blip>
          <a:stretch>
            <a:fillRect/>
          </a:stretch>
        </p:blipFill>
        <p:spPr>
          <a:xfrm rot="5400000">
            <a:off x="9890806" y="3436019"/>
            <a:ext cx="1936103" cy="1142231"/>
          </a:xfrm>
          <a:prstGeom prst="rect">
            <a:avLst/>
          </a:prstGeom>
          <a:noFill/>
          <a:ln>
            <a:noFill/>
          </a:ln>
        </p:spPr>
      </p:pic>
      <p:pic>
        <p:nvPicPr>
          <p:cNvPr id="449" name="Google Shape;449;p27"/>
          <p:cNvPicPr preferRelativeResize="0"/>
          <p:nvPr/>
        </p:nvPicPr>
        <p:blipFill>
          <a:blip r:embed="rId10">
            <a:alphaModFix/>
          </a:blip>
          <a:stretch>
            <a:fillRect/>
          </a:stretch>
        </p:blipFill>
        <p:spPr>
          <a:xfrm rot="-5400000">
            <a:off x="6405798" y="5386810"/>
            <a:ext cx="883970" cy="407153"/>
          </a:xfrm>
          <a:prstGeom prst="rect">
            <a:avLst/>
          </a:prstGeom>
          <a:noFill/>
          <a:ln>
            <a:noFill/>
          </a:ln>
        </p:spPr>
      </p:pic>
      <p:pic>
        <p:nvPicPr>
          <p:cNvPr id="450" name="Google Shape;450;p27"/>
          <p:cNvPicPr preferRelativeResize="0"/>
          <p:nvPr/>
        </p:nvPicPr>
        <p:blipFill>
          <a:blip r:embed="rId10">
            <a:alphaModFix/>
          </a:blip>
          <a:stretch>
            <a:fillRect/>
          </a:stretch>
        </p:blipFill>
        <p:spPr>
          <a:xfrm rot="-5400000">
            <a:off x="6781524" y="5386810"/>
            <a:ext cx="883970" cy="407153"/>
          </a:xfrm>
          <a:prstGeom prst="rect">
            <a:avLst/>
          </a:prstGeom>
          <a:noFill/>
          <a:ln>
            <a:noFill/>
          </a:ln>
        </p:spPr>
      </p:pic>
      <p:pic>
        <p:nvPicPr>
          <p:cNvPr id="451" name="Google Shape;451;p27"/>
          <p:cNvPicPr preferRelativeResize="0"/>
          <p:nvPr/>
        </p:nvPicPr>
        <p:blipFill>
          <a:blip r:embed="rId10">
            <a:alphaModFix/>
          </a:blip>
          <a:stretch>
            <a:fillRect/>
          </a:stretch>
        </p:blipFill>
        <p:spPr>
          <a:xfrm rot="-5400000">
            <a:off x="7157250" y="5386810"/>
            <a:ext cx="883970" cy="407153"/>
          </a:xfrm>
          <a:prstGeom prst="rect">
            <a:avLst/>
          </a:prstGeom>
          <a:noFill/>
          <a:ln>
            <a:noFill/>
          </a:ln>
        </p:spPr>
      </p:pic>
      <p:pic>
        <p:nvPicPr>
          <p:cNvPr id="452" name="Google Shape;452;p27"/>
          <p:cNvPicPr preferRelativeResize="0"/>
          <p:nvPr/>
        </p:nvPicPr>
        <p:blipFill>
          <a:blip r:embed="rId10">
            <a:alphaModFix/>
          </a:blip>
          <a:stretch>
            <a:fillRect/>
          </a:stretch>
        </p:blipFill>
        <p:spPr>
          <a:xfrm rot="-5400000">
            <a:off x="7532976" y="5386810"/>
            <a:ext cx="883970" cy="407153"/>
          </a:xfrm>
          <a:prstGeom prst="rect">
            <a:avLst/>
          </a:prstGeom>
          <a:noFill/>
          <a:ln>
            <a:noFill/>
          </a:ln>
        </p:spPr>
      </p:pic>
      <p:pic>
        <p:nvPicPr>
          <p:cNvPr id="453" name="Google Shape;453;p27"/>
          <p:cNvPicPr preferRelativeResize="0"/>
          <p:nvPr/>
        </p:nvPicPr>
        <p:blipFill>
          <a:blip r:embed="rId10">
            <a:alphaModFix/>
          </a:blip>
          <a:stretch>
            <a:fillRect/>
          </a:stretch>
        </p:blipFill>
        <p:spPr>
          <a:xfrm rot="-5400000">
            <a:off x="7908702" y="5386810"/>
            <a:ext cx="883970" cy="407153"/>
          </a:xfrm>
          <a:prstGeom prst="rect">
            <a:avLst/>
          </a:prstGeom>
          <a:noFill/>
          <a:ln>
            <a:noFill/>
          </a:ln>
        </p:spPr>
      </p:pic>
      <p:pic>
        <p:nvPicPr>
          <p:cNvPr id="454" name="Google Shape;454;p27"/>
          <p:cNvPicPr preferRelativeResize="0"/>
          <p:nvPr/>
        </p:nvPicPr>
        <p:blipFill>
          <a:blip r:embed="rId10">
            <a:alphaModFix/>
          </a:blip>
          <a:stretch>
            <a:fillRect/>
          </a:stretch>
        </p:blipFill>
        <p:spPr>
          <a:xfrm rot="-5400000">
            <a:off x="8284429" y="5386810"/>
            <a:ext cx="883970" cy="407153"/>
          </a:xfrm>
          <a:prstGeom prst="rect">
            <a:avLst/>
          </a:prstGeom>
          <a:noFill/>
          <a:ln>
            <a:noFill/>
          </a:ln>
        </p:spPr>
      </p:pic>
      <p:sp>
        <p:nvSpPr>
          <p:cNvPr id="455" name="Google Shape;455;p27"/>
          <p:cNvSpPr txBox="1">
            <a:spLocks noGrp="1"/>
          </p:cNvSpPr>
          <p:nvPr>
            <p:ph type="title" idx="4294967295"/>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Digital ELISA Model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8"/>
          <p:cNvPicPr preferRelativeResize="0"/>
          <p:nvPr/>
        </p:nvPicPr>
        <p:blipFill>
          <a:blip r:embed="rId3">
            <a:alphaModFix/>
          </a:blip>
          <a:stretch>
            <a:fillRect/>
          </a:stretch>
        </p:blipFill>
        <p:spPr>
          <a:xfrm rot="5560795">
            <a:off x="9058867" y="138604"/>
            <a:ext cx="1255832" cy="1262710"/>
          </a:xfrm>
          <a:prstGeom prst="rect">
            <a:avLst/>
          </a:prstGeom>
          <a:noFill/>
          <a:ln>
            <a:noFill/>
          </a:ln>
        </p:spPr>
      </p:pic>
      <p:pic>
        <p:nvPicPr>
          <p:cNvPr id="461" name="Google Shape;461;p28"/>
          <p:cNvPicPr preferRelativeResize="0"/>
          <p:nvPr/>
        </p:nvPicPr>
        <p:blipFill>
          <a:blip r:embed="rId4">
            <a:alphaModFix/>
          </a:blip>
          <a:stretch>
            <a:fillRect/>
          </a:stretch>
        </p:blipFill>
        <p:spPr>
          <a:xfrm rot="10800000">
            <a:off x="8687591" y="1474737"/>
            <a:ext cx="772291" cy="1189375"/>
          </a:xfrm>
          <a:prstGeom prst="rect">
            <a:avLst/>
          </a:prstGeom>
          <a:noFill/>
          <a:ln>
            <a:noFill/>
          </a:ln>
        </p:spPr>
      </p:pic>
      <p:pic>
        <p:nvPicPr>
          <p:cNvPr id="462" name="Google Shape;462;p28"/>
          <p:cNvPicPr preferRelativeResize="0"/>
          <p:nvPr/>
        </p:nvPicPr>
        <p:blipFill>
          <a:blip r:embed="rId5">
            <a:alphaModFix/>
          </a:blip>
          <a:stretch>
            <a:fillRect/>
          </a:stretch>
        </p:blipFill>
        <p:spPr>
          <a:xfrm rot="-6927525">
            <a:off x="7699850" y="430451"/>
            <a:ext cx="1180207" cy="1212291"/>
          </a:xfrm>
          <a:prstGeom prst="rect">
            <a:avLst/>
          </a:prstGeom>
          <a:noFill/>
          <a:ln>
            <a:noFill/>
          </a:ln>
        </p:spPr>
      </p:pic>
      <p:sp>
        <p:nvSpPr>
          <p:cNvPr id="463" name="Google Shape;463;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464" name="Google Shape;464;p28"/>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25</a:t>
            </a:fld>
            <a:endParaRPr/>
          </a:p>
        </p:txBody>
      </p:sp>
      <p:pic>
        <p:nvPicPr>
          <p:cNvPr id="465" name="Google Shape;465;p28"/>
          <p:cNvPicPr preferRelativeResize="0"/>
          <p:nvPr/>
        </p:nvPicPr>
        <p:blipFill>
          <a:blip r:embed="rId6">
            <a:alphaModFix/>
          </a:blip>
          <a:stretch>
            <a:fillRect/>
          </a:stretch>
        </p:blipFill>
        <p:spPr>
          <a:xfrm rot="-5400000">
            <a:off x="5401432" y="698086"/>
            <a:ext cx="3350950" cy="1960201"/>
          </a:xfrm>
          <a:prstGeom prst="rect">
            <a:avLst/>
          </a:prstGeom>
          <a:noFill/>
          <a:ln>
            <a:noFill/>
          </a:ln>
        </p:spPr>
      </p:pic>
      <p:pic>
        <p:nvPicPr>
          <p:cNvPr id="466" name="Google Shape;466;p28"/>
          <p:cNvPicPr preferRelativeResize="0"/>
          <p:nvPr/>
        </p:nvPicPr>
        <p:blipFill>
          <a:blip r:embed="rId7">
            <a:alphaModFix/>
          </a:blip>
          <a:stretch>
            <a:fillRect/>
          </a:stretch>
        </p:blipFill>
        <p:spPr>
          <a:xfrm rot="-5400000">
            <a:off x="3379450" y="670037"/>
            <a:ext cx="3368326" cy="2033676"/>
          </a:xfrm>
          <a:prstGeom prst="rect">
            <a:avLst/>
          </a:prstGeom>
          <a:noFill/>
          <a:ln>
            <a:noFill/>
          </a:ln>
        </p:spPr>
      </p:pic>
      <p:pic>
        <p:nvPicPr>
          <p:cNvPr id="467" name="Google Shape;467;p28"/>
          <p:cNvPicPr preferRelativeResize="0"/>
          <p:nvPr/>
        </p:nvPicPr>
        <p:blipFill>
          <a:blip r:embed="rId8">
            <a:alphaModFix/>
          </a:blip>
          <a:stretch>
            <a:fillRect/>
          </a:stretch>
        </p:blipFill>
        <p:spPr>
          <a:xfrm rot="5400000">
            <a:off x="-551146" y="706248"/>
            <a:ext cx="3331548" cy="2076875"/>
          </a:xfrm>
          <a:prstGeom prst="rect">
            <a:avLst/>
          </a:prstGeom>
          <a:noFill/>
          <a:ln>
            <a:noFill/>
          </a:ln>
        </p:spPr>
      </p:pic>
      <p:pic>
        <p:nvPicPr>
          <p:cNvPr id="468" name="Google Shape;468;p28"/>
          <p:cNvPicPr preferRelativeResize="0"/>
          <p:nvPr/>
        </p:nvPicPr>
        <p:blipFill>
          <a:blip r:embed="rId8">
            <a:alphaModFix/>
          </a:blip>
          <a:stretch>
            <a:fillRect/>
          </a:stretch>
        </p:blipFill>
        <p:spPr>
          <a:xfrm rot="5400000">
            <a:off x="1449529" y="706248"/>
            <a:ext cx="3331548" cy="2076875"/>
          </a:xfrm>
          <a:prstGeom prst="rect">
            <a:avLst/>
          </a:prstGeom>
          <a:noFill/>
          <a:ln>
            <a:noFill/>
          </a:ln>
        </p:spPr>
      </p:pic>
      <p:pic>
        <p:nvPicPr>
          <p:cNvPr id="469" name="Google Shape;469;p28"/>
          <p:cNvPicPr preferRelativeResize="0"/>
          <p:nvPr/>
        </p:nvPicPr>
        <p:blipFill>
          <a:blip r:embed="rId9">
            <a:alphaModFix/>
          </a:blip>
          <a:stretch>
            <a:fillRect/>
          </a:stretch>
        </p:blipFill>
        <p:spPr>
          <a:xfrm rot="5400000">
            <a:off x="-712919" y="3580875"/>
            <a:ext cx="3633825" cy="2143824"/>
          </a:xfrm>
          <a:prstGeom prst="rect">
            <a:avLst/>
          </a:prstGeom>
          <a:noFill/>
          <a:ln>
            <a:noFill/>
          </a:ln>
        </p:spPr>
      </p:pic>
      <p:pic>
        <p:nvPicPr>
          <p:cNvPr id="470" name="Google Shape;470;p28"/>
          <p:cNvPicPr preferRelativeResize="0"/>
          <p:nvPr/>
        </p:nvPicPr>
        <p:blipFill>
          <a:blip r:embed="rId9">
            <a:alphaModFix/>
          </a:blip>
          <a:stretch>
            <a:fillRect/>
          </a:stretch>
        </p:blipFill>
        <p:spPr>
          <a:xfrm rot="5400000">
            <a:off x="1277963" y="3580875"/>
            <a:ext cx="3633825" cy="2143824"/>
          </a:xfrm>
          <a:prstGeom prst="rect">
            <a:avLst/>
          </a:prstGeom>
          <a:noFill/>
          <a:ln>
            <a:noFill/>
          </a:ln>
        </p:spPr>
      </p:pic>
      <p:pic>
        <p:nvPicPr>
          <p:cNvPr id="471" name="Google Shape;471;p28"/>
          <p:cNvPicPr preferRelativeResize="0"/>
          <p:nvPr/>
        </p:nvPicPr>
        <p:blipFill>
          <a:blip r:embed="rId9">
            <a:alphaModFix/>
          </a:blip>
          <a:stretch>
            <a:fillRect/>
          </a:stretch>
        </p:blipFill>
        <p:spPr>
          <a:xfrm rot="5400000">
            <a:off x="3271959" y="3580875"/>
            <a:ext cx="3633825" cy="2143824"/>
          </a:xfrm>
          <a:prstGeom prst="rect">
            <a:avLst/>
          </a:prstGeom>
          <a:noFill/>
          <a:ln>
            <a:noFill/>
          </a:ln>
        </p:spPr>
      </p:pic>
      <p:pic>
        <p:nvPicPr>
          <p:cNvPr id="472" name="Google Shape;472;p28"/>
          <p:cNvPicPr preferRelativeResize="0"/>
          <p:nvPr/>
        </p:nvPicPr>
        <p:blipFill>
          <a:blip r:embed="rId9">
            <a:alphaModFix/>
          </a:blip>
          <a:stretch>
            <a:fillRect/>
          </a:stretch>
        </p:blipFill>
        <p:spPr>
          <a:xfrm rot="5400000">
            <a:off x="5291488" y="3580875"/>
            <a:ext cx="3633825" cy="2143824"/>
          </a:xfrm>
          <a:prstGeom prst="rect">
            <a:avLst/>
          </a:prstGeom>
          <a:noFill/>
          <a:ln>
            <a:noFill/>
          </a:ln>
        </p:spPr>
      </p:pic>
      <p:pic>
        <p:nvPicPr>
          <p:cNvPr id="473" name="Google Shape;473;p28"/>
          <p:cNvPicPr preferRelativeResize="0"/>
          <p:nvPr/>
        </p:nvPicPr>
        <p:blipFill>
          <a:blip r:embed="rId9">
            <a:alphaModFix/>
          </a:blip>
          <a:stretch>
            <a:fillRect/>
          </a:stretch>
        </p:blipFill>
        <p:spPr>
          <a:xfrm rot="5400000">
            <a:off x="7256834" y="3580875"/>
            <a:ext cx="3633825" cy="2143824"/>
          </a:xfrm>
          <a:prstGeom prst="rect">
            <a:avLst/>
          </a:prstGeom>
          <a:noFill/>
          <a:ln>
            <a:noFill/>
          </a:ln>
        </p:spPr>
      </p:pic>
      <p:pic>
        <p:nvPicPr>
          <p:cNvPr id="474" name="Google Shape;474;p28"/>
          <p:cNvPicPr preferRelativeResize="0"/>
          <p:nvPr/>
        </p:nvPicPr>
        <p:blipFill>
          <a:blip r:embed="rId10">
            <a:alphaModFix/>
          </a:blip>
          <a:stretch>
            <a:fillRect/>
          </a:stretch>
        </p:blipFill>
        <p:spPr>
          <a:xfrm>
            <a:off x="10202421" y="1749196"/>
            <a:ext cx="1659100" cy="764175"/>
          </a:xfrm>
          <a:prstGeom prst="rect">
            <a:avLst/>
          </a:prstGeom>
          <a:noFill/>
          <a:ln>
            <a:noFill/>
          </a:ln>
        </p:spPr>
      </p:pic>
      <p:pic>
        <p:nvPicPr>
          <p:cNvPr id="475" name="Google Shape;475;p28"/>
          <p:cNvPicPr preferRelativeResize="0"/>
          <p:nvPr/>
        </p:nvPicPr>
        <p:blipFill>
          <a:blip r:embed="rId10">
            <a:alphaModFix/>
          </a:blip>
          <a:stretch>
            <a:fillRect/>
          </a:stretch>
        </p:blipFill>
        <p:spPr>
          <a:xfrm>
            <a:off x="10202421" y="2454386"/>
            <a:ext cx="1659100" cy="764175"/>
          </a:xfrm>
          <a:prstGeom prst="rect">
            <a:avLst/>
          </a:prstGeom>
          <a:noFill/>
          <a:ln>
            <a:noFill/>
          </a:ln>
        </p:spPr>
      </p:pic>
      <p:pic>
        <p:nvPicPr>
          <p:cNvPr id="476" name="Google Shape;476;p28"/>
          <p:cNvPicPr preferRelativeResize="0"/>
          <p:nvPr/>
        </p:nvPicPr>
        <p:blipFill>
          <a:blip r:embed="rId10">
            <a:alphaModFix/>
          </a:blip>
          <a:stretch>
            <a:fillRect/>
          </a:stretch>
        </p:blipFill>
        <p:spPr>
          <a:xfrm>
            <a:off x="10202421" y="3159576"/>
            <a:ext cx="1659100" cy="764175"/>
          </a:xfrm>
          <a:prstGeom prst="rect">
            <a:avLst/>
          </a:prstGeom>
          <a:noFill/>
          <a:ln>
            <a:noFill/>
          </a:ln>
        </p:spPr>
      </p:pic>
      <p:pic>
        <p:nvPicPr>
          <p:cNvPr id="477" name="Google Shape;477;p28"/>
          <p:cNvPicPr preferRelativeResize="0"/>
          <p:nvPr/>
        </p:nvPicPr>
        <p:blipFill>
          <a:blip r:embed="rId10">
            <a:alphaModFix/>
          </a:blip>
          <a:stretch>
            <a:fillRect/>
          </a:stretch>
        </p:blipFill>
        <p:spPr>
          <a:xfrm>
            <a:off x="10202421" y="3864766"/>
            <a:ext cx="1659100" cy="764175"/>
          </a:xfrm>
          <a:prstGeom prst="rect">
            <a:avLst/>
          </a:prstGeom>
          <a:noFill/>
          <a:ln>
            <a:noFill/>
          </a:ln>
        </p:spPr>
      </p:pic>
      <p:pic>
        <p:nvPicPr>
          <p:cNvPr id="478" name="Google Shape;478;p28"/>
          <p:cNvPicPr preferRelativeResize="0"/>
          <p:nvPr/>
        </p:nvPicPr>
        <p:blipFill>
          <a:blip r:embed="rId10">
            <a:alphaModFix/>
          </a:blip>
          <a:stretch>
            <a:fillRect/>
          </a:stretch>
        </p:blipFill>
        <p:spPr>
          <a:xfrm>
            <a:off x="10202421" y="4569956"/>
            <a:ext cx="1659100" cy="764175"/>
          </a:xfrm>
          <a:prstGeom prst="rect">
            <a:avLst/>
          </a:prstGeom>
          <a:noFill/>
          <a:ln>
            <a:noFill/>
          </a:ln>
        </p:spPr>
      </p:pic>
      <p:pic>
        <p:nvPicPr>
          <p:cNvPr id="479" name="Google Shape;479;p28"/>
          <p:cNvPicPr preferRelativeResize="0"/>
          <p:nvPr/>
        </p:nvPicPr>
        <p:blipFill>
          <a:blip r:embed="rId10">
            <a:alphaModFix/>
          </a:blip>
          <a:stretch>
            <a:fillRect/>
          </a:stretch>
        </p:blipFill>
        <p:spPr>
          <a:xfrm>
            <a:off x="10202421" y="5275146"/>
            <a:ext cx="1659100" cy="764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sz="4200" b="1">
                <a:solidFill>
                  <a:srgbClr val="262626"/>
                </a:solidFill>
              </a:rPr>
              <a:t>E</a:t>
            </a:r>
            <a:r>
              <a:rPr lang="en-US" sz="4200">
                <a:solidFill>
                  <a:srgbClr val="262626"/>
                </a:solidFill>
              </a:rPr>
              <a:t>nzyme-</a:t>
            </a:r>
            <a:r>
              <a:rPr lang="en-US" sz="4200" b="1">
                <a:solidFill>
                  <a:srgbClr val="262626"/>
                </a:solidFill>
              </a:rPr>
              <a:t>L</a:t>
            </a:r>
            <a:r>
              <a:rPr lang="en-US" sz="4200">
                <a:solidFill>
                  <a:srgbClr val="262626"/>
                </a:solidFill>
              </a:rPr>
              <a:t>inked </a:t>
            </a:r>
            <a:r>
              <a:rPr lang="en-US" sz="4200" b="1">
                <a:solidFill>
                  <a:srgbClr val="262626"/>
                </a:solidFill>
              </a:rPr>
              <a:t>I</a:t>
            </a:r>
            <a:r>
              <a:rPr lang="en-US" sz="4200">
                <a:solidFill>
                  <a:srgbClr val="262626"/>
                </a:solidFill>
              </a:rPr>
              <a:t>mmuno</a:t>
            </a:r>
            <a:r>
              <a:rPr lang="en-US" sz="4200" b="1">
                <a:solidFill>
                  <a:srgbClr val="262626"/>
                </a:solidFill>
              </a:rPr>
              <a:t>S</a:t>
            </a:r>
            <a:r>
              <a:rPr lang="en-US" sz="4200">
                <a:solidFill>
                  <a:srgbClr val="262626"/>
                </a:solidFill>
              </a:rPr>
              <a:t>orbant </a:t>
            </a:r>
            <a:r>
              <a:rPr lang="en-US" sz="4200" b="1">
                <a:solidFill>
                  <a:srgbClr val="262626"/>
                </a:solidFill>
              </a:rPr>
              <a:t>A</a:t>
            </a:r>
            <a:r>
              <a:rPr lang="en-US" sz="4200">
                <a:solidFill>
                  <a:srgbClr val="262626"/>
                </a:solidFill>
              </a:rPr>
              <a:t>ssay (</a:t>
            </a:r>
            <a:r>
              <a:rPr lang="en-US" sz="4200"/>
              <a:t>ELISA)</a:t>
            </a:r>
            <a:endParaRPr sz="4200"/>
          </a:p>
        </p:txBody>
      </p:sp>
      <p:sp>
        <p:nvSpPr>
          <p:cNvPr id="49" name="Google Shape;49;p6"/>
          <p:cNvSpPr txBox="1">
            <a:spLocks noGrp="1"/>
          </p:cNvSpPr>
          <p:nvPr>
            <p:ph type="body" idx="1"/>
          </p:nvPr>
        </p:nvSpPr>
        <p:spPr>
          <a:xfrm>
            <a:off x="341700" y="1364500"/>
            <a:ext cx="6048000" cy="48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800"/>
              <a:t>ELISAs use antibodies to detect proteins in a patient’s sample.</a:t>
            </a: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r>
              <a:rPr lang="en-US" sz="1800"/>
              <a:t>Many diseases and conditions can be detected and diagnosed with ELISAs, including:</a:t>
            </a:r>
            <a:endParaRPr sz="1800"/>
          </a:p>
          <a:p>
            <a:pPr marL="685800" lvl="1" indent="-215900" algn="l" rtl="0">
              <a:lnSpc>
                <a:spcPct val="90000"/>
              </a:lnSpc>
              <a:spcBef>
                <a:spcPts val="0"/>
              </a:spcBef>
              <a:spcAft>
                <a:spcPts val="0"/>
              </a:spcAft>
              <a:buClr>
                <a:srgbClr val="262626"/>
              </a:buClr>
              <a:buSzPts val="1800"/>
              <a:buChar char="•"/>
            </a:pPr>
            <a:r>
              <a:rPr lang="en-US" sz="1800"/>
              <a:t>Influenza</a:t>
            </a:r>
            <a:endParaRPr sz="1800"/>
          </a:p>
          <a:p>
            <a:pPr marL="685800" lvl="1" indent="-215900" algn="l" rtl="0">
              <a:lnSpc>
                <a:spcPct val="90000"/>
              </a:lnSpc>
              <a:spcBef>
                <a:spcPts val="0"/>
              </a:spcBef>
              <a:spcAft>
                <a:spcPts val="0"/>
              </a:spcAft>
              <a:buClr>
                <a:srgbClr val="262626"/>
              </a:buClr>
              <a:buSzPts val="1800"/>
              <a:buChar char="•"/>
            </a:pPr>
            <a:r>
              <a:rPr lang="en-US" sz="1800"/>
              <a:t>HIV</a:t>
            </a:r>
            <a:endParaRPr sz="1800"/>
          </a:p>
          <a:p>
            <a:pPr marL="685800" lvl="1" indent="-215900" algn="l" rtl="0">
              <a:lnSpc>
                <a:spcPct val="90000"/>
              </a:lnSpc>
              <a:spcBef>
                <a:spcPts val="0"/>
              </a:spcBef>
              <a:spcAft>
                <a:spcPts val="0"/>
              </a:spcAft>
              <a:buClr>
                <a:srgbClr val="262626"/>
              </a:buClr>
              <a:buSzPts val="1800"/>
              <a:buChar char="•"/>
            </a:pPr>
            <a:r>
              <a:rPr lang="en-US" sz="1800"/>
              <a:t>SARS</a:t>
            </a:r>
            <a:endParaRPr sz="1800"/>
          </a:p>
          <a:p>
            <a:pPr marL="685800" lvl="1" indent="-215900" algn="l" rtl="0">
              <a:lnSpc>
                <a:spcPct val="90000"/>
              </a:lnSpc>
              <a:spcBef>
                <a:spcPts val="0"/>
              </a:spcBef>
              <a:spcAft>
                <a:spcPts val="0"/>
              </a:spcAft>
              <a:buClr>
                <a:srgbClr val="262626"/>
              </a:buClr>
              <a:buSzPts val="1800"/>
              <a:buChar char="•"/>
            </a:pPr>
            <a:r>
              <a:rPr lang="en-US" sz="1800"/>
              <a:t>Zika virus</a:t>
            </a:r>
            <a:endParaRPr sz="1800"/>
          </a:p>
          <a:p>
            <a:pPr marL="685800" lvl="1" indent="-215900" algn="l" rtl="0">
              <a:lnSpc>
                <a:spcPct val="90000"/>
              </a:lnSpc>
              <a:spcBef>
                <a:spcPts val="0"/>
              </a:spcBef>
              <a:spcAft>
                <a:spcPts val="0"/>
              </a:spcAft>
              <a:buClr>
                <a:srgbClr val="262626"/>
              </a:buClr>
              <a:buSzPts val="1800"/>
              <a:buChar char="•"/>
            </a:pPr>
            <a:r>
              <a:rPr lang="en-US" sz="1800"/>
              <a:t>West Nile virus</a:t>
            </a:r>
            <a:endParaRPr sz="1800"/>
          </a:p>
          <a:p>
            <a:pPr marL="685800" lvl="1" indent="-215900" algn="l" rtl="0">
              <a:lnSpc>
                <a:spcPct val="90000"/>
              </a:lnSpc>
              <a:spcBef>
                <a:spcPts val="0"/>
              </a:spcBef>
              <a:spcAft>
                <a:spcPts val="0"/>
              </a:spcAft>
              <a:buClr>
                <a:srgbClr val="262626"/>
              </a:buClr>
              <a:buSzPts val="1800"/>
              <a:buChar char="•"/>
            </a:pPr>
            <a:r>
              <a:rPr lang="en-US" sz="1800"/>
              <a:t>Lyme Disease</a:t>
            </a:r>
            <a:endParaRPr sz="1800"/>
          </a:p>
          <a:p>
            <a:pPr marL="68580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r>
              <a:rPr lang="en-US" sz="1800"/>
              <a:t>Researchers are also developing ELISAs that can be used to diagnose current or past coronavirus (SARS-CoV-2) infection.</a:t>
            </a:r>
            <a:endParaRPr sz="1800"/>
          </a:p>
          <a:p>
            <a:pPr marL="228600" lvl="0" indent="-50800" algn="l" rtl="0">
              <a:lnSpc>
                <a:spcPct val="90000"/>
              </a:lnSpc>
              <a:spcBef>
                <a:spcPts val="1000"/>
              </a:spcBef>
              <a:spcAft>
                <a:spcPts val="0"/>
              </a:spcAft>
              <a:buClr>
                <a:srgbClr val="262626"/>
              </a:buClr>
              <a:buSzPts val="2800"/>
              <a:buNone/>
            </a:pPr>
            <a:endParaRPr/>
          </a:p>
        </p:txBody>
      </p:sp>
      <p:sp>
        <p:nvSpPr>
          <p:cNvPr id="50" name="Google Shape;50;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51" name="Google Shape;51;p6"/>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pic>
        <p:nvPicPr>
          <p:cNvPr id="52" name="Google Shape;52;p6"/>
          <p:cNvPicPr preferRelativeResize="0"/>
          <p:nvPr/>
        </p:nvPicPr>
        <p:blipFill rotWithShape="1">
          <a:blip r:embed="rId3">
            <a:alphaModFix/>
          </a:blip>
          <a:srcRect/>
          <a:stretch/>
        </p:blipFill>
        <p:spPr>
          <a:xfrm>
            <a:off x="6740855" y="1364490"/>
            <a:ext cx="4218589" cy="3442090"/>
          </a:xfrm>
          <a:prstGeom prst="rect">
            <a:avLst/>
          </a:prstGeom>
          <a:noFill/>
          <a:ln>
            <a:noFill/>
          </a:ln>
        </p:spPr>
      </p:pic>
      <p:sp>
        <p:nvSpPr>
          <p:cNvPr id="53" name="Google Shape;53;p6"/>
          <p:cNvSpPr txBox="1"/>
          <p:nvPr/>
        </p:nvSpPr>
        <p:spPr>
          <a:xfrm>
            <a:off x="6652838" y="4829961"/>
            <a:ext cx="42186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i="0" u="none" strike="noStrike" cap="none">
                <a:solidFill>
                  <a:schemeClr val="dk1"/>
                </a:solidFill>
              </a:rPr>
              <a:t>Novel Coronavirus SARS-CoV-2</a:t>
            </a:r>
            <a:endParaRPr sz="1100"/>
          </a:p>
          <a:p>
            <a:pPr marL="0" marR="0" lvl="0" indent="0" algn="l" rtl="0">
              <a:spcBef>
                <a:spcPts val="0"/>
              </a:spcBef>
              <a:spcAft>
                <a:spcPts val="0"/>
              </a:spcAft>
              <a:buNone/>
            </a:pPr>
            <a:r>
              <a:rPr lang="en-US" sz="1100">
                <a:solidFill>
                  <a:schemeClr val="dk1"/>
                </a:solidFill>
              </a:rPr>
              <a:t>This scanning electron microscope image shows SARS-CoV-2 (round gold objects) emerging from the surface of cells cultured in the lab. SARS-CoV-2, also known as 2019-nCoV, is the virus that causes COVID-19. The virus shown was isolated from a patient in the U.S. Credit: NIAID-RML</a:t>
            </a:r>
            <a:endParaRPr sz="1100"/>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Antigen-Antibody Interactions</a:t>
            </a:r>
            <a:endParaRPr/>
          </a:p>
        </p:txBody>
      </p:sp>
      <p:sp>
        <p:nvSpPr>
          <p:cNvPr id="59" name="Google Shape;59;p7"/>
          <p:cNvSpPr txBox="1">
            <a:spLocks noGrp="1"/>
          </p:cNvSpPr>
          <p:nvPr>
            <p:ph type="body" idx="1"/>
          </p:nvPr>
        </p:nvSpPr>
        <p:spPr>
          <a:xfrm>
            <a:off x="341700" y="1386700"/>
            <a:ext cx="6139800" cy="483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800"/>
              <a:t>Pollen, bacteria, viruses, and other foreign molecules are seen by your body as invaders, and they create an immune response. These foreign invaders are called </a:t>
            </a:r>
            <a:r>
              <a:rPr lang="en-US" sz="1800" b="1"/>
              <a:t>antigens.</a:t>
            </a:r>
            <a:endParaRPr sz="1800" b="1"/>
          </a:p>
          <a:p>
            <a:pPr marL="0" lvl="0" indent="0" algn="l" rtl="0">
              <a:lnSpc>
                <a:spcPct val="90000"/>
              </a:lnSpc>
              <a:spcBef>
                <a:spcPts val="0"/>
              </a:spcBef>
              <a:spcAft>
                <a:spcPts val="0"/>
              </a:spcAft>
              <a:buNone/>
            </a:pPr>
            <a:endParaRPr sz="1800" b="1"/>
          </a:p>
          <a:p>
            <a:pPr marL="0" lvl="0" indent="0" algn="l" rtl="0">
              <a:lnSpc>
                <a:spcPct val="90000"/>
              </a:lnSpc>
              <a:spcBef>
                <a:spcPts val="0"/>
              </a:spcBef>
              <a:spcAft>
                <a:spcPts val="0"/>
              </a:spcAft>
              <a:buNone/>
            </a:pPr>
            <a:r>
              <a:rPr lang="en-US" sz="1800"/>
              <a:t>Your immune system makes </a:t>
            </a:r>
            <a:r>
              <a:rPr lang="en-US" sz="1800" b="1"/>
              <a:t>antibodies</a:t>
            </a:r>
            <a:r>
              <a:rPr lang="en-US" sz="1800"/>
              <a:t> in response to antigens. The antibodies bind</a:t>
            </a:r>
            <a:r>
              <a:rPr lang="en-US" sz="1800">
                <a:solidFill>
                  <a:srgbClr val="FF0000"/>
                </a:solidFill>
              </a:rPr>
              <a:t> </a:t>
            </a:r>
            <a:r>
              <a:rPr lang="en-US" sz="1800"/>
              <a:t>antigens, flagging them for destruction by immune cells.</a:t>
            </a: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r>
              <a:rPr lang="en-US" sz="1800"/>
              <a:t>Antibodies have two regions: variable and constant. Each tip of the “Y” in the variable region is highly </a:t>
            </a:r>
            <a:r>
              <a:rPr lang="en-US" sz="1800">
                <a:solidFill>
                  <a:schemeClr val="dk1"/>
                </a:solidFill>
              </a:rPr>
              <a:t>specific and binds to only one particular antigen. The constant region is the same for every antibody of the same type (there are 5 different types of antibodies). </a:t>
            </a:r>
            <a:endParaRPr sz="1800">
              <a:solidFill>
                <a:schemeClr val="dk1"/>
              </a:solidFill>
            </a:endParaRPr>
          </a:p>
          <a:p>
            <a:pPr marL="0" lvl="0" indent="0" algn="l" rtl="0">
              <a:lnSpc>
                <a:spcPct val="90000"/>
              </a:lnSpc>
              <a:spcBef>
                <a:spcPts val="0"/>
              </a:spcBef>
              <a:spcAft>
                <a:spcPts val="0"/>
              </a:spcAft>
              <a:buNone/>
            </a:pPr>
            <a:endParaRPr sz="1800">
              <a:solidFill>
                <a:schemeClr val="dk1"/>
              </a:solidFill>
            </a:endParaRPr>
          </a:p>
          <a:p>
            <a:pPr marL="0" lvl="0" indent="0" algn="l" rtl="0">
              <a:lnSpc>
                <a:spcPct val="90000"/>
              </a:lnSpc>
              <a:spcBef>
                <a:spcPts val="0"/>
              </a:spcBef>
              <a:spcAft>
                <a:spcPts val="0"/>
              </a:spcAft>
              <a:buNone/>
            </a:pPr>
            <a:r>
              <a:rPr lang="en-US" sz="1800"/>
              <a:t>Antibodies can also be produced by injecting an animal with antigen - disease agents or even antibodies from a different type of animal.</a:t>
            </a:r>
            <a:endParaRPr sz="1800"/>
          </a:p>
        </p:txBody>
      </p:sp>
      <p:sp>
        <p:nvSpPr>
          <p:cNvPr id="60" name="Google Shape;6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61" name="Google Shape;61;p7"/>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a:p>
        </p:txBody>
      </p:sp>
      <p:sp>
        <p:nvSpPr>
          <p:cNvPr id="62" name="Google Shape;62;p7"/>
          <p:cNvSpPr txBox="1"/>
          <p:nvPr/>
        </p:nvSpPr>
        <p:spPr>
          <a:xfrm>
            <a:off x="8077200" y="4093978"/>
            <a:ext cx="14007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rPr>
              <a:t>Antibody</a:t>
            </a:r>
            <a:endParaRPr sz="1600"/>
          </a:p>
        </p:txBody>
      </p:sp>
      <p:sp>
        <p:nvSpPr>
          <p:cNvPr id="63" name="Google Shape;63;p7"/>
          <p:cNvSpPr txBox="1"/>
          <p:nvPr/>
        </p:nvSpPr>
        <p:spPr>
          <a:xfrm>
            <a:off x="10273132" y="3042132"/>
            <a:ext cx="11367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rPr>
              <a:t>Constant Region</a:t>
            </a:r>
            <a:endParaRPr sz="1600"/>
          </a:p>
        </p:txBody>
      </p:sp>
      <p:sp>
        <p:nvSpPr>
          <p:cNvPr id="64" name="Google Shape;64;p7"/>
          <p:cNvSpPr txBox="1"/>
          <p:nvPr/>
        </p:nvSpPr>
        <p:spPr>
          <a:xfrm>
            <a:off x="10197339" y="1957505"/>
            <a:ext cx="11367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rPr>
              <a:t>Variable Region</a:t>
            </a:r>
            <a:endParaRPr sz="1600"/>
          </a:p>
        </p:txBody>
      </p:sp>
      <p:sp>
        <p:nvSpPr>
          <p:cNvPr id="65" name="Google Shape;65;p7"/>
          <p:cNvSpPr/>
          <p:nvPr/>
        </p:nvSpPr>
        <p:spPr>
          <a:xfrm>
            <a:off x="10121550" y="2542100"/>
            <a:ext cx="151500" cy="1573200"/>
          </a:xfrm>
          <a:prstGeom prst="rightBracket">
            <a:avLst>
              <a:gd name="adj" fmla="val 8333"/>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7"/>
          <p:cNvSpPr/>
          <p:nvPr/>
        </p:nvSpPr>
        <p:spPr>
          <a:xfrm>
            <a:off x="10121550" y="1999775"/>
            <a:ext cx="151500" cy="493200"/>
          </a:xfrm>
          <a:prstGeom prst="rightBracket">
            <a:avLst>
              <a:gd name="adj" fmla="val 8333"/>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7"/>
          <p:cNvSpPr txBox="1"/>
          <p:nvPr/>
        </p:nvSpPr>
        <p:spPr>
          <a:xfrm>
            <a:off x="7509222" y="1125041"/>
            <a:ext cx="14007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rPr>
              <a:t>Antigen</a:t>
            </a:r>
            <a:endParaRPr sz="1600" b="1"/>
          </a:p>
        </p:txBody>
      </p:sp>
      <p:pic>
        <p:nvPicPr>
          <p:cNvPr id="68" name="Google Shape;68;p7"/>
          <p:cNvPicPr preferRelativeResize="0"/>
          <p:nvPr/>
        </p:nvPicPr>
        <p:blipFill rotWithShape="1">
          <a:blip r:embed="rId3">
            <a:alphaModFix/>
          </a:blip>
          <a:srcRect/>
          <a:stretch/>
        </p:blipFill>
        <p:spPr>
          <a:xfrm>
            <a:off x="7726909" y="4842652"/>
            <a:ext cx="2948384" cy="1374956"/>
          </a:xfrm>
          <a:prstGeom prst="rect">
            <a:avLst/>
          </a:prstGeom>
          <a:noFill/>
          <a:ln>
            <a:noFill/>
          </a:ln>
        </p:spPr>
      </p:pic>
      <p:pic>
        <p:nvPicPr>
          <p:cNvPr id="69" name="Google Shape;69;p7"/>
          <p:cNvPicPr preferRelativeResize="0"/>
          <p:nvPr/>
        </p:nvPicPr>
        <p:blipFill>
          <a:blip r:embed="rId4">
            <a:alphaModFix/>
          </a:blip>
          <a:stretch>
            <a:fillRect/>
          </a:stretch>
        </p:blipFill>
        <p:spPr>
          <a:xfrm rot="-5274963">
            <a:off x="7746146" y="1539365"/>
            <a:ext cx="934376" cy="939499"/>
          </a:xfrm>
          <a:prstGeom prst="rect">
            <a:avLst/>
          </a:prstGeom>
          <a:noFill/>
          <a:ln>
            <a:noFill/>
          </a:ln>
        </p:spPr>
      </p:pic>
      <p:pic>
        <p:nvPicPr>
          <p:cNvPr id="70" name="Google Shape;70;p7"/>
          <p:cNvPicPr preferRelativeResize="0"/>
          <p:nvPr/>
        </p:nvPicPr>
        <p:blipFill>
          <a:blip r:embed="rId5">
            <a:alphaModFix/>
          </a:blip>
          <a:stretch>
            <a:fillRect/>
          </a:stretch>
        </p:blipFill>
        <p:spPr>
          <a:xfrm rot="-5447116">
            <a:off x="7666692" y="2308124"/>
            <a:ext cx="2195950" cy="1368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8"/>
          <p:cNvPicPr preferRelativeResize="0"/>
          <p:nvPr/>
        </p:nvPicPr>
        <p:blipFill>
          <a:blip r:embed="rId3">
            <a:alphaModFix/>
          </a:blip>
          <a:stretch>
            <a:fillRect/>
          </a:stretch>
        </p:blipFill>
        <p:spPr>
          <a:xfrm>
            <a:off x="4462500" y="1368949"/>
            <a:ext cx="7577099" cy="4402188"/>
          </a:xfrm>
          <a:prstGeom prst="rect">
            <a:avLst/>
          </a:prstGeom>
          <a:noFill/>
          <a:ln>
            <a:noFill/>
          </a:ln>
        </p:spPr>
      </p:pic>
      <p:sp>
        <p:nvSpPr>
          <p:cNvPr id="77" name="Google Shape;77;p8"/>
          <p:cNvSpPr txBox="1">
            <a:spLocks noGrp="1"/>
          </p:cNvSpPr>
          <p:nvPr>
            <p:ph type="title"/>
          </p:nvPr>
        </p:nvSpPr>
        <p:spPr>
          <a:xfrm>
            <a:off x="341696" y="114865"/>
            <a:ext cx="115167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Infection Timeline — Antigens and Antibodies</a:t>
            </a:r>
            <a:endParaRPr/>
          </a:p>
        </p:txBody>
      </p:sp>
      <p:sp>
        <p:nvSpPr>
          <p:cNvPr id="78" name="Google Shape;78;p8"/>
          <p:cNvSpPr txBox="1">
            <a:spLocks noGrp="1"/>
          </p:cNvSpPr>
          <p:nvPr>
            <p:ph type="sldNum" idx="12"/>
          </p:nvPr>
        </p:nvSpPr>
        <p:spPr>
          <a:xfrm>
            <a:off x="875096" y="6508750"/>
            <a:ext cx="32205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
        <p:nvSpPr>
          <p:cNvPr id="79" name="Google Shape;79;p8"/>
          <p:cNvSpPr txBox="1">
            <a:spLocks noGrp="1"/>
          </p:cNvSpPr>
          <p:nvPr>
            <p:ph type="body" idx="1"/>
          </p:nvPr>
        </p:nvSpPr>
        <p:spPr>
          <a:xfrm>
            <a:off x="341700" y="1368950"/>
            <a:ext cx="3968400" cy="537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t>After infecting a person, a virus multiplies in the body and the concentration of viral antigens increases.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Soon after infection, the immune system kicks in and starts producing antibodies.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As the antibody concentration increases, antibodies bind to viruses and target them for destruction by the immune system.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Eventually, the viral antigen concentration drops, the infection is cleared, and the person recovers.  </a:t>
            </a:r>
            <a:endParaRPr sz="1800"/>
          </a:p>
        </p:txBody>
      </p:sp>
      <p:pic>
        <p:nvPicPr>
          <p:cNvPr id="80" name="Google Shape;80;p8"/>
          <p:cNvPicPr preferRelativeResize="0"/>
          <p:nvPr/>
        </p:nvPicPr>
        <p:blipFill>
          <a:blip r:embed="rId4">
            <a:alphaModFix/>
          </a:blip>
          <a:stretch>
            <a:fillRect/>
          </a:stretch>
        </p:blipFill>
        <p:spPr>
          <a:xfrm rot="-5274974">
            <a:off x="5750090" y="3036838"/>
            <a:ext cx="445769" cy="448213"/>
          </a:xfrm>
          <a:prstGeom prst="rect">
            <a:avLst/>
          </a:prstGeom>
          <a:noFill/>
          <a:ln>
            <a:noFill/>
          </a:ln>
        </p:spPr>
      </p:pic>
      <p:pic>
        <p:nvPicPr>
          <p:cNvPr id="81" name="Google Shape;81;p8"/>
          <p:cNvPicPr preferRelativeResize="0"/>
          <p:nvPr/>
        </p:nvPicPr>
        <p:blipFill>
          <a:blip r:embed="rId5">
            <a:alphaModFix/>
          </a:blip>
          <a:stretch>
            <a:fillRect/>
          </a:stretch>
        </p:blipFill>
        <p:spPr>
          <a:xfrm rot="-5447107">
            <a:off x="6562852" y="1584508"/>
            <a:ext cx="850217" cy="5299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9"/>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Antigen Detection ELISA Components</a:t>
            </a:r>
            <a:endParaRPr/>
          </a:p>
        </p:txBody>
      </p:sp>
      <p:sp>
        <p:nvSpPr>
          <p:cNvPr id="87" name="Google Shape;87;p9"/>
          <p:cNvSpPr txBox="1">
            <a:spLocks noGrp="1"/>
          </p:cNvSpPr>
          <p:nvPr>
            <p:ph type="body" idx="1"/>
          </p:nvPr>
        </p:nvSpPr>
        <p:spPr>
          <a:xfrm>
            <a:off x="341700" y="1358400"/>
            <a:ext cx="5653200" cy="4818600"/>
          </a:xfrm>
          <a:prstGeom prst="rect">
            <a:avLst/>
          </a:prstGeom>
          <a:noFill/>
          <a:ln>
            <a:noFill/>
          </a:ln>
        </p:spPr>
        <p:txBody>
          <a:bodyPr spcFirstLastPara="1" wrap="square" lIns="91425" tIns="45700" rIns="91425" bIns="45700" anchor="t" anchorCtr="0">
            <a:noAutofit/>
          </a:bodyPr>
          <a:lstStyle/>
          <a:p>
            <a:pPr marL="228600" lvl="0" indent="-215900" algn="l" rtl="0">
              <a:lnSpc>
                <a:spcPct val="90000"/>
              </a:lnSpc>
              <a:spcBef>
                <a:spcPts val="0"/>
              </a:spcBef>
              <a:spcAft>
                <a:spcPts val="0"/>
              </a:spcAft>
              <a:buSzPts val="1800"/>
              <a:buChar char="●"/>
            </a:pPr>
            <a:r>
              <a:rPr lang="en-US" sz="1800" b="1"/>
              <a:t>Antigen </a:t>
            </a:r>
            <a:r>
              <a:rPr lang="en-US" sz="1800"/>
              <a:t>— in an </a:t>
            </a:r>
            <a:r>
              <a:rPr lang="en-US" sz="1800" b="1"/>
              <a:t>antigen detection ELISA</a:t>
            </a:r>
            <a:r>
              <a:rPr lang="en-US" sz="1800"/>
              <a:t>, the patient sample is tested for the presence of antigens from viruses, bacteria, etc.</a:t>
            </a:r>
            <a:endParaRPr sz="1800"/>
          </a:p>
          <a:p>
            <a:pPr marL="228600" lvl="0" indent="-215900" algn="l" rtl="0">
              <a:lnSpc>
                <a:spcPct val="90000"/>
              </a:lnSpc>
              <a:spcBef>
                <a:spcPts val="1000"/>
              </a:spcBef>
              <a:spcAft>
                <a:spcPts val="0"/>
              </a:spcAft>
              <a:buSzPts val="1800"/>
              <a:buChar char="●"/>
            </a:pPr>
            <a:r>
              <a:rPr lang="en-US" sz="1800" b="1"/>
              <a:t>Primary antibody </a:t>
            </a:r>
            <a:r>
              <a:rPr lang="en-US" sz="1800"/>
              <a:t>— binds to the antigen</a:t>
            </a:r>
            <a:endParaRPr sz="1800"/>
          </a:p>
          <a:p>
            <a:pPr marL="685800" lvl="1" indent="-228600" algn="l" rtl="0">
              <a:lnSpc>
                <a:spcPct val="90000"/>
              </a:lnSpc>
              <a:spcBef>
                <a:spcPts val="1000"/>
              </a:spcBef>
              <a:spcAft>
                <a:spcPts val="0"/>
              </a:spcAft>
              <a:buSzPts val="1800"/>
              <a:buChar char="○"/>
            </a:pPr>
            <a:r>
              <a:rPr lang="en-US" sz="1800"/>
              <a:t>can be produced in a lab by injecting the target antigen into an animal and then harvesting the serum</a:t>
            </a:r>
            <a:endParaRPr sz="1800"/>
          </a:p>
          <a:p>
            <a:pPr marL="228600" lvl="0" indent="-215900" algn="l" rtl="0">
              <a:lnSpc>
                <a:spcPct val="90000"/>
              </a:lnSpc>
              <a:spcBef>
                <a:spcPts val="1000"/>
              </a:spcBef>
              <a:spcAft>
                <a:spcPts val="0"/>
              </a:spcAft>
              <a:buSzPts val="1800"/>
              <a:buChar char="●"/>
            </a:pPr>
            <a:r>
              <a:rPr lang="en-US" sz="1800" b="1"/>
              <a:t>Secondary antibody </a:t>
            </a:r>
            <a:r>
              <a:rPr lang="en-US" sz="1800"/>
              <a:t>— binds to the constant region of the primary antibody</a:t>
            </a:r>
            <a:endParaRPr sz="1800"/>
          </a:p>
          <a:p>
            <a:pPr marL="685800" lvl="1" indent="-228600" algn="l" rtl="0">
              <a:lnSpc>
                <a:spcPct val="90000"/>
              </a:lnSpc>
              <a:spcBef>
                <a:spcPts val="1000"/>
              </a:spcBef>
              <a:spcAft>
                <a:spcPts val="0"/>
              </a:spcAft>
              <a:buSzPts val="1800"/>
              <a:buChar char="○"/>
            </a:pPr>
            <a:r>
              <a:rPr lang="en-US" sz="1800"/>
              <a:t>made by injecting the primary antibodies from one animal into a different animal </a:t>
            </a:r>
            <a:endParaRPr sz="1800"/>
          </a:p>
          <a:p>
            <a:pPr marL="685800" lvl="1" indent="-228600" algn="l" rtl="0">
              <a:lnSpc>
                <a:spcPct val="90000"/>
              </a:lnSpc>
              <a:spcBef>
                <a:spcPts val="1000"/>
              </a:spcBef>
              <a:spcAft>
                <a:spcPts val="0"/>
              </a:spcAft>
              <a:buSzPts val="1800"/>
              <a:buChar char="○"/>
            </a:pPr>
            <a:r>
              <a:rPr lang="en-US" sz="1800"/>
              <a:t>secondary antibodies are attached to an </a:t>
            </a:r>
            <a:r>
              <a:rPr lang="en-US" sz="1800" b="1"/>
              <a:t>enzyme</a:t>
            </a:r>
            <a:r>
              <a:rPr lang="en-US" sz="1800"/>
              <a:t> which catalyzes a color change when substrate is added</a:t>
            </a:r>
            <a:endParaRPr sz="1800"/>
          </a:p>
          <a:p>
            <a:pPr marL="228600" lvl="0" indent="-215900" algn="l" rtl="0">
              <a:lnSpc>
                <a:spcPct val="90000"/>
              </a:lnSpc>
              <a:spcBef>
                <a:spcPts val="1000"/>
              </a:spcBef>
              <a:spcAft>
                <a:spcPts val="0"/>
              </a:spcAft>
              <a:buSzPts val="1800"/>
              <a:buChar char="●"/>
            </a:pPr>
            <a:r>
              <a:rPr lang="en-US" sz="1800" b="1"/>
              <a:t>Substrate </a:t>
            </a:r>
            <a:r>
              <a:rPr lang="en-US" sz="1800"/>
              <a:t>— changes color in the presence of the enzyme, indicating a positive result</a:t>
            </a:r>
            <a:endParaRPr sz="1800"/>
          </a:p>
        </p:txBody>
      </p:sp>
      <p:sp>
        <p:nvSpPr>
          <p:cNvPr id="88" name="Google Shape;88;p9"/>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a:t>
            </a:fld>
            <a:endParaRPr/>
          </a:p>
        </p:txBody>
      </p:sp>
      <p:sp>
        <p:nvSpPr>
          <p:cNvPr id="89" name="Google Shape;89;p9"/>
          <p:cNvSpPr txBox="1"/>
          <p:nvPr/>
        </p:nvSpPr>
        <p:spPr>
          <a:xfrm>
            <a:off x="7555550" y="2612183"/>
            <a:ext cx="23418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Primary</a:t>
            </a:r>
            <a:r>
              <a:rPr lang="en-US" sz="1600" b="1">
                <a:solidFill>
                  <a:schemeClr val="dk1"/>
                </a:solidFill>
              </a:rPr>
              <a:t> </a:t>
            </a:r>
            <a:endParaRPr sz="1600" b="1">
              <a:solidFill>
                <a:schemeClr val="dk1"/>
              </a:solidFill>
            </a:endParaRPr>
          </a:p>
          <a:p>
            <a:pPr marL="0" marR="0" lvl="0" indent="0" algn="ctr" rtl="0">
              <a:spcBef>
                <a:spcPts val="0"/>
              </a:spcBef>
              <a:spcAft>
                <a:spcPts val="0"/>
              </a:spcAft>
              <a:buNone/>
            </a:pPr>
            <a:r>
              <a:rPr lang="en-US" sz="1600" b="1">
                <a:solidFill>
                  <a:schemeClr val="dk1"/>
                </a:solidFill>
                <a:latin typeface="Arial"/>
                <a:ea typeface="Arial"/>
                <a:cs typeface="Arial"/>
                <a:sym typeface="Arial"/>
              </a:rPr>
              <a:t>Antibody</a:t>
            </a:r>
            <a:endParaRPr sz="1600">
              <a:solidFill>
                <a:schemeClr val="dk1"/>
              </a:solidFill>
            </a:endParaRPr>
          </a:p>
          <a:p>
            <a:pPr marL="0" marR="0" lvl="0" indent="0" algn="ctr" rtl="0">
              <a:spcBef>
                <a:spcPts val="0"/>
              </a:spcBef>
              <a:spcAft>
                <a:spcPts val="0"/>
              </a:spcAft>
              <a:buNone/>
            </a:pPr>
            <a:r>
              <a:rPr lang="en-US" sz="1600">
                <a:solidFill>
                  <a:schemeClr val="dk1"/>
                </a:solidFill>
              </a:rPr>
              <a:t>(rabbit anti-virus)</a:t>
            </a:r>
            <a:endParaRPr sz="1600">
              <a:solidFill>
                <a:schemeClr val="dk1"/>
              </a:solidFill>
            </a:endParaRPr>
          </a:p>
        </p:txBody>
      </p:sp>
      <p:sp>
        <p:nvSpPr>
          <p:cNvPr id="90" name="Google Shape;90;p9"/>
          <p:cNvSpPr txBox="1"/>
          <p:nvPr/>
        </p:nvSpPr>
        <p:spPr>
          <a:xfrm>
            <a:off x="7775300" y="4223875"/>
            <a:ext cx="19023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Secondary Antibody</a:t>
            </a:r>
            <a:endParaRPr sz="1600">
              <a:solidFill>
                <a:schemeClr val="dk1"/>
              </a:solidFill>
            </a:endParaRPr>
          </a:p>
          <a:p>
            <a:pPr marL="0" marR="0" lvl="0" indent="0" algn="ctr" rtl="0">
              <a:spcBef>
                <a:spcPts val="0"/>
              </a:spcBef>
              <a:spcAft>
                <a:spcPts val="0"/>
              </a:spcAft>
              <a:buNone/>
            </a:pPr>
            <a:r>
              <a:rPr lang="en-US" sz="1600">
                <a:solidFill>
                  <a:schemeClr val="dk1"/>
                </a:solidFill>
              </a:rPr>
              <a:t>(goat anti-rabbit)</a:t>
            </a:r>
            <a:endParaRPr sz="1600">
              <a:solidFill>
                <a:schemeClr val="dk1"/>
              </a:solidFill>
            </a:endParaRPr>
          </a:p>
        </p:txBody>
      </p:sp>
      <p:sp>
        <p:nvSpPr>
          <p:cNvPr id="91" name="Google Shape;91;p9"/>
          <p:cNvSpPr txBox="1"/>
          <p:nvPr/>
        </p:nvSpPr>
        <p:spPr>
          <a:xfrm>
            <a:off x="8026094" y="5374274"/>
            <a:ext cx="1400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Enzyme</a:t>
            </a:r>
            <a:endParaRPr sz="1600"/>
          </a:p>
        </p:txBody>
      </p:sp>
      <p:pic>
        <p:nvPicPr>
          <p:cNvPr id="92" name="Google Shape;92;p9" descr="A picture containing light&#10;&#10;Description automatically generated"/>
          <p:cNvPicPr preferRelativeResize="0"/>
          <p:nvPr/>
        </p:nvPicPr>
        <p:blipFill rotWithShape="1">
          <a:blip r:embed="rId3">
            <a:alphaModFix/>
          </a:blip>
          <a:srcRect/>
          <a:stretch/>
        </p:blipFill>
        <p:spPr>
          <a:xfrm>
            <a:off x="6518713" y="4147132"/>
            <a:ext cx="1290348" cy="1290348"/>
          </a:xfrm>
          <a:prstGeom prst="rect">
            <a:avLst/>
          </a:prstGeom>
          <a:noFill/>
          <a:ln>
            <a:noFill/>
          </a:ln>
        </p:spPr>
      </p:pic>
      <p:pic>
        <p:nvPicPr>
          <p:cNvPr id="93" name="Google Shape;93;p9" descr="A close up of a logo&#10;&#10;Description automatically generated"/>
          <p:cNvPicPr preferRelativeResize="0"/>
          <p:nvPr/>
        </p:nvPicPr>
        <p:blipFill rotWithShape="1">
          <a:blip r:embed="rId4">
            <a:alphaModFix/>
          </a:blip>
          <a:srcRect/>
          <a:stretch/>
        </p:blipFill>
        <p:spPr>
          <a:xfrm>
            <a:off x="6570771" y="2439032"/>
            <a:ext cx="1186232" cy="1186232"/>
          </a:xfrm>
          <a:prstGeom prst="rect">
            <a:avLst/>
          </a:prstGeom>
          <a:noFill/>
          <a:ln>
            <a:noFill/>
          </a:ln>
        </p:spPr>
      </p:pic>
      <p:pic>
        <p:nvPicPr>
          <p:cNvPr id="94" name="Google Shape;94;p9" descr="A close up of a logo&#10;&#10;Description automatically generated"/>
          <p:cNvPicPr preferRelativeResize="0"/>
          <p:nvPr/>
        </p:nvPicPr>
        <p:blipFill rotWithShape="1">
          <a:blip r:embed="rId5">
            <a:alphaModFix/>
          </a:blip>
          <a:srcRect/>
          <a:stretch/>
        </p:blipFill>
        <p:spPr>
          <a:xfrm>
            <a:off x="6816848" y="1249051"/>
            <a:ext cx="694077" cy="694077"/>
          </a:xfrm>
          <a:prstGeom prst="rect">
            <a:avLst/>
          </a:prstGeom>
          <a:noFill/>
          <a:ln>
            <a:noFill/>
          </a:ln>
        </p:spPr>
      </p:pic>
      <p:pic>
        <p:nvPicPr>
          <p:cNvPr id="95" name="Google Shape;95;p9" descr="Line arrow Counter clockwise curve"/>
          <p:cNvPicPr preferRelativeResize="0"/>
          <p:nvPr/>
        </p:nvPicPr>
        <p:blipFill rotWithShape="1">
          <a:blip r:embed="rId6">
            <a:alphaModFix/>
          </a:blip>
          <a:srcRect/>
          <a:stretch/>
        </p:blipFill>
        <p:spPr>
          <a:xfrm rot="-10194501">
            <a:off x="6334430" y="1780706"/>
            <a:ext cx="743050" cy="743050"/>
          </a:xfrm>
          <a:prstGeom prst="rect">
            <a:avLst/>
          </a:prstGeom>
          <a:noFill/>
          <a:ln>
            <a:noFill/>
          </a:ln>
        </p:spPr>
      </p:pic>
      <p:sp>
        <p:nvSpPr>
          <p:cNvPr id="96" name="Google Shape;96;p9"/>
          <p:cNvSpPr txBox="1"/>
          <p:nvPr/>
        </p:nvSpPr>
        <p:spPr>
          <a:xfrm>
            <a:off x="8045300" y="1272996"/>
            <a:ext cx="13623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Antigen</a:t>
            </a:r>
            <a:endParaRPr sz="1600">
              <a:solidFill>
                <a:schemeClr val="dk1"/>
              </a:solidFill>
            </a:endParaRPr>
          </a:p>
          <a:p>
            <a:pPr marL="0" marR="0" lvl="0" indent="0" algn="ctr" rtl="0">
              <a:spcBef>
                <a:spcPts val="0"/>
              </a:spcBef>
              <a:spcAft>
                <a:spcPts val="0"/>
              </a:spcAft>
              <a:buNone/>
            </a:pPr>
            <a:r>
              <a:rPr lang="en-US" sz="1600">
                <a:solidFill>
                  <a:schemeClr val="dk1"/>
                </a:solidFill>
              </a:rPr>
              <a:t>(virus)</a:t>
            </a:r>
            <a:endParaRPr sz="1600">
              <a:solidFill>
                <a:schemeClr val="dk1"/>
              </a:solidFill>
            </a:endParaRPr>
          </a:p>
        </p:txBody>
      </p:sp>
      <p:pic>
        <p:nvPicPr>
          <p:cNvPr id="97" name="Google Shape;97;p9" descr="A close up of a logo&#10;&#10;Description automatically generated"/>
          <p:cNvPicPr preferRelativeResize="0"/>
          <p:nvPr/>
        </p:nvPicPr>
        <p:blipFill rotWithShape="1">
          <a:blip r:embed="rId7">
            <a:alphaModFix/>
          </a:blip>
          <a:srcRect/>
          <a:stretch/>
        </p:blipFill>
        <p:spPr>
          <a:xfrm rot="7883061">
            <a:off x="6194186" y="2474365"/>
            <a:ext cx="857287" cy="857287"/>
          </a:xfrm>
          <a:prstGeom prst="rect">
            <a:avLst/>
          </a:prstGeom>
          <a:noFill/>
          <a:ln>
            <a:noFill/>
          </a:ln>
        </p:spPr>
      </p:pic>
      <p:sp>
        <p:nvSpPr>
          <p:cNvPr id="98" name="Google Shape;98;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pic>
        <p:nvPicPr>
          <p:cNvPr id="99" name="Google Shape;99;p9" descr="A close up of a logo&#10;&#10;Description automatically generated"/>
          <p:cNvPicPr preferRelativeResize="0"/>
          <p:nvPr/>
        </p:nvPicPr>
        <p:blipFill rotWithShape="1">
          <a:blip r:embed="rId7">
            <a:alphaModFix/>
          </a:blip>
          <a:srcRect/>
          <a:stretch/>
        </p:blipFill>
        <p:spPr>
          <a:xfrm rot="7883061">
            <a:off x="6194186" y="4164710"/>
            <a:ext cx="857287" cy="857287"/>
          </a:xfrm>
          <a:prstGeom prst="rect">
            <a:avLst/>
          </a:prstGeom>
          <a:noFill/>
          <a:ln>
            <a:noFill/>
          </a:ln>
        </p:spPr>
      </p:pic>
      <p:pic>
        <p:nvPicPr>
          <p:cNvPr id="100" name="Google Shape;100;p9" descr="Line arrow Counter clockwise curve"/>
          <p:cNvPicPr preferRelativeResize="0"/>
          <p:nvPr/>
        </p:nvPicPr>
        <p:blipFill rotWithShape="1">
          <a:blip r:embed="rId6">
            <a:alphaModFix/>
          </a:blip>
          <a:srcRect/>
          <a:stretch/>
        </p:blipFill>
        <p:spPr>
          <a:xfrm rot="-10194501">
            <a:off x="6377261" y="3421483"/>
            <a:ext cx="743050" cy="743050"/>
          </a:xfrm>
          <a:prstGeom prst="rect">
            <a:avLst/>
          </a:prstGeom>
          <a:noFill/>
          <a:ln>
            <a:noFill/>
          </a:ln>
        </p:spPr>
      </p:pic>
      <p:pic>
        <p:nvPicPr>
          <p:cNvPr id="101" name="Google Shape;101;p9"/>
          <p:cNvPicPr preferRelativeResize="0"/>
          <p:nvPr/>
        </p:nvPicPr>
        <p:blipFill>
          <a:blip r:embed="rId8">
            <a:alphaModFix/>
          </a:blip>
          <a:stretch>
            <a:fillRect/>
          </a:stretch>
        </p:blipFill>
        <p:spPr>
          <a:xfrm rot="-5274963">
            <a:off x="9701921" y="1157190"/>
            <a:ext cx="934376" cy="939499"/>
          </a:xfrm>
          <a:prstGeom prst="rect">
            <a:avLst/>
          </a:prstGeom>
          <a:noFill/>
          <a:ln>
            <a:noFill/>
          </a:ln>
        </p:spPr>
      </p:pic>
      <p:pic>
        <p:nvPicPr>
          <p:cNvPr id="102" name="Google Shape;102;p9"/>
          <p:cNvPicPr preferRelativeResize="0"/>
          <p:nvPr/>
        </p:nvPicPr>
        <p:blipFill>
          <a:blip r:embed="rId9">
            <a:alphaModFix/>
          </a:blip>
          <a:stretch>
            <a:fillRect/>
          </a:stretch>
        </p:blipFill>
        <p:spPr>
          <a:xfrm rot="-5447116">
            <a:off x="9622467" y="1925949"/>
            <a:ext cx="2195950" cy="1368924"/>
          </a:xfrm>
          <a:prstGeom prst="rect">
            <a:avLst/>
          </a:prstGeom>
          <a:noFill/>
          <a:ln>
            <a:noFill/>
          </a:ln>
        </p:spPr>
      </p:pic>
      <p:pic>
        <p:nvPicPr>
          <p:cNvPr id="103" name="Google Shape;103;p9"/>
          <p:cNvPicPr preferRelativeResize="0"/>
          <p:nvPr/>
        </p:nvPicPr>
        <p:blipFill>
          <a:blip r:embed="rId10">
            <a:alphaModFix/>
          </a:blip>
          <a:stretch>
            <a:fillRect/>
          </a:stretch>
        </p:blipFill>
        <p:spPr>
          <a:xfrm rot="-7405166">
            <a:off x="9702673" y="4148052"/>
            <a:ext cx="2374778" cy="1401026"/>
          </a:xfrm>
          <a:prstGeom prst="rect">
            <a:avLst/>
          </a:prstGeom>
          <a:noFill/>
          <a:ln>
            <a:noFill/>
          </a:ln>
        </p:spPr>
      </p:pic>
      <p:pic>
        <p:nvPicPr>
          <p:cNvPr id="104" name="Google Shape;104;p9"/>
          <p:cNvPicPr preferRelativeResize="0"/>
          <p:nvPr/>
        </p:nvPicPr>
        <p:blipFill>
          <a:blip r:embed="rId11">
            <a:alphaModFix/>
          </a:blip>
          <a:stretch>
            <a:fillRect/>
          </a:stretch>
        </p:blipFill>
        <p:spPr>
          <a:xfrm rot="-1928570">
            <a:off x="11009282" y="5562782"/>
            <a:ext cx="1043732" cy="480739"/>
          </a:xfrm>
          <a:prstGeom prst="rect">
            <a:avLst/>
          </a:prstGeom>
          <a:noFill/>
          <a:ln>
            <a:noFill/>
          </a:ln>
        </p:spPr>
      </p:pic>
      <p:cxnSp>
        <p:nvCxnSpPr>
          <p:cNvPr id="105" name="Google Shape;105;p9"/>
          <p:cNvCxnSpPr/>
          <p:nvPr/>
        </p:nvCxnSpPr>
        <p:spPr>
          <a:xfrm>
            <a:off x="9226900" y="1503150"/>
            <a:ext cx="424500" cy="0"/>
          </a:xfrm>
          <a:prstGeom prst="straightConnector1">
            <a:avLst/>
          </a:prstGeom>
          <a:noFill/>
          <a:ln w="9525" cap="flat" cmpd="sng">
            <a:solidFill>
              <a:schemeClr val="dk2"/>
            </a:solidFill>
            <a:prstDash val="solid"/>
            <a:round/>
            <a:headEnd type="none" w="med" len="med"/>
            <a:tailEnd type="none" w="med" len="med"/>
          </a:ln>
        </p:spPr>
      </p:cxnSp>
      <p:cxnSp>
        <p:nvCxnSpPr>
          <p:cNvPr id="106" name="Google Shape;106;p9"/>
          <p:cNvCxnSpPr/>
          <p:nvPr/>
        </p:nvCxnSpPr>
        <p:spPr>
          <a:xfrm>
            <a:off x="9258175" y="2947900"/>
            <a:ext cx="1250400" cy="0"/>
          </a:xfrm>
          <a:prstGeom prst="straightConnector1">
            <a:avLst/>
          </a:prstGeom>
          <a:noFill/>
          <a:ln w="9525" cap="flat" cmpd="sng">
            <a:solidFill>
              <a:schemeClr val="dk2"/>
            </a:solidFill>
            <a:prstDash val="solid"/>
            <a:round/>
            <a:headEnd type="none" w="med" len="med"/>
            <a:tailEnd type="none" w="med" len="med"/>
          </a:ln>
        </p:spPr>
      </p:cxnSp>
      <p:cxnSp>
        <p:nvCxnSpPr>
          <p:cNvPr id="107" name="Google Shape;107;p9"/>
          <p:cNvCxnSpPr/>
          <p:nvPr/>
        </p:nvCxnSpPr>
        <p:spPr>
          <a:xfrm>
            <a:off x="9296650" y="4593363"/>
            <a:ext cx="891300" cy="0"/>
          </a:xfrm>
          <a:prstGeom prst="straightConnector1">
            <a:avLst/>
          </a:prstGeom>
          <a:noFill/>
          <a:ln w="9525" cap="flat" cmpd="sng">
            <a:solidFill>
              <a:schemeClr val="dk2"/>
            </a:solidFill>
            <a:prstDash val="solid"/>
            <a:round/>
            <a:headEnd type="none" w="med" len="med"/>
            <a:tailEnd type="none" w="med" len="med"/>
          </a:ln>
        </p:spPr>
      </p:cxnSp>
      <p:cxnSp>
        <p:nvCxnSpPr>
          <p:cNvPr id="108" name="Google Shape;108;p9"/>
          <p:cNvCxnSpPr/>
          <p:nvPr/>
        </p:nvCxnSpPr>
        <p:spPr>
          <a:xfrm>
            <a:off x="7510925" y="1518750"/>
            <a:ext cx="752700" cy="0"/>
          </a:xfrm>
          <a:prstGeom prst="straightConnector1">
            <a:avLst/>
          </a:prstGeom>
          <a:noFill/>
          <a:ln w="9525" cap="flat" cmpd="sng">
            <a:solidFill>
              <a:schemeClr val="dk2"/>
            </a:solidFill>
            <a:prstDash val="solid"/>
            <a:round/>
            <a:headEnd type="none" w="med" len="med"/>
            <a:tailEnd type="none" w="med" len="med"/>
          </a:ln>
        </p:spPr>
      </p:cxnSp>
      <p:cxnSp>
        <p:nvCxnSpPr>
          <p:cNvPr id="109" name="Google Shape;109;p9"/>
          <p:cNvCxnSpPr/>
          <p:nvPr/>
        </p:nvCxnSpPr>
        <p:spPr>
          <a:xfrm>
            <a:off x="9310650" y="5585350"/>
            <a:ext cx="1650600" cy="0"/>
          </a:xfrm>
          <a:prstGeom prst="straightConnector1">
            <a:avLst/>
          </a:prstGeom>
          <a:noFill/>
          <a:ln w="9525" cap="flat" cmpd="sng">
            <a:solidFill>
              <a:schemeClr val="dk2"/>
            </a:solidFill>
            <a:prstDash val="solid"/>
            <a:round/>
            <a:headEnd type="none" w="med" len="med"/>
            <a:tailEnd type="none" w="med" len="med"/>
          </a:ln>
        </p:spPr>
      </p:cxnSp>
      <p:sp>
        <p:nvSpPr>
          <p:cNvPr id="110" name="Google Shape;110;p9"/>
          <p:cNvSpPr txBox="1"/>
          <p:nvPr/>
        </p:nvSpPr>
        <p:spPr>
          <a:xfrm>
            <a:off x="8026094" y="5831474"/>
            <a:ext cx="1400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rPr>
              <a:t>Substrate</a:t>
            </a:r>
            <a:endParaRPr sz="1600"/>
          </a:p>
        </p:txBody>
      </p:sp>
      <p:cxnSp>
        <p:nvCxnSpPr>
          <p:cNvPr id="111" name="Google Shape;111;p9"/>
          <p:cNvCxnSpPr/>
          <p:nvPr/>
        </p:nvCxnSpPr>
        <p:spPr>
          <a:xfrm>
            <a:off x="9323327" y="6042550"/>
            <a:ext cx="1650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0"/>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Influenza Antigen Detection</a:t>
            </a:r>
            <a:endParaRPr/>
          </a:p>
        </p:txBody>
      </p:sp>
      <p:sp>
        <p:nvSpPr>
          <p:cNvPr id="117" name="Google Shape;117;p10"/>
          <p:cNvSpPr txBox="1">
            <a:spLocks noGrp="1"/>
          </p:cNvSpPr>
          <p:nvPr>
            <p:ph type="sldNum" idx="12"/>
          </p:nvPr>
        </p:nvSpPr>
        <p:spPr>
          <a:xfrm>
            <a:off x="341696" y="6356350"/>
            <a:ext cx="32205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a:t>
            </a:fld>
            <a:endParaRPr/>
          </a:p>
        </p:txBody>
      </p:sp>
      <p:sp>
        <p:nvSpPr>
          <p:cNvPr id="118" name="Google Shape;118;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119" name="Google Shape;119;p10"/>
          <p:cNvSpPr txBox="1"/>
          <p:nvPr/>
        </p:nvSpPr>
        <p:spPr>
          <a:xfrm>
            <a:off x="4435422" y="5243913"/>
            <a:ext cx="19731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rPr>
              <a:t>Hemagglutinin</a:t>
            </a:r>
            <a:endParaRPr sz="1800" b="1">
              <a:solidFill>
                <a:schemeClr val="dk1"/>
              </a:solidFill>
            </a:endParaRPr>
          </a:p>
          <a:p>
            <a:pPr marL="0" marR="0" lvl="0" indent="0" algn="ctr" rtl="0">
              <a:spcBef>
                <a:spcPts val="0"/>
              </a:spcBef>
              <a:spcAft>
                <a:spcPts val="0"/>
              </a:spcAft>
              <a:buNone/>
            </a:pPr>
            <a:r>
              <a:rPr lang="en-US" sz="1800" b="1">
                <a:solidFill>
                  <a:schemeClr val="dk1"/>
                </a:solidFill>
              </a:rPr>
              <a:t>(HA)</a:t>
            </a:r>
            <a:endParaRPr sz="1800" b="1">
              <a:solidFill>
                <a:schemeClr val="dk1"/>
              </a:solidFill>
            </a:endParaRPr>
          </a:p>
        </p:txBody>
      </p:sp>
      <p:sp>
        <p:nvSpPr>
          <p:cNvPr id="120" name="Google Shape;120;p10"/>
          <p:cNvSpPr txBox="1">
            <a:spLocks noGrp="1"/>
          </p:cNvSpPr>
          <p:nvPr>
            <p:ph type="body" idx="1"/>
          </p:nvPr>
        </p:nvSpPr>
        <p:spPr>
          <a:xfrm>
            <a:off x="341700" y="1344025"/>
            <a:ext cx="5313300" cy="10950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None/>
            </a:pPr>
            <a:r>
              <a:rPr lang="en-US" sz="1800" b="1">
                <a:solidFill>
                  <a:srgbClr val="000000"/>
                </a:solidFill>
              </a:rPr>
              <a:t>Influenza </a:t>
            </a:r>
            <a:r>
              <a:rPr lang="en-US" sz="1800">
                <a:solidFill>
                  <a:srgbClr val="000000"/>
                </a:solidFill>
              </a:rPr>
              <a:t>binds to target cells via the hemagglutinin glycoprotein, HA. Scientists can create antibodies that detect and bind to influenza by injecting HA into an animal.</a:t>
            </a:r>
            <a:endParaRPr sz="1800">
              <a:solidFill>
                <a:srgbClr val="000000"/>
              </a:solidFill>
            </a:endParaRPr>
          </a:p>
        </p:txBody>
      </p:sp>
      <p:cxnSp>
        <p:nvCxnSpPr>
          <p:cNvPr id="121" name="Google Shape;121;p10"/>
          <p:cNvCxnSpPr/>
          <p:nvPr/>
        </p:nvCxnSpPr>
        <p:spPr>
          <a:xfrm>
            <a:off x="3606150" y="4795550"/>
            <a:ext cx="911100" cy="582300"/>
          </a:xfrm>
          <a:prstGeom prst="straightConnector1">
            <a:avLst/>
          </a:prstGeom>
          <a:noFill/>
          <a:ln w="38100" cap="flat" cmpd="sng">
            <a:solidFill>
              <a:schemeClr val="dk2"/>
            </a:solidFill>
            <a:prstDash val="solid"/>
            <a:round/>
            <a:headEnd type="none" w="med" len="med"/>
            <a:tailEnd type="none" w="med" len="med"/>
          </a:ln>
        </p:spPr>
      </p:cxnSp>
      <p:pic>
        <p:nvPicPr>
          <p:cNvPr id="122" name="Google Shape;122;p10"/>
          <p:cNvPicPr preferRelativeResize="0"/>
          <p:nvPr/>
        </p:nvPicPr>
        <p:blipFill>
          <a:blip r:embed="rId3">
            <a:alphaModFix/>
          </a:blip>
          <a:stretch>
            <a:fillRect/>
          </a:stretch>
        </p:blipFill>
        <p:spPr>
          <a:xfrm>
            <a:off x="214850" y="1875988"/>
            <a:ext cx="4385336" cy="3834025"/>
          </a:xfrm>
          <a:prstGeom prst="rect">
            <a:avLst/>
          </a:prstGeom>
          <a:noFill/>
          <a:ln>
            <a:noFill/>
          </a:ln>
        </p:spPr>
      </p:pic>
      <p:sp>
        <p:nvSpPr>
          <p:cNvPr id="123" name="Google Shape;123;p10"/>
          <p:cNvSpPr txBox="1"/>
          <p:nvPr/>
        </p:nvSpPr>
        <p:spPr>
          <a:xfrm>
            <a:off x="640052" y="5321975"/>
            <a:ext cx="32205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rPr>
              <a:t>cross-section of influenza virus </a:t>
            </a:r>
            <a:r>
              <a:rPr lang="en-US" sz="1100" u="sng">
                <a:solidFill>
                  <a:schemeClr val="hlink"/>
                </a:solidFill>
                <a:hlinkClick r:id="rId4"/>
              </a:rPr>
              <a:t>https://www.cdc.gov/flu/resource-center/freeresources/graphics/images.htm</a:t>
            </a:r>
            <a:endParaRPr sz="1800" b="1">
              <a:solidFill>
                <a:schemeClr val="dk1"/>
              </a:solidFill>
            </a:endParaRPr>
          </a:p>
        </p:txBody>
      </p:sp>
      <p:sp>
        <p:nvSpPr>
          <p:cNvPr id="124" name="Google Shape;124;p10"/>
          <p:cNvSpPr txBox="1"/>
          <p:nvPr/>
        </p:nvSpPr>
        <p:spPr>
          <a:xfrm>
            <a:off x="7557375" y="2612175"/>
            <a:ext cx="23382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Primary</a:t>
            </a:r>
            <a:r>
              <a:rPr lang="en-US" sz="1600" b="1">
                <a:solidFill>
                  <a:schemeClr val="dk1"/>
                </a:solidFill>
              </a:rPr>
              <a:t> </a:t>
            </a:r>
            <a:endParaRPr sz="1600" b="1">
              <a:solidFill>
                <a:schemeClr val="dk1"/>
              </a:solidFill>
            </a:endParaRPr>
          </a:p>
          <a:p>
            <a:pPr marL="0" marR="0" lvl="0" indent="0" algn="ctr" rtl="0">
              <a:spcBef>
                <a:spcPts val="0"/>
              </a:spcBef>
              <a:spcAft>
                <a:spcPts val="0"/>
              </a:spcAft>
              <a:buNone/>
            </a:pPr>
            <a:r>
              <a:rPr lang="en-US" sz="1600" b="1">
                <a:solidFill>
                  <a:schemeClr val="dk1"/>
                </a:solidFill>
                <a:latin typeface="Arial"/>
                <a:ea typeface="Arial"/>
                <a:cs typeface="Arial"/>
                <a:sym typeface="Arial"/>
              </a:rPr>
              <a:t>Antibody</a:t>
            </a:r>
            <a:endParaRPr sz="1600"/>
          </a:p>
          <a:p>
            <a:pPr marL="0" marR="0" lvl="0" indent="0" algn="ctr" rtl="0">
              <a:spcBef>
                <a:spcPts val="0"/>
              </a:spcBef>
              <a:spcAft>
                <a:spcPts val="0"/>
              </a:spcAft>
              <a:buNone/>
            </a:pPr>
            <a:r>
              <a:rPr lang="en-US" sz="1600">
                <a:solidFill>
                  <a:schemeClr val="dk1"/>
                </a:solidFill>
              </a:rPr>
              <a:t>(rabbit anti-influenza HA)</a:t>
            </a:r>
            <a:endParaRPr sz="1600"/>
          </a:p>
        </p:txBody>
      </p:sp>
      <p:sp>
        <p:nvSpPr>
          <p:cNvPr id="125" name="Google Shape;125;p10"/>
          <p:cNvSpPr txBox="1"/>
          <p:nvPr/>
        </p:nvSpPr>
        <p:spPr>
          <a:xfrm>
            <a:off x="7775300" y="4223875"/>
            <a:ext cx="19023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Secondary Antibody</a:t>
            </a:r>
            <a:endParaRPr sz="1600"/>
          </a:p>
          <a:p>
            <a:pPr marL="0" marR="0" lvl="0" indent="0" algn="ctr" rtl="0">
              <a:spcBef>
                <a:spcPts val="0"/>
              </a:spcBef>
              <a:spcAft>
                <a:spcPts val="0"/>
              </a:spcAft>
              <a:buNone/>
            </a:pPr>
            <a:r>
              <a:rPr lang="en-US" sz="1600">
                <a:solidFill>
                  <a:schemeClr val="dk1"/>
                </a:solidFill>
              </a:rPr>
              <a:t>(goat anti-rabbit)</a:t>
            </a:r>
            <a:endParaRPr sz="1600"/>
          </a:p>
        </p:txBody>
      </p:sp>
      <p:sp>
        <p:nvSpPr>
          <p:cNvPr id="126" name="Google Shape;126;p10"/>
          <p:cNvSpPr txBox="1"/>
          <p:nvPr/>
        </p:nvSpPr>
        <p:spPr>
          <a:xfrm>
            <a:off x="8026094" y="5374274"/>
            <a:ext cx="1400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Enzyme</a:t>
            </a:r>
            <a:endParaRPr sz="1600"/>
          </a:p>
        </p:txBody>
      </p:sp>
      <p:pic>
        <p:nvPicPr>
          <p:cNvPr id="127" name="Google Shape;127;p10" descr="A picture containing light&#10;&#10;Description automatically generated"/>
          <p:cNvPicPr preferRelativeResize="0"/>
          <p:nvPr/>
        </p:nvPicPr>
        <p:blipFill rotWithShape="1">
          <a:blip r:embed="rId5">
            <a:alphaModFix/>
          </a:blip>
          <a:srcRect/>
          <a:stretch/>
        </p:blipFill>
        <p:spPr>
          <a:xfrm>
            <a:off x="6518713" y="4147132"/>
            <a:ext cx="1290348" cy="1290348"/>
          </a:xfrm>
          <a:prstGeom prst="rect">
            <a:avLst/>
          </a:prstGeom>
          <a:noFill/>
          <a:ln>
            <a:noFill/>
          </a:ln>
        </p:spPr>
      </p:pic>
      <p:pic>
        <p:nvPicPr>
          <p:cNvPr id="128" name="Google Shape;128;p10" descr="A close up of a logo&#10;&#10;Description automatically generated"/>
          <p:cNvPicPr preferRelativeResize="0"/>
          <p:nvPr/>
        </p:nvPicPr>
        <p:blipFill rotWithShape="1">
          <a:blip r:embed="rId6">
            <a:alphaModFix/>
          </a:blip>
          <a:srcRect/>
          <a:stretch/>
        </p:blipFill>
        <p:spPr>
          <a:xfrm>
            <a:off x="6570771" y="2439032"/>
            <a:ext cx="1186232" cy="1186232"/>
          </a:xfrm>
          <a:prstGeom prst="rect">
            <a:avLst/>
          </a:prstGeom>
          <a:noFill/>
          <a:ln>
            <a:noFill/>
          </a:ln>
        </p:spPr>
      </p:pic>
      <p:pic>
        <p:nvPicPr>
          <p:cNvPr id="129" name="Google Shape;129;p10" descr="A close up of a logo&#10;&#10;Description automatically generated"/>
          <p:cNvPicPr preferRelativeResize="0"/>
          <p:nvPr/>
        </p:nvPicPr>
        <p:blipFill rotWithShape="1">
          <a:blip r:embed="rId7">
            <a:alphaModFix/>
          </a:blip>
          <a:srcRect/>
          <a:stretch/>
        </p:blipFill>
        <p:spPr>
          <a:xfrm>
            <a:off x="6816848" y="1249051"/>
            <a:ext cx="694077" cy="694077"/>
          </a:xfrm>
          <a:prstGeom prst="rect">
            <a:avLst/>
          </a:prstGeom>
          <a:noFill/>
          <a:ln>
            <a:noFill/>
          </a:ln>
        </p:spPr>
      </p:pic>
      <p:pic>
        <p:nvPicPr>
          <p:cNvPr id="130" name="Google Shape;130;p10" descr="Line arrow Counter clockwise curve"/>
          <p:cNvPicPr preferRelativeResize="0"/>
          <p:nvPr/>
        </p:nvPicPr>
        <p:blipFill rotWithShape="1">
          <a:blip r:embed="rId8">
            <a:alphaModFix/>
          </a:blip>
          <a:srcRect/>
          <a:stretch/>
        </p:blipFill>
        <p:spPr>
          <a:xfrm rot="-10194501">
            <a:off x="6334430" y="1780706"/>
            <a:ext cx="743050" cy="743050"/>
          </a:xfrm>
          <a:prstGeom prst="rect">
            <a:avLst/>
          </a:prstGeom>
          <a:noFill/>
          <a:ln>
            <a:noFill/>
          </a:ln>
        </p:spPr>
      </p:pic>
      <p:sp>
        <p:nvSpPr>
          <p:cNvPr id="131" name="Google Shape;131;p10"/>
          <p:cNvSpPr txBox="1"/>
          <p:nvPr/>
        </p:nvSpPr>
        <p:spPr>
          <a:xfrm>
            <a:off x="7901150" y="1273000"/>
            <a:ext cx="16506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Antigen</a:t>
            </a:r>
            <a:endParaRPr sz="1600"/>
          </a:p>
          <a:p>
            <a:pPr marL="0" marR="0" lvl="0" indent="0" algn="ctr" rtl="0">
              <a:spcBef>
                <a:spcPts val="0"/>
              </a:spcBef>
              <a:spcAft>
                <a:spcPts val="0"/>
              </a:spcAft>
              <a:buNone/>
            </a:pPr>
            <a:r>
              <a:rPr lang="en-US" sz="1600">
                <a:solidFill>
                  <a:schemeClr val="dk1"/>
                </a:solidFill>
              </a:rPr>
              <a:t>(influenza HA)</a:t>
            </a:r>
            <a:endParaRPr sz="1600"/>
          </a:p>
        </p:txBody>
      </p:sp>
      <p:pic>
        <p:nvPicPr>
          <p:cNvPr id="132" name="Google Shape;132;p10" descr="A close up of a logo&#10;&#10;Description automatically generated"/>
          <p:cNvPicPr preferRelativeResize="0"/>
          <p:nvPr/>
        </p:nvPicPr>
        <p:blipFill rotWithShape="1">
          <a:blip r:embed="rId9">
            <a:alphaModFix/>
          </a:blip>
          <a:srcRect/>
          <a:stretch/>
        </p:blipFill>
        <p:spPr>
          <a:xfrm rot="7883061">
            <a:off x="6194186" y="2474365"/>
            <a:ext cx="857287" cy="857287"/>
          </a:xfrm>
          <a:prstGeom prst="rect">
            <a:avLst/>
          </a:prstGeom>
          <a:noFill/>
          <a:ln>
            <a:noFill/>
          </a:ln>
        </p:spPr>
      </p:pic>
      <p:pic>
        <p:nvPicPr>
          <p:cNvPr id="133" name="Google Shape;133;p10" descr="A close up of a logo&#10;&#10;Description automatically generated"/>
          <p:cNvPicPr preferRelativeResize="0"/>
          <p:nvPr/>
        </p:nvPicPr>
        <p:blipFill rotWithShape="1">
          <a:blip r:embed="rId9">
            <a:alphaModFix/>
          </a:blip>
          <a:srcRect/>
          <a:stretch/>
        </p:blipFill>
        <p:spPr>
          <a:xfrm rot="7883061">
            <a:off x="6194186" y="4164710"/>
            <a:ext cx="857287" cy="857287"/>
          </a:xfrm>
          <a:prstGeom prst="rect">
            <a:avLst/>
          </a:prstGeom>
          <a:noFill/>
          <a:ln>
            <a:noFill/>
          </a:ln>
        </p:spPr>
      </p:pic>
      <p:pic>
        <p:nvPicPr>
          <p:cNvPr id="134" name="Google Shape;134;p10" descr="Line arrow Counter clockwise curve"/>
          <p:cNvPicPr preferRelativeResize="0"/>
          <p:nvPr/>
        </p:nvPicPr>
        <p:blipFill rotWithShape="1">
          <a:blip r:embed="rId8">
            <a:alphaModFix/>
          </a:blip>
          <a:srcRect/>
          <a:stretch/>
        </p:blipFill>
        <p:spPr>
          <a:xfrm rot="-10194501">
            <a:off x="6377261" y="3421483"/>
            <a:ext cx="743050" cy="743050"/>
          </a:xfrm>
          <a:prstGeom prst="rect">
            <a:avLst/>
          </a:prstGeom>
          <a:noFill/>
          <a:ln>
            <a:noFill/>
          </a:ln>
        </p:spPr>
      </p:pic>
      <p:pic>
        <p:nvPicPr>
          <p:cNvPr id="135" name="Google Shape;135;p10"/>
          <p:cNvPicPr preferRelativeResize="0"/>
          <p:nvPr/>
        </p:nvPicPr>
        <p:blipFill>
          <a:blip r:embed="rId10">
            <a:alphaModFix/>
          </a:blip>
          <a:stretch>
            <a:fillRect/>
          </a:stretch>
        </p:blipFill>
        <p:spPr>
          <a:xfrm rot="-5274963">
            <a:off x="9701921" y="1157190"/>
            <a:ext cx="934376" cy="939499"/>
          </a:xfrm>
          <a:prstGeom prst="rect">
            <a:avLst/>
          </a:prstGeom>
          <a:noFill/>
          <a:ln>
            <a:noFill/>
          </a:ln>
        </p:spPr>
      </p:pic>
      <p:pic>
        <p:nvPicPr>
          <p:cNvPr id="136" name="Google Shape;136;p10"/>
          <p:cNvPicPr preferRelativeResize="0"/>
          <p:nvPr/>
        </p:nvPicPr>
        <p:blipFill>
          <a:blip r:embed="rId11">
            <a:alphaModFix/>
          </a:blip>
          <a:stretch>
            <a:fillRect/>
          </a:stretch>
        </p:blipFill>
        <p:spPr>
          <a:xfrm rot="-5447116">
            <a:off x="9622467" y="1925949"/>
            <a:ext cx="2195950" cy="1368924"/>
          </a:xfrm>
          <a:prstGeom prst="rect">
            <a:avLst/>
          </a:prstGeom>
          <a:noFill/>
          <a:ln>
            <a:noFill/>
          </a:ln>
        </p:spPr>
      </p:pic>
      <p:pic>
        <p:nvPicPr>
          <p:cNvPr id="137" name="Google Shape;137;p10"/>
          <p:cNvPicPr preferRelativeResize="0"/>
          <p:nvPr/>
        </p:nvPicPr>
        <p:blipFill>
          <a:blip r:embed="rId12">
            <a:alphaModFix/>
          </a:blip>
          <a:stretch>
            <a:fillRect/>
          </a:stretch>
        </p:blipFill>
        <p:spPr>
          <a:xfrm rot="-7405166">
            <a:off x="9702673" y="4148052"/>
            <a:ext cx="2374778" cy="1401026"/>
          </a:xfrm>
          <a:prstGeom prst="rect">
            <a:avLst/>
          </a:prstGeom>
          <a:noFill/>
          <a:ln>
            <a:noFill/>
          </a:ln>
        </p:spPr>
      </p:pic>
      <p:pic>
        <p:nvPicPr>
          <p:cNvPr id="138" name="Google Shape;138;p10"/>
          <p:cNvPicPr preferRelativeResize="0"/>
          <p:nvPr/>
        </p:nvPicPr>
        <p:blipFill>
          <a:blip r:embed="rId13">
            <a:alphaModFix/>
          </a:blip>
          <a:stretch>
            <a:fillRect/>
          </a:stretch>
        </p:blipFill>
        <p:spPr>
          <a:xfrm rot="-1928570">
            <a:off x="11009282" y="5562782"/>
            <a:ext cx="1043732" cy="480739"/>
          </a:xfrm>
          <a:prstGeom prst="rect">
            <a:avLst/>
          </a:prstGeom>
          <a:noFill/>
          <a:ln>
            <a:noFill/>
          </a:ln>
        </p:spPr>
      </p:pic>
      <p:cxnSp>
        <p:nvCxnSpPr>
          <p:cNvPr id="139" name="Google Shape;139;p10"/>
          <p:cNvCxnSpPr/>
          <p:nvPr/>
        </p:nvCxnSpPr>
        <p:spPr>
          <a:xfrm>
            <a:off x="9226900" y="1503150"/>
            <a:ext cx="424500" cy="0"/>
          </a:xfrm>
          <a:prstGeom prst="straightConnector1">
            <a:avLst/>
          </a:prstGeom>
          <a:noFill/>
          <a:ln w="9525" cap="flat" cmpd="sng">
            <a:solidFill>
              <a:schemeClr val="dk2"/>
            </a:solidFill>
            <a:prstDash val="solid"/>
            <a:round/>
            <a:headEnd type="none" w="med" len="med"/>
            <a:tailEnd type="none" w="med" len="med"/>
          </a:ln>
        </p:spPr>
      </p:cxnSp>
      <p:cxnSp>
        <p:nvCxnSpPr>
          <p:cNvPr id="140" name="Google Shape;140;p10"/>
          <p:cNvCxnSpPr/>
          <p:nvPr/>
        </p:nvCxnSpPr>
        <p:spPr>
          <a:xfrm>
            <a:off x="9258175" y="2947900"/>
            <a:ext cx="1250400" cy="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10"/>
          <p:cNvCxnSpPr/>
          <p:nvPr/>
        </p:nvCxnSpPr>
        <p:spPr>
          <a:xfrm>
            <a:off x="9296650" y="4593363"/>
            <a:ext cx="891300" cy="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p10"/>
          <p:cNvCxnSpPr/>
          <p:nvPr/>
        </p:nvCxnSpPr>
        <p:spPr>
          <a:xfrm>
            <a:off x="7510925" y="1518750"/>
            <a:ext cx="752700" cy="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10"/>
          <p:cNvCxnSpPr/>
          <p:nvPr/>
        </p:nvCxnSpPr>
        <p:spPr>
          <a:xfrm>
            <a:off x="9310650" y="5585350"/>
            <a:ext cx="1650600" cy="0"/>
          </a:xfrm>
          <a:prstGeom prst="straightConnector1">
            <a:avLst/>
          </a:prstGeom>
          <a:noFill/>
          <a:ln w="9525" cap="flat" cmpd="sng">
            <a:solidFill>
              <a:schemeClr val="dk2"/>
            </a:solidFill>
            <a:prstDash val="solid"/>
            <a:round/>
            <a:headEnd type="none" w="med" len="med"/>
            <a:tailEnd type="none" w="med" len="med"/>
          </a:ln>
        </p:spPr>
      </p:cxnSp>
      <p:sp>
        <p:nvSpPr>
          <p:cNvPr id="144" name="Google Shape;144;p10"/>
          <p:cNvSpPr txBox="1"/>
          <p:nvPr/>
        </p:nvSpPr>
        <p:spPr>
          <a:xfrm>
            <a:off x="8026094" y="5831474"/>
            <a:ext cx="1400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rPr>
              <a:t>Substrate</a:t>
            </a:r>
            <a:endParaRPr sz="1600"/>
          </a:p>
        </p:txBody>
      </p:sp>
      <p:cxnSp>
        <p:nvCxnSpPr>
          <p:cNvPr id="145" name="Google Shape;145;p10"/>
          <p:cNvCxnSpPr/>
          <p:nvPr/>
        </p:nvCxnSpPr>
        <p:spPr>
          <a:xfrm>
            <a:off x="9323327" y="6042550"/>
            <a:ext cx="1650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1"/>
          <p:cNvSpPr txBox="1">
            <a:spLocks noGrp="1"/>
          </p:cNvSpPr>
          <p:nvPr>
            <p:ph type="title"/>
          </p:nvPr>
        </p:nvSpPr>
        <p:spPr>
          <a:xfrm>
            <a:off x="341696" y="114865"/>
            <a:ext cx="11516626" cy="8572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Antigen Detection ELISA Animation</a:t>
            </a:r>
            <a:endParaRPr/>
          </a:p>
        </p:txBody>
      </p:sp>
      <p:sp>
        <p:nvSpPr>
          <p:cNvPr id="151" name="Google Shape;15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152" name="Google Shape;152;p11"/>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a:t>
            </a:fld>
            <a:endParaRPr/>
          </a:p>
        </p:txBody>
      </p:sp>
      <p:pic>
        <p:nvPicPr>
          <p:cNvPr id="153" name="Google Shape;153;p11"/>
          <p:cNvPicPr preferRelativeResize="0"/>
          <p:nvPr/>
        </p:nvPicPr>
        <p:blipFill rotWithShape="1">
          <a:blip r:embed="rId3">
            <a:alphaModFix/>
          </a:blip>
          <a:srcRect/>
          <a:stretch/>
        </p:blipFill>
        <p:spPr>
          <a:xfrm>
            <a:off x="1870363" y="1639043"/>
            <a:ext cx="7422778" cy="4159849"/>
          </a:xfrm>
          <a:prstGeom prst="rect">
            <a:avLst/>
          </a:prstGeom>
          <a:noFill/>
          <a:ln>
            <a:noFill/>
          </a:ln>
        </p:spPr>
      </p:pic>
      <p:sp>
        <p:nvSpPr>
          <p:cNvPr id="154" name="Google Shape;154;p11"/>
          <p:cNvSpPr txBox="1"/>
          <p:nvPr/>
        </p:nvSpPr>
        <p:spPr>
          <a:xfrm>
            <a:off x="1437612" y="922399"/>
            <a:ext cx="8381185"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u="sng">
                <a:solidFill>
                  <a:schemeClr val="dk1"/>
                </a:solidFill>
                <a:hlinkClick r:id="rId4"/>
              </a:rPr>
              <a:t>Antigen Detection ELISA Animation</a:t>
            </a:r>
            <a:r>
              <a:rPr lang="en-US" sz="1600">
                <a:solidFill>
                  <a:schemeClr val="dk1"/>
                </a:solidFill>
              </a:rPr>
              <a:t> </a:t>
            </a:r>
            <a:endParaRPr sz="1600"/>
          </a:p>
          <a:p>
            <a:pPr marL="0" marR="0" lvl="0" indent="0" algn="ctr" rtl="0">
              <a:spcBef>
                <a:spcPts val="0"/>
              </a:spcBef>
              <a:spcAft>
                <a:spcPts val="0"/>
              </a:spcAft>
              <a:buNone/>
            </a:pPr>
            <a:r>
              <a:rPr lang="en-US" sz="1600">
                <a:solidFill>
                  <a:schemeClr val="dk1"/>
                </a:solidFill>
              </a:rPr>
              <a:t>(click on link to view animation, or use presentation mode to play the embedded video)</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2"/>
          <p:cNvSpPr txBox="1">
            <a:spLocks noGrp="1"/>
          </p:cNvSpPr>
          <p:nvPr>
            <p:ph type="title"/>
          </p:nvPr>
        </p:nvSpPr>
        <p:spPr>
          <a:xfrm>
            <a:off x="341696" y="114865"/>
            <a:ext cx="115167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t>Model an Antigen Detection ELISA</a:t>
            </a:r>
            <a:endParaRPr/>
          </a:p>
        </p:txBody>
      </p:sp>
      <p:sp>
        <p:nvSpPr>
          <p:cNvPr id="160" name="Google Shape;160;p12"/>
          <p:cNvSpPr txBox="1">
            <a:spLocks noGrp="1"/>
          </p:cNvSpPr>
          <p:nvPr>
            <p:ph type="body" idx="1"/>
          </p:nvPr>
        </p:nvSpPr>
        <p:spPr>
          <a:xfrm>
            <a:off x="341700" y="1135775"/>
            <a:ext cx="6809400" cy="504120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SzPts val="1800"/>
              <a:buAutoNum type="arabicPeriod"/>
            </a:pPr>
            <a:r>
              <a:rPr lang="en-US" sz="1800"/>
              <a:t>Print out the paper model shapes on the LAST slide in this presentation (click on the last slide, then go to </a:t>
            </a:r>
            <a:r>
              <a:rPr lang="en-US" sz="1800" i="1"/>
              <a:t>File &gt; Print</a:t>
            </a:r>
            <a:r>
              <a:rPr lang="en-US" sz="1800"/>
              <a:t>, and change </a:t>
            </a:r>
            <a:r>
              <a:rPr lang="en-US" sz="1800" i="1"/>
              <a:t>Print All Slides </a:t>
            </a:r>
            <a:r>
              <a:rPr lang="en-US" sz="1800"/>
              <a:t>to </a:t>
            </a:r>
            <a:r>
              <a:rPr lang="en-US" sz="1800" i="1"/>
              <a:t>Print Current Slide</a:t>
            </a:r>
            <a:r>
              <a:rPr lang="en-US" sz="1800"/>
              <a:t>). </a:t>
            </a:r>
            <a:endParaRPr sz="1800"/>
          </a:p>
          <a:p>
            <a:pPr marL="280987" lvl="0" indent="-280225" algn="l" rtl="0">
              <a:lnSpc>
                <a:spcPct val="90000"/>
              </a:lnSpc>
              <a:spcBef>
                <a:spcPts val="2000"/>
              </a:spcBef>
              <a:spcAft>
                <a:spcPts val="0"/>
              </a:spcAft>
              <a:buClr>
                <a:srgbClr val="262626"/>
              </a:buClr>
              <a:buSzPts val="1800"/>
              <a:buAutoNum type="arabicPeriod"/>
            </a:pPr>
            <a:r>
              <a:rPr lang="en-US" sz="1800"/>
              <a:t>Cut out each shape. </a:t>
            </a:r>
            <a:endParaRPr sz="1800"/>
          </a:p>
          <a:p>
            <a:pPr marL="280988" lvl="0" indent="-280226" algn="l" rtl="0">
              <a:lnSpc>
                <a:spcPct val="90000"/>
              </a:lnSpc>
              <a:spcBef>
                <a:spcPts val="2000"/>
              </a:spcBef>
              <a:spcAft>
                <a:spcPts val="0"/>
              </a:spcAft>
              <a:buClr>
                <a:srgbClr val="262626"/>
              </a:buClr>
              <a:buSzPts val="1800"/>
              <a:buAutoNum type="arabicPeriod"/>
            </a:pPr>
            <a:r>
              <a:rPr lang="en-US" sz="1800"/>
              <a:t>Grab one more blank sheet of paper.  </a:t>
            </a:r>
            <a:endParaRPr sz="1800"/>
          </a:p>
          <a:p>
            <a:pPr marL="280987" lvl="0" indent="-280225" algn="l" rtl="0">
              <a:lnSpc>
                <a:spcPct val="90000"/>
              </a:lnSpc>
              <a:spcBef>
                <a:spcPts val="2000"/>
              </a:spcBef>
              <a:spcAft>
                <a:spcPts val="0"/>
              </a:spcAft>
              <a:buClr>
                <a:srgbClr val="262626"/>
              </a:buClr>
              <a:buSzPts val="1800"/>
              <a:buAutoNum type="arabicPeriod"/>
            </a:pPr>
            <a:r>
              <a:rPr lang="en-US" sz="1800"/>
              <a:t>Gather the following shapes for the first activity:</a:t>
            </a:r>
            <a:endParaRPr sz="1800"/>
          </a:p>
          <a:p>
            <a:pPr marL="685800" lvl="1" indent="-228600" algn="l" rtl="0">
              <a:lnSpc>
                <a:spcPct val="90000"/>
              </a:lnSpc>
              <a:spcBef>
                <a:spcPts val="1000"/>
              </a:spcBef>
              <a:spcAft>
                <a:spcPts val="0"/>
              </a:spcAft>
              <a:buSzPts val="1800"/>
              <a:buChar char="•"/>
            </a:pPr>
            <a:r>
              <a:rPr lang="en-US" sz="1800" b="1"/>
              <a:t>2</a:t>
            </a:r>
            <a:r>
              <a:rPr lang="en-US" sz="1800"/>
              <a:t> x primary antibodies with solid black variable region</a:t>
            </a:r>
            <a:endParaRPr sz="1800"/>
          </a:p>
          <a:p>
            <a:pPr marL="685800" lvl="1" indent="-228600" algn="l" rtl="0">
              <a:lnSpc>
                <a:spcPct val="90000"/>
              </a:lnSpc>
              <a:spcBef>
                <a:spcPts val="1000"/>
              </a:spcBef>
              <a:spcAft>
                <a:spcPts val="0"/>
              </a:spcAft>
              <a:buSzPts val="1800"/>
              <a:buChar char="•"/>
            </a:pPr>
            <a:r>
              <a:rPr lang="en-US" sz="1800" b="1"/>
              <a:t>5</a:t>
            </a:r>
            <a:r>
              <a:rPr lang="en-US" sz="1800"/>
              <a:t> x secondary antibodies</a:t>
            </a:r>
            <a:endParaRPr sz="1800"/>
          </a:p>
          <a:p>
            <a:pPr marL="685800" lvl="1" indent="-228600" algn="l" rtl="0">
              <a:lnSpc>
                <a:spcPct val="90000"/>
              </a:lnSpc>
              <a:spcBef>
                <a:spcPts val="1000"/>
              </a:spcBef>
              <a:spcAft>
                <a:spcPts val="0"/>
              </a:spcAft>
              <a:buSzPts val="1800"/>
              <a:buChar char="•"/>
            </a:pPr>
            <a:r>
              <a:rPr lang="en-US" sz="1800" b="1"/>
              <a:t>1</a:t>
            </a:r>
            <a:r>
              <a:rPr lang="en-US" sz="1800"/>
              <a:t> of each antigen shape (triangle, circle, rectangle)</a:t>
            </a:r>
            <a:endParaRPr sz="1800"/>
          </a:p>
          <a:p>
            <a:pPr marL="685800" lvl="1" indent="-228600" algn="l" rtl="0">
              <a:lnSpc>
                <a:spcPct val="90000"/>
              </a:lnSpc>
              <a:spcBef>
                <a:spcPts val="1000"/>
              </a:spcBef>
              <a:spcAft>
                <a:spcPts val="0"/>
              </a:spcAft>
              <a:buSzPts val="1800"/>
              <a:buChar char="•"/>
            </a:pPr>
            <a:r>
              <a:rPr lang="en-US" sz="1800" b="1"/>
              <a:t>6</a:t>
            </a:r>
            <a:r>
              <a:rPr lang="en-US" sz="1800"/>
              <a:t> x substrate</a:t>
            </a:r>
            <a:endParaRPr sz="1800"/>
          </a:p>
          <a:p>
            <a:pPr marL="0" lvl="0" indent="0" algn="l" rtl="0">
              <a:lnSpc>
                <a:spcPct val="90000"/>
              </a:lnSpc>
              <a:spcBef>
                <a:spcPts val="1000"/>
              </a:spcBef>
              <a:spcAft>
                <a:spcPts val="0"/>
              </a:spcAft>
              <a:buNone/>
            </a:pPr>
            <a:r>
              <a:rPr lang="en-US" sz="1800" b="1"/>
              <a:t>-OR-</a:t>
            </a:r>
            <a:endParaRPr sz="1800" b="1"/>
          </a:p>
          <a:p>
            <a:pPr marL="0" lvl="0" indent="0" algn="l" rtl="0">
              <a:spcBef>
                <a:spcPts val="1000"/>
              </a:spcBef>
              <a:spcAft>
                <a:spcPts val="0"/>
              </a:spcAft>
              <a:buNone/>
            </a:pPr>
            <a:r>
              <a:rPr lang="en-US" sz="1800"/>
              <a:t>Go to the second to last slide (Digital ELISA Model) and build your model digitally: click and drag to move the shapes into the well.</a:t>
            </a:r>
            <a:endParaRPr sz="1800"/>
          </a:p>
          <a:p>
            <a:pPr marL="228600" lvl="0" indent="0" algn="l" rtl="0">
              <a:spcBef>
                <a:spcPts val="1000"/>
              </a:spcBef>
              <a:spcAft>
                <a:spcPts val="1000"/>
              </a:spcAft>
              <a:buClr>
                <a:schemeClr val="dk1"/>
              </a:buClr>
              <a:buSzPts val="1100"/>
              <a:buFont typeface="Arial"/>
              <a:buNone/>
            </a:pPr>
            <a:endParaRPr sz="1800"/>
          </a:p>
        </p:txBody>
      </p:sp>
      <p:sp>
        <p:nvSpPr>
          <p:cNvPr id="161" name="Google Shape;16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explorer.bio-rad.com</a:t>
            </a:r>
            <a:endParaRPr/>
          </a:p>
        </p:txBody>
      </p:sp>
      <p:sp>
        <p:nvSpPr>
          <p:cNvPr id="162" name="Google Shape;162;p12"/>
          <p:cNvSpPr txBox="1">
            <a:spLocks noGrp="1"/>
          </p:cNvSpPr>
          <p:nvPr>
            <p:ph type="sldNum" idx="12"/>
          </p:nvPr>
        </p:nvSpPr>
        <p:spPr>
          <a:xfrm>
            <a:off x="341696" y="6356350"/>
            <a:ext cx="322045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pic>
        <p:nvPicPr>
          <p:cNvPr id="163" name="Google Shape;163;p12" descr="A close up of a logo&#10;&#10;Description automatically generated"/>
          <p:cNvPicPr preferRelativeResize="0"/>
          <p:nvPr/>
        </p:nvPicPr>
        <p:blipFill rotWithShape="1">
          <a:blip r:embed="rId3">
            <a:alphaModFix/>
          </a:blip>
          <a:srcRect/>
          <a:stretch/>
        </p:blipFill>
        <p:spPr>
          <a:xfrm rot="5400000">
            <a:off x="7931083" y="1568635"/>
            <a:ext cx="2203630" cy="1373737"/>
          </a:xfrm>
          <a:prstGeom prst="rect">
            <a:avLst/>
          </a:prstGeom>
          <a:noFill/>
          <a:ln>
            <a:noFill/>
          </a:ln>
        </p:spPr>
      </p:pic>
      <p:pic>
        <p:nvPicPr>
          <p:cNvPr id="164" name="Google Shape;164;p12" descr="A picture containing game&#10;&#10;Description automatically generated"/>
          <p:cNvPicPr preferRelativeResize="0"/>
          <p:nvPr/>
        </p:nvPicPr>
        <p:blipFill rotWithShape="1">
          <a:blip r:embed="rId4">
            <a:alphaModFix/>
          </a:blip>
          <a:srcRect/>
          <a:stretch/>
        </p:blipFill>
        <p:spPr>
          <a:xfrm rot="5400000">
            <a:off x="9214805" y="979665"/>
            <a:ext cx="2341185" cy="1381215"/>
          </a:xfrm>
          <a:prstGeom prst="rect">
            <a:avLst/>
          </a:prstGeom>
          <a:noFill/>
          <a:ln>
            <a:noFill/>
          </a:ln>
        </p:spPr>
      </p:pic>
      <p:pic>
        <p:nvPicPr>
          <p:cNvPr id="165" name="Google Shape;165;p12" descr="A picture containing drawing&#10;&#10;Description automatically generated"/>
          <p:cNvPicPr preferRelativeResize="0"/>
          <p:nvPr/>
        </p:nvPicPr>
        <p:blipFill rotWithShape="1">
          <a:blip r:embed="rId5">
            <a:alphaModFix/>
          </a:blip>
          <a:srcRect/>
          <a:stretch/>
        </p:blipFill>
        <p:spPr>
          <a:xfrm>
            <a:off x="8662019" y="4617884"/>
            <a:ext cx="840479" cy="845080"/>
          </a:xfrm>
          <a:prstGeom prst="rect">
            <a:avLst/>
          </a:prstGeom>
          <a:noFill/>
          <a:ln>
            <a:noFill/>
          </a:ln>
        </p:spPr>
      </p:pic>
      <p:pic>
        <p:nvPicPr>
          <p:cNvPr id="166" name="Google Shape;166;p12" descr="A picture containing building, bridge, tower&#10;&#10;Description automatically generated"/>
          <p:cNvPicPr preferRelativeResize="0"/>
          <p:nvPr/>
        </p:nvPicPr>
        <p:blipFill rotWithShape="1">
          <a:blip r:embed="rId6">
            <a:alphaModFix/>
          </a:blip>
          <a:srcRect/>
          <a:stretch/>
        </p:blipFill>
        <p:spPr>
          <a:xfrm>
            <a:off x="7835954" y="4674452"/>
            <a:ext cx="789866" cy="811338"/>
          </a:xfrm>
          <a:prstGeom prst="rect">
            <a:avLst/>
          </a:prstGeom>
          <a:noFill/>
          <a:ln>
            <a:noFill/>
          </a:ln>
        </p:spPr>
      </p:pic>
      <p:pic>
        <p:nvPicPr>
          <p:cNvPr id="167" name="Google Shape;167;p12" descr="A close up of a computer&#10;&#10;Description automatically generated"/>
          <p:cNvPicPr preferRelativeResize="0"/>
          <p:nvPr/>
        </p:nvPicPr>
        <p:blipFill rotWithShape="1">
          <a:blip r:embed="rId7">
            <a:alphaModFix/>
          </a:blip>
          <a:srcRect/>
          <a:stretch/>
        </p:blipFill>
        <p:spPr>
          <a:xfrm>
            <a:off x="9694798" y="4679059"/>
            <a:ext cx="516863" cy="796000"/>
          </a:xfrm>
          <a:prstGeom prst="rect">
            <a:avLst/>
          </a:prstGeom>
          <a:noFill/>
          <a:ln>
            <a:noFill/>
          </a:ln>
        </p:spPr>
      </p:pic>
      <p:pic>
        <p:nvPicPr>
          <p:cNvPr id="168" name="Google Shape;168;p12" descr="A picture containing table, game, window&#10;&#10;Description automatically generated"/>
          <p:cNvPicPr preferRelativeResize="0"/>
          <p:nvPr/>
        </p:nvPicPr>
        <p:blipFill rotWithShape="1">
          <a:blip r:embed="rId8">
            <a:alphaModFix/>
          </a:blip>
          <a:srcRect r="66238" b="-4087"/>
          <a:stretch/>
        </p:blipFill>
        <p:spPr>
          <a:xfrm>
            <a:off x="10099141" y="4197817"/>
            <a:ext cx="1046077" cy="495154"/>
          </a:xfrm>
          <a:prstGeom prst="rect">
            <a:avLst/>
          </a:prstGeom>
          <a:noFill/>
          <a:ln>
            <a:noFill/>
          </a:ln>
        </p:spPr>
      </p:pic>
      <p:sp>
        <p:nvSpPr>
          <p:cNvPr id="169" name="Google Shape;169;p12"/>
          <p:cNvSpPr txBox="1"/>
          <p:nvPr/>
        </p:nvSpPr>
        <p:spPr>
          <a:xfrm>
            <a:off x="8169199" y="3531800"/>
            <a:ext cx="16779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Primary Antibody</a:t>
            </a:r>
            <a:endParaRPr sz="1600"/>
          </a:p>
        </p:txBody>
      </p:sp>
      <p:sp>
        <p:nvSpPr>
          <p:cNvPr id="170" name="Google Shape;170;p12"/>
          <p:cNvSpPr txBox="1"/>
          <p:nvPr/>
        </p:nvSpPr>
        <p:spPr>
          <a:xfrm>
            <a:off x="9985879" y="3531790"/>
            <a:ext cx="21696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Secondary Antibody</a:t>
            </a:r>
            <a:endParaRPr sz="1800"/>
          </a:p>
          <a:p>
            <a:pPr marL="0" marR="0" lvl="0" indent="0" algn="ctr" rtl="0">
              <a:spcBef>
                <a:spcPts val="0"/>
              </a:spcBef>
              <a:spcAft>
                <a:spcPts val="0"/>
              </a:spcAft>
              <a:buNone/>
            </a:pPr>
            <a:endParaRPr sz="1600" b="1" strike="sngStrike">
              <a:solidFill>
                <a:schemeClr val="dk1"/>
              </a:solidFill>
              <a:latin typeface="Arial"/>
              <a:ea typeface="Arial"/>
              <a:cs typeface="Arial"/>
              <a:sym typeface="Arial"/>
            </a:endParaRPr>
          </a:p>
        </p:txBody>
      </p:sp>
      <p:sp>
        <p:nvSpPr>
          <p:cNvPr id="171" name="Google Shape;171;p12"/>
          <p:cNvSpPr txBox="1"/>
          <p:nvPr/>
        </p:nvSpPr>
        <p:spPr>
          <a:xfrm>
            <a:off x="10755452" y="5528800"/>
            <a:ext cx="12978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Substrate</a:t>
            </a:r>
            <a:endParaRPr sz="1800"/>
          </a:p>
        </p:txBody>
      </p:sp>
      <p:sp>
        <p:nvSpPr>
          <p:cNvPr id="172" name="Google Shape;172;p12"/>
          <p:cNvSpPr txBox="1"/>
          <p:nvPr/>
        </p:nvSpPr>
        <p:spPr>
          <a:xfrm>
            <a:off x="8585170" y="5528809"/>
            <a:ext cx="11721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Antigens</a:t>
            </a:r>
            <a:endParaRPr/>
          </a:p>
        </p:txBody>
      </p:sp>
      <p:pic>
        <p:nvPicPr>
          <p:cNvPr id="173" name="Google Shape;173;p12" descr="A close up of a logo&#10;&#10;Description automatically generated"/>
          <p:cNvPicPr preferRelativeResize="0"/>
          <p:nvPr/>
        </p:nvPicPr>
        <p:blipFill rotWithShape="1">
          <a:blip r:embed="rId3">
            <a:alphaModFix/>
          </a:blip>
          <a:srcRect/>
          <a:stretch/>
        </p:blipFill>
        <p:spPr>
          <a:xfrm rot="5400000">
            <a:off x="8083483" y="1721035"/>
            <a:ext cx="2203630" cy="1373737"/>
          </a:xfrm>
          <a:prstGeom prst="rect">
            <a:avLst/>
          </a:prstGeom>
          <a:noFill/>
          <a:ln>
            <a:noFill/>
          </a:ln>
        </p:spPr>
      </p:pic>
      <p:pic>
        <p:nvPicPr>
          <p:cNvPr id="174" name="Google Shape;174;p12" descr="A picture containing game&#10;&#10;Description automatically generated"/>
          <p:cNvPicPr preferRelativeResize="0"/>
          <p:nvPr/>
        </p:nvPicPr>
        <p:blipFill rotWithShape="1">
          <a:blip r:embed="rId4">
            <a:alphaModFix/>
          </a:blip>
          <a:srcRect/>
          <a:stretch/>
        </p:blipFill>
        <p:spPr>
          <a:xfrm rot="5400000">
            <a:off x="9367205" y="1132065"/>
            <a:ext cx="2341185" cy="1381215"/>
          </a:xfrm>
          <a:prstGeom prst="rect">
            <a:avLst/>
          </a:prstGeom>
          <a:noFill/>
          <a:ln>
            <a:noFill/>
          </a:ln>
        </p:spPr>
      </p:pic>
      <p:pic>
        <p:nvPicPr>
          <p:cNvPr id="175" name="Google Shape;175;p12" descr="A picture containing game&#10;&#10;Description automatically generated"/>
          <p:cNvPicPr preferRelativeResize="0"/>
          <p:nvPr/>
        </p:nvPicPr>
        <p:blipFill rotWithShape="1">
          <a:blip r:embed="rId4">
            <a:alphaModFix/>
          </a:blip>
          <a:srcRect/>
          <a:stretch/>
        </p:blipFill>
        <p:spPr>
          <a:xfrm rot="5400000">
            <a:off x="9519605" y="1284465"/>
            <a:ext cx="2341185" cy="1381215"/>
          </a:xfrm>
          <a:prstGeom prst="rect">
            <a:avLst/>
          </a:prstGeom>
          <a:noFill/>
          <a:ln>
            <a:noFill/>
          </a:ln>
        </p:spPr>
      </p:pic>
      <p:pic>
        <p:nvPicPr>
          <p:cNvPr id="176" name="Google Shape;176;p12" descr="A picture containing game&#10;&#10;Description automatically generated"/>
          <p:cNvPicPr preferRelativeResize="0"/>
          <p:nvPr/>
        </p:nvPicPr>
        <p:blipFill rotWithShape="1">
          <a:blip r:embed="rId4">
            <a:alphaModFix/>
          </a:blip>
          <a:srcRect/>
          <a:stretch/>
        </p:blipFill>
        <p:spPr>
          <a:xfrm rot="5400000">
            <a:off x="9672005" y="1436865"/>
            <a:ext cx="2341185" cy="1381215"/>
          </a:xfrm>
          <a:prstGeom prst="rect">
            <a:avLst/>
          </a:prstGeom>
          <a:noFill/>
          <a:ln>
            <a:noFill/>
          </a:ln>
        </p:spPr>
      </p:pic>
      <p:pic>
        <p:nvPicPr>
          <p:cNvPr id="177" name="Google Shape;177;p12" descr="A picture containing game&#10;&#10;Description automatically generated"/>
          <p:cNvPicPr preferRelativeResize="0"/>
          <p:nvPr/>
        </p:nvPicPr>
        <p:blipFill rotWithShape="1">
          <a:blip r:embed="rId4">
            <a:alphaModFix/>
          </a:blip>
          <a:srcRect/>
          <a:stretch/>
        </p:blipFill>
        <p:spPr>
          <a:xfrm rot="5400000">
            <a:off x="9824405" y="1589265"/>
            <a:ext cx="2341185" cy="1381215"/>
          </a:xfrm>
          <a:prstGeom prst="rect">
            <a:avLst/>
          </a:prstGeom>
          <a:noFill/>
          <a:ln>
            <a:noFill/>
          </a:ln>
        </p:spPr>
      </p:pic>
      <p:pic>
        <p:nvPicPr>
          <p:cNvPr id="178" name="Google Shape;178;p12" descr="A picture containing table, game, window&#10;&#10;Description automatically generated"/>
          <p:cNvPicPr preferRelativeResize="0"/>
          <p:nvPr/>
        </p:nvPicPr>
        <p:blipFill rotWithShape="1">
          <a:blip r:embed="rId8">
            <a:alphaModFix/>
          </a:blip>
          <a:srcRect r="66237" b="-4090"/>
          <a:stretch/>
        </p:blipFill>
        <p:spPr>
          <a:xfrm>
            <a:off x="10251541" y="4350217"/>
            <a:ext cx="1046077" cy="495154"/>
          </a:xfrm>
          <a:prstGeom prst="rect">
            <a:avLst/>
          </a:prstGeom>
          <a:noFill/>
          <a:ln>
            <a:noFill/>
          </a:ln>
        </p:spPr>
      </p:pic>
      <p:pic>
        <p:nvPicPr>
          <p:cNvPr id="179" name="Google Shape;179;p12" descr="A picture containing table, game, window&#10;&#10;Description automatically generated"/>
          <p:cNvPicPr preferRelativeResize="0"/>
          <p:nvPr/>
        </p:nvPicPr>
        <p:blipFill rotWithShape="1">
          <a:blip r:embed="rId8">
            <a:alphaModFix/>
          </a:blip>
          <a:srcRect r="66237" b="-4090"/>
          <a:stretch/>
        </p:blipFill>
        <p:spPr>
          <a:xfrm>
            <a:off x="10403941" y="4502617"/>
            <a:ext cx="1046077" cy="495154"/>
          </a:xfrm>
          <a:prstGeom prst="rect">
            <a:avLst/>
          </a:prstGeom>
          <a:noFill/>
          <a:ln>
            <a:noFill/>
          </a:ln>
        </p:spPr>
      </p:pic>
      <p:pic>
        <p:nvPicPr>
          <p:cNvPr id="180" name="Google Shape;180;p12" descr="A picture containing table, game, window&#10;&#10;Description automatically generated"/>
          <p:cNvPicPr preferRelativeResize="0"/>
          <p:nvPr/>
        </p:nvPicPr>
        <p:blipFill rotWithShape="1">
          <a:blip r:embed="rId8">
            <a:alphaModFix/>
          </a:blip>
          <a:srcRect r="66237" b="-4090"/>
          <a:stretch/>
        </p:blipFill>
        <p:spPr>
          <a:xfrm>
            <a:off x="10556341" y="4655017"/>
            <a:ext cx="1046077" cy="495154"/>
          </a:xfrm>
          <a:prstGeom prst="rect">
            <a:avLst/>
          </a:prstGeom>
          <a:noFill/>
          <a:ln>
            <a:noFill/>
          </a:ln>
        </p:spPr>
      </p:pic>
      <p:pic>
        <p:nvPicPr>
          <p:cNvPr id="181" name="Google Shape;181;p12" descr="A picture containing table, game, window&#10;&#10;Description automatically generated"/>
          <p:cNvPicPr preferRelativeResize="0"/>
          <p:nvPr/>
        </p:nvPicPr>
        <p:blipFill rotWithShape="1">
          <a:blip r:embed="rId8">
            <a:alphaModFix/>
          </a:blip>
          <a:srcRect r="66237" b="-4090"/>
          <a:stretch/>
        </p:blipFill>
        <p:spPr>
          <a:xfrm>
            <a:off x="10708741" y="4807417"/>
            <a:ext cx="1046077" cy="495154"/>
          </a:xfrm>
          <a:prstGeom prst="rect">
            <a:avLst/>
          </a:prstGeom>
          <a:noFill/>
          <a:ln>
            <a:noFill/>
          </a:ln>
        </p:spPr>
      </p:pic>
      <p:pic>
        <p:nvPicPr>
          <p:cNvPr id="182" name="Google Shape;182;p12" descr="A picture containing table, game, window&#10;&#10;Description automatically generated"/>
          <p:cNvPicPr preferRelativeResize="0"/>
          <p:nvPr/>
        </p:nvPicPr>
        <p:blipFill rotWithShape="1">
          <a:blip r:embed="rId8">
            <a:alphaModFix/>
          </a:blip>
          <a:srcRect r="66237" b="-4090"/>
          <a:stretch/>
        </p:blipFill>
        <p:spPr>
          <a:xfrm>
            <a:off x="10861141" y="4959817"/>
            <a:ext cx="1046077" cy="495154"/>
          </a:xfrm>
          <a:prstGeom prst="rect">
            <a:avLst/>
          </a:prstGeom>
          <a:noFill/>
          <a:ln>
            <a:noFill/>
          </a:ln>
        </p:spPr>
      </p:pic>
      <p:pic>
        <p:nvPicPr>
          <p:cNvPr id="183" name="Google Shape;183;p12" descr="A picture containing table, game, window&#10;&#10;Description automatically generated"/>
          <p:cNvPicPr preferRelativeResize="0"/>
          <p:nvPr/>
        </p:nvPicPr>
        <p:blipFill rotWithShape="1">
          <a:blip r:embed="rId8">
            <a:alphaModFix/>
          </a:blip>
          <a:srcRect r="66237" b="-4090"/>
          <a:stretch/>
        </p:blipFill>
        <p:spPr>
          <a:xfrm>
            <a:off x="11013541" y="5112217"/>
            <a:ext cx="1046077" cy="49515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2600</Words>
  <Application>Microsoft Office PowerPoint</Application>
  <PresentationFormat>Widescreen</PresentationFormat>
  <Paragraphs>270</Paragraphs>
  <Slides>25</Slides>
  <Notes>25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ELISA Disease Detection</vt:lpstr>
      <vt:lpstr>Note to Teachers</vt:lpstr>
      <vt:lpstr>Enzyme-Linked ImmunoSorbant Assay (ELISA)</vt:lpstr>
      <vt:lpstr>Antigen-Antibody Interactions</vt:lpstr>
      <vt:lpstr>Infection Timeline — Antigens and Antibodies</vt:lpstr>
      <vt:lpstr>Antigen Detection ELISA Components</vt:lpstr>
      <vt:lpstr>Influenza Antigen Detection</vt:lpstr>
      <vt:lpstr>Antigen Detection ELISA Animation</vt:lpstr>
      <vt:lpstr>Model an Antigen Detection ELISA</vt:lpstr>
      <vt:lpstr>Model an Antigen Detection ELISA</vt:lpstr>
      <vt:lpstr>Antigen Detection ELISA Model – Setup</vt:lpstr>
      <vt:lpstr>Antigen Detection ELISA – Step 1</vt:lpstr>
      <vt:lpstr>Antigen Detection ELISA – Step 2</vt:lpstr>
      <vt:lpstr>Antigen Detection ELISA – Step 3</vt:lpstr>
      <vt:lpstr>Antigen Detection ELISA – Step 4</vt:lpstr>
      <vt:lpstr>Questions — Antigen Detection ELISA</vt:lpstr>
      <vt:lpstr>Questions — ELISA Design</vt:lpstr>
      <vt:lpstr>Question — ELISA Design </vt:lpstr>
      <vt:lpstr>Antibody Detection ELISA Overview</vt:lpstr>
      <vt:lpstr>Coronavirus Antibody Detection ELISA</vt:lpstr>
      <vt:lpstr>Antibody Detection ELISA Animation</vt:lpstr>
      <vt:lpstr>Questions — Antibody Detection ELISA</vt:lpstr>
      <vt:lpstr>Questions — Antibody Detection ELISA </vt:lpstr>
      <vt:lpstr>Digital ELISA Model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ELISA Disease Detection</dc:title>
  <cp:lastModifiedBy>Leigh Brown</cp:lastModifiedBy>
  <cp:revision>4</cp:revision>
  <dcterms:modified xsi:type="dcterms:W3CDTF">2020-04-01T18:20:33Z</dcterms:modified>
</cp:coreProperties>
</file>