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9" r:id="rId2"/>
    <p:sldId id="281" r:id="rId3"/>
    <p:sldId id="282" r:id="rId4"/>
    <p:sldId id="283" r:id="rId5"/>
    <p:sldId id="284" r:id="rId6"/>
    <p:sldId id="285" r:id="rId7"/>
    <p:sldId id="287" r:id="rId8"/>
    <p:sldId id="286" r:id="rId9"/>
    <p:sldId id="288" r:id="rId10"/>
    <p:sldId id="289" r:id="rId11"/>
    <p:sldId id="290" r:id="rId12"/>
    <p:sldId id="294" r:id="rId13"/>
    <p:sldId id="295" r:id="rId14"/>
    <p:sldId id="296" r:id="rId15"/>
    <p:sldId id="298" r:id="rId16"/>
    <p:sldId id="297" r:id="rId17"/>
    <p:sldId id="299" r:id="rId18"/>
    <p:sldId id="300" r:id="rId19"/>
    <p:sldId id="311" r:id="rId20"/>
    <p:sldId id="312" r:id="rId21"/>
    <p:sldId id="313" r:id="rId22"/>
    <p:sldId id="314" r:id="rId23"/>
    <p:sldId id="302" r:id="rId24"/>
    <p:sldId id="301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5" r:id="rId33"/>
    <p:sldId id="316" r:id="rId34"/>
    <p:sldId id="31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79500"/>
    <a:srgbClr val="FF3300"/>
    <a:srgbClr val="FF33CC"/>
    <a:srgbClr val="FF0000"/>
    <a:srgbClr val="FFFF00"/>
    <a:srgbClr val="07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6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29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32BAC-A1A1-46FA-BDA9-57AF2BA3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43E15-8DA2-494A-B3EB-49B8B879D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183CC-AA9D-4860-ADAF-C1B86098A191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645400" y="266700"/>
            <a:ext cx="107950" cy="825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6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1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91156B3-8C03-4572-B905-D178580B26D8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imgres?imgurl=http://www.speedysigns.com/images/decals/400c/SDEPSL2/CARTOONS/SAA0643.gif&amp;imgrefurl=http://www.speedysigns.com/decals/graphic_colordecal_6363.htm&amp;h=400&amp;w=378&amp;sz=22&amp;tbnid=GOHqvGPJH_iPbM:&amp;tbnh=231&amp;tbnw=219&amp;prev=/images?q=fat+man+cartoon+image&amp;hl=en&amp;usg=__o_sb5UgRUKSCbr5fYXZsE_mqLWM=&amp;ei=x2eES7jNF9PD_ga_1OHIAg&amp;sa=X&amp;oi=image_result&amp;resnum=2&amp;ct=image&amp;ved=0CAkQ9QEw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wifflelevertofull.files.wordpress.com/2009/08/waterbottle.jpg&amp;imgrefurl=http://wifflelevertofull.wordpress.com/page/15/&amp;usg=__No_LnV-OMY3zckfGQHVBQKhndzE=&amp;h=768&amp;w=622&amp;sz=81&amp;hl=en&amp;start=273&amp;um=1&amp;itbs=1&amp;tbnid=zAjRIHt9X5I4xM:&amp;tbnh=142&amp;tbnw=115&amp;prev=/images?q=running+man+water+bottle+cartoon+image&amp;start=270&amp;um=1&amp;hl=en&amp;safe=active&amp;sa=N&amp;ndsp=18&amp;tbs=isch: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hyperlink" Target="http://images.google.com/imgres?imgurl=http://www.thesworddepot.net/images/C-900S_SWORD.jpg&amp;imgrefurl=http://www.thesworddepot.net/medieval-swords-c-47.html&amp;usg=__Rt79Z5IdTiM0iGNlsK9y_B1DPW4=&amp;h=550&amp;w=550&amp;sz=11&amp;hl=en&amp;start=27&amp;um=1&amp;itbs=1&amp;tbnid=352XsA5LLrNp1M:&amp;tbnh=133&amp;tbnw=133&amp;prev=/images?q=sword+image&amp;start=18&amp;um=1&amp;hl=en&amp;safe=active&amp;sa=N&amp;ndsp=18&amp;tbs=isch:1" TargetMode="Externa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hyperlink" Target="http://images.google.com/imgres?imgurl=http://www.sorbtech.com/integrated/images/LifeScienceProds/nitrileglove.jpg&amp;imgrefurl=http://www.sorbtech.com/LifeScienceSupplies/Gloves/NitrileGloves/tabid/324/Default.aspx&amp;usg=__xSHz0xaf4jAdrrCOuwe4ZP7kRWw=&amp;h=300&amp;w=300&amp;sz=51&amp;hl=en&amp;start=161&amp;um=1&amp;itbs=1&amp;tbnid=3WbYGmkuqb7E7M:&amp;tbnh=116&amp;tbnw=116&amp;prev=/images?q=nitrile+gloves&amp;start=144&amp;um=1&amp;hl=en&amp;safe=active&amp;sa=N&amp;ndsp=18&amp;tbs=isch: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28700"/>
            <a:ext cx="7772400" cy="1409700"/>
          </a:xfrm>
        </p:spPr>
        <p:txBody>
          <a:bodyPr/>
          <a:lstStyle/>
          <a:p>
            <a:r>
              <a:rPr lang="en-US" sz="2000" dirty="0">
                <a:solidFill>
                  <a:srgbClr val="FF8000"/>
                </a:solidFill>
                <a:latin typeface="Arial Black" pitchFamily="34" charset="0"/>
              </a:rPr>
              <a:t> </a:t>
            </a:r>
            <a:r>
              <a:rPr lang="en-US" sz="2000" b="1" dirty="0">
                <a:solidFill>
                  <a:srgbClr val="FF8000"/>
                </a:solidFill>
                <a:latin typeface="Arial" pitchFamily="34" charset="0"/>
              </a:rPr>
              <a:t>Capture Your Unique Essence!</a:t>
            </a:r>
            <a:endParaRPr lang="en-US" sz="2000" dirty="0">
              <a:solidFill>
                <a:srgbClr val="FF8000"/>
              </a:solidFill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0" dirty="0">
                <a:latin typeface="+mj-lt"/>
              </a:rPr>
              <a:t>Bio-Rad Biotechnology </a:t>
            </a:r>
            <a:r>
              <a:rPr lang="en-US" sz="1800" b="0" dirty="0" smtClean="0">
                <a:latin typeface="+mj-lt"/>
              </a:rPr>
              <a:t>Explorer™ </a:t>
            </a:r>
            <a:r>
              <a:rPr lang="en-US" sz="1800" b="0" dirty="0">
                <a:latin typeface="+mj-lt"/>
              </a:rPr>
              <a:t>Genes in a </a:t>
            </a:r>
            <a:r>
              <a:rPr lang="en-US" sz="1800" b="0" dirty="0" smtClean="0">
                <a:latin typeface="+mj-lt"/>
              </a:rPr>
              <a:t>Bottle™ Kit</a:t>
            </a:r>
            <a:endParaRPr lang="en-US" sz="1800" b="0" dirty="0">
              <a:latin typeface="+mj-lt"/>
            </a:endParaRPr>
          </a:p>
          <a:p>
            <a:endParaRPr lang="en-US" sz="1800" dirty="0"/>
          </a:p>
        </p:txBody>
      </p:sp>
      <p:pic>
        <p:nvPicPr>
          <p:cNvPr id="72706" name="Picture 2" descr="C:\Users\efong\Documents\Graphics\BE_Pendan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49" y="3047998"/>
            <a:ext cx="2695575" cy="28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lnSpc>
                <a:spcPct val="70000"/>
              </a:lnSpc>
              <a:spcBef>
                <a:spcPct val="0"/>
              </a:spcBef>
              <a:tabLst>
                <a:tab pos="5429250" algn="r"/>
              </a:tabLst>
            </a:pPr>
            <a:r>
              <a:rPr lang="en-US" sz="1200" b="1" dirty="0">
                <a:cs typeface="Arial" pitchFamily="34" charset="0"/>
              </a:rPr>
              <a:t>Teacher's (Common) Station</a:t>
            </a:r>
          </a:p>
          <a:p>
            <a:pPr marL="171450" indent="-171450">
              <a:lnSpc>
                <a:spcPct val="70000"/>
              </a:lnSpc>
              <a:spcBef>
                <a:spcPct val="0"/>
              </a:spcBef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Water bath at 50</a:t>
            </a:r>
            <a:r>
              <a:rPr lang="en-US" sz="1200" baseline="30000" dirty="0">
                <a:cs typeface="Arial" pitchFamily="34" charset="0"/>
              </a:rPr>
              <a:t>o</a:t>
            </a:r>
            <a:r>
              <a:rPr lang="en-US" sz="1200" dirty="0">
                <a:cs typeface="Arial" pitchFamily="34" charset="0"/>
              </a:rPr>
              <a:t>C</a:t>
            </a: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Ice-cold bottle of 91% isopropanol or 95% ethanol on ice</a:t>
            </a: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171450" indent="-171450">
              <a:lnSpc>
                <a:spcPct val="70000"/>
              </a:lnSpc>
              <a:spcBef>
                <a:spcPct val="0"/>
              </a:spcBef>
              <a:tabLst>
                <a:tab pos="5429250" algn="r"/>
              </a:tabLst>
            </a:pPr>
            <a:endParaRPr lang="en-US" sz="1200" dirty="0">
              <a:cs typeface="Arial" pitchFamily="34" charset="0"/>
            </a:endParaRPr>
          </a:p>
          <a:p>
            <a:pPr marL="171450" indent="-171450">
              <a:lnSpc>
                <a:spcPct val="70000"/>
              </a:lnSpc>
              <a:spcBef>
                <a:spcPct val="0"/>
              </a:spcBef>
              <a:tabLst>
                <a:tab pos="5429250" algn="r"/>
              </a:tabLst>
            </a:pPr>
            <a:endParaRPr lang="en-US" sz="1200" dirty="0">
              <a:cs typeface="Arial" pitchFamily="34" charset="0"/>
            </a:endParaRPr>
          </a:p>
          <a:p>
            <a:pPr marL="571500" lvl="1" indent="-171450">
              <a:lnSpc>
                <a:spcPct val="70000"/>
              </a:lnSpc>
              <a:spcBef>
                <a:spcPct val="0"/>
              </a:spcBef>
              <a:tabLst>
                <a:tab pos="5429250" algn="r"/>
              </a:tabLst>
            </a:pPr>
            <a:endParaRPr lang="en-US" sz="800" dirty="0">
              <a:cs typeface="Arial" pitchFamily="34" charset="0"/>
            </a:endParaRPr>
          </a:p>
          <a:p>
            <a:pPr marL="171450" indent="-171450">
              <a:lnSpc>
                <a:spcPct val="80000"/>
              </a:lnSpc>
              <a:spcBef>
                <a:spcPct val="0"/>
              </a:spcBef>
              <a:tabLst>
                <a:tab pos="5429250" algn="r"/>
              </a:tabLst>
            </a:pPr>
            <a:r>
              <a:rPr lang="en-US" sz="1200" b="1" dirty="0">
                <a:cs typeface="Arial" pitchFamily="34" charset="0"/>
              </a:rPr>
              <a:t>Students’ Workstation (4 students per station)	</a:t>
            </a:r>
            <a:r>
              <a:rPr lang="en-US" sz="1200" b="1" dirty="0" smtClean="0">
                <a:cs typeface="Arial" pitchFamily="34" charset="0"/>
              </a:rPr>
              <a:t>	           No</a:t>
            </a:r>
            <a:r>
              <a:rPr lang="en-US" sz="1200" b="1" dirty="0">
                <a:cs typeface="Arial" pitchFamily="34" charset="0"/>
              </a:rPr>
              <a:t>. Required</a:t>
            </a:r>
          </a:p>
          <a:p>
            <a:pPr marL="171450" indent="-171450">
              <a:lnSpc>
                <a:spcPct val="80000"/>
              </a:lnSpc>
              <a:spcBef>
                <a:spcPct val="0"/>
              </a:spcBef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15 ml tubes each containing 3 ml water	</a:t>
            </a:r>
            <a:r>
              <a:rPr lang="en-US" sz="1200" dirty="0" smtClean="0">
                <a:cs typeface="Arial" pitchFamily="34" charset="0"/>
              </a:rPr>
              <a:t>		4</a:t>
            </a:r>
            <a:endParaRPr lang="en-US" sz="1200" dirty="0"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Pink micro test tube labeled “</a:t>
            </a:r>
            <a:r>
              <a:rPr lang="en-US" sz="1200" dirty="0" err="1">
                <a:cs typeface="Arial" pitchFamily="34" charset="0"/>
              </a:rPr>
              <a:t>prot</a:t>
            </a:r>
            <a:r>
              <a:rPr lang="en-US" sz="1200" dirty="0">
                <a:cs typeface="Arial" pitchFamily="34" charset="0"/>
              </a:rPr>
              <a:t>”, </a:t>
            </a:r>
            <a:r>
              <a:rPr lang="en-US" sz="1200" dirty="0" smtClean="0">
                <a:cs typeface="Arial" pitchFamily="34" charset="0"/>
              </a:rPr>
              <a:t>containing </a:t>
            </a:r>
            <a:r>
              <a:rPr lang="en-US" sz="1200" dirty="0">
                <a:cs typeface="Arial" pitchFamily="34" charset="0"/>
              </a:rPr>
              <a:t>1.25 ml of rehydrated protease + salt	1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15 ml tube labeled ‘</a:t>
            </a:r>
            <a:r>
              <a:rPr lang="en-US" sz="1200" dirty="0" err="1">
                <a:cs typeface="Arial" pitchFamily="34" charset="0"/>
              </a:rPr>
              <a:t>lysis</a:t>
            </a:r>
            <a:r>
              <a:rPr lang="en-US" sz="1200" dirty="0">
                <a:cs typeface="Arial" pitchFamily="34" charset="0"/>
              </a:rPr>
              <a:t>’ containing 10 ml </a:t>
            </a:r>
            <a:r>
              <a:rPr lang="en-US" sz="1200" dirty="0" err="1">
                <a:cs typeface="Arial" pitchFamily="34" charset="0"/>
              </a:rPr>
              <a:t>Lysis</a:t>
            </a:r>
            <a:r>
              <a:rPr lang="en-US" sz="1200" dirty="0">
                <a:cs typeface="Arial" pitchFamily="34" charset="0"/>
              </a:rPr>
              <a:t> buffer	</a:t>
            </a:r>
            <a:r>
              <a:rPr lang="en-US" sz="1200" dirty="0" smtClean="0">
                <a:cs typeface="Arial" pitchFamily="34" charset="0"/>
              </a:rPr>
              <a:t>		1</a:t>
            </a:r>
            <a:endParaRPr lang="en-US" sz="1200" dirty="0"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Disposable plastic transfer pipets	</a:t>
            </a:r>
            <a:r>
              <a:rPr lang="en-US" sz="1200" dirty="0" smtClean="0">
                <a:cs typeface="Arial" pitchFamily="34" charset="0"/>
              </a:rPr>
              <a:t>		6</a:t>
            </a:r>
            <a:endParaRPr lang="en-US" sz="1200" dirty="0"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Foam micro test tube holder	</a:t>
            </a:r>
            <a:r>
              <a:rPr lang="en-US" sz="1200" dirty="0" smtClean="0">
                <a:cs typeface="Arial" pitchFamily="34" charset="0"/>
              </a:rPr>
              <a:t>		1</a:t>
            </a:r>
            <a:endParaRPr lang="en-US" sz="1200" dirty="0">
              <a:cs typeface="Times New Roman" pitchFamily="18" charset="0"/>
            </a:endParaRPr>
          </a:p>
          <a:p>
            <a:pPr marL="800100" lvl="2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Permanent marker	</a:t>
            </a:r>
            <a:r>
              <a:rPr lang="en-US" sz="1200" dirty="0" smtClean="0">
                <a:cs typeface="Arial" pitchFamily="34" charset="0"/>
              </a:rPr>
              <a:t>		1</a:t>
            </a: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Disposable paper cup or beaker for holding 15 ml </a:t>
            </a:r>
            <a:r>
              <a:rPr lang="en-US" sz="1200" dirty="0" smtClean="0">
                <a:cs typeface="Arial" pitchFamily="34" charset="0"/>
              </a:rPr>
              <a:t>tubes and </a:t>
            </a:r>
            <a:r>
              <a:rPr lang="en-US" sz="1200" dirty="0">
                <a:cs typeface="Arial" pitchFamily="34" charset="0"/>
              </a:rPr>
              <a:t>subsequent waste collection	1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Necklace components or 1.5 ml </a:t>
            </a:r>
            <a:r>
              <a:rPr lang="en-US" sz="1200" dirty="0" smtClean="0">
                <a:cs typeface="Arial" pitchFamily="34" charset="0"/>
              </a:rPr>
              <a:t>flip-top tubes </a:t>
            </a:r>
            <a:r>
              <a:rPr lang="en-US" sz="1200" dirty="0">
                <a:cs typeface="Arial" pitchFamily="34" charset="0"/>
              </a:rPr>
              <a:t>for DNA storage	</a:t>
            </a:r>
            <a:r>
              <a:rPr lang="en-US" sz="1200" dirty="0" smtClean="0">
                <a:cs typeface="Arial" pitchFamily="34" charset="0"/>
              </a:rPr>
              <a:t>		1</a:t>
            </a:r>
            <a:endParaRPr lang="en-US" sz="1200" dirty="0"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endParaRPr lang="en-US" sz="1200" dirty="0"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tabLst>
                <a:tab pos="5429250" algn="r"/>
              </a:tabLst>
            </a:pPr>
            <a:r>
              <a:rPr lang="en-US" sz="1200" dirty="0">
                <a:cs typeface="Arial" pitchFamily="34" charset="0"/>
              </a:rPr>
              <a:t>Quick Guide	</a:t>
            </a:r>
            <a:r>
              <a:rPr lang="en-US" sz="1200" dirty="0" smtClean="0">
                <a:cs typeface="Arial" pitchFamily="34" charset="0"/>
              </a:rPr>
              <a:t>		1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DNA Extraction and Precipitation Workstation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Inventory </a:t>
            </a:r>
            <a:b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(4 students/workstation, 36 total students)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tabLst>
                <a:tab pos="5429250" algn="r"/>
              </a:tabLst>
            </a:pPr>
            <a:r>
              <a:rPr lang="en-US" dirty="0">
                <a:cs typeface="Arial" pitchFamily="34" charset="0"/>
              </a:rPr>
              <a:t>For best results, make sure students spend the recommended amount of time collecting mouth </a:t>
            </a:r>
            <a:r>
              <a:rPr lang="en-US" dirty="0" smtClean="0">
                <a:cs typeface="Arial" pitchFamily="34" charset="0"/>
              </a:rPr>
              <a:t>cells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5429250" algn="r"/>
              </a:tabLst>
            </a:pPr>
            <a:endParaRPr lang="en-US" dirty="0"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5429250" algn="r"/>
              </a:tabLst>
            </a:pPr>
            <a:r>
              <a:rPr lang="en-US" dirty="0">
                <a:cs typeface="Arial" pitchFamily="34" charset="0"/>
              </a:rPr>
              <a:t>Some users may find collecting mouthwash in a 15 ml tube </a:t>
            </a:r>
            <a:r>
              <a:rPr lang="en-US" dirty="0" smtClean="0">
                <a:cs typeface="Arial" pitchFamily="34" charset="0"/>
              </a:rPr>
              <a:t>difficult</a:t>
            </a: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5429250" algn="r"/>
              </a:tabLst>
            </a:pPr>
            <a:endParaRPr lang="en-US" dirty="0"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tabLst>
                <a:tab pos="5429250" algn="r"/>
              </a:tabLst>
            </a:pPr>
            <a:r>
              <a:rPr lang="en-US" dirty="0">
                <a:cs typeface="Arial" pitchFamily="34" charset="0"/>
              </a:rPr>
              <a:t>As an alternative, instructors may wish to use a small drinking cup to dispense and collect mouth </a:t>
            </a:r>
            <a:r>
              <a:rPr lang="en-US" dirty="0" smtClean="0">
                <a:cs typeface="Arial" pitchFamily="34" charset="0"/>
              </a:rPr>
              <a:t>wash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Ample Cell Collection is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Critical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17473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5619750" cy="41148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000" dirty="0" smtClean="0"/>
              <a:t>Obtain </a:t>
            </a:r>
            <a:r>
              <a:rPr lang="en-US" sz="2000" dirty="0"/>
              <a:t>15 ml tube containing 3 ml water from your instructor. Label the tube with your </a:t>
            </a:r>
            <a:r>
              <a:rPr lang="en-US" sz="2000" dirty="0" smtClean="0"/>
              <a:t>initials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000" dirty="0" smtClean="0"/>
              <a:t>Gently </a:t>
            </a:r>
            <a:r>
              <a:rPr lang="en-US" sz="2000" dirty="0"/>
              <a:t>chew the insides of your cheeks for 30 seconds. It is NOT helpful to draw blood</a:t>
            </a:r>
            <a:r>
              <a:rPr lang="en-US" sz="2000" dirty="0" smtClean="0"/>
              <a:t>!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000" dirty="0" smtClean="0"/>
              <a:t>Take </a:t>
            </a:r>
            <a:r>
              <a:rPr lang="en-US" sz="2000" dirty="0"/>
              <a:t>the water from the 15 ml tube into your mouth, and swish the water around </a:t>
            </a:r>
            <a:r>
              <a:rPr lang="en-US" sz="2000" dirty="0">
                <a:solidFill>
                  <a:srgbClr val="FF8000"/>
                </a:solidFill>
              </a:rPr>
              <a:t>vigorously</a:t>
            </a:r>
            <a:r>
              <a:rPr lang="en-US" sz="2000" dirty="0"/>
              <a:t> for 30 </a:t>
            </a:r>
            <a:r>
              <a:rPr lang="en-US" sz="2000" dirty="0" smtClean="0"/>
              <a:t>seconds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000" dirty="0" smtClean="0"/>
              <a:t>Carefully </a:t>
            </a:r>
            <a:r>
              <a:rPr lang="en-US" sz="2000" dirty="0"/>
              <a:t>expel the liquid back into the 15 ml </a:t>
            </a:r>
            <a:r>
              <a:rPr lang="en-US" sz="2000" dirty="0" smtClean="0"/>
              <a:t>tube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Laboratory Protocol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86525" y="2314575"/>
            <a:ext cx="2449513" cy="2595563"/>
            <a:chOff x="6486525" y="2314575"/>
            <a:chExt cx="2449513" cy="2595563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6525" y="2314575"/>
              <a:ext cx="2449513" cy="2595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6486525" y="2314575"/>
              <a:ext cx="228600" cy="2190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35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5619750" cy="41148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 startAt="5"/>
            </a:pPr>
            <a:r>
              <a:rPr lang="en-US" sz="2000" dirty="0" smtClean="0"/>
              <a:t>Obtain </a:t>
            </a:r>
            <a:r>
              <a:rPr lang="en-US" sz="2000" dirty="0"/>
              <a:t>the tube of </a:t>
            </a:r>
            <a:r>
              <a:rPr lang="en-US" sz="2000" dirty="0" err="1"/>
              <a:t>lysis</a:t>
            </a:r>
            <a:r>
              <a:rPr lang="en-US" sz="2000" dirty="0"/>
              <a:t> buffer from your  workstation, and add 2 ml of </a:t>
            </a:r>
            <a:r>
              <a:rPr lang="en-US" sz="2000" dirty="0" err="1"/>
              <a:t>lysis</a:t>
            </a:r>
            <a:r>
              <a:rPr lang="en-US" sz="2000" dirty="0"/>
              <a:t> buffer to your </a:t>
            </a:r>
            <a:r>
              <a:rPr lang="en-US" sz="2000" dirty="0" smtClean="0"/>
              <a:t>tube</a:t>
            </a:r>
            <a:endParaRPr lang="en-US" sz="2000" dirty="0"/>
          </a:p>
          <a:p>
            <a:pPr marL="457200" indent="-457200">
              <a:buClrTx/>
              <a:buFont typeface="+mj-lt"/>
              <a:buAutoNum type="arabicPeriod" startAt="5"/>
            </a:pPr>
            <a:endParaRPr lang="en-US" sz="2000" dirty="0"/>
          </a:p>
          <a:p>
            <a:pPr marL="457200" indent="-457200">
              <a:buClrTx/>
              <a:buFont typeface="+mj-lt"/>
              <a:buAutoNum type="arabicPeriod" startAt="5"/>
            </a:pPr>
            <a:r>
              <a:rPr lang="en-US" sz="2000" dirty="0" smtClean="0"/>
              <a:t>Place </a:t>
            </a:r>
            <a:r>
              <a:rPr lang="en-US" sz="2000" dirty="0"/>
              <a:t>the cap on the tube, and </a:t>
            </a:r>
            <a:r>
              <a:rPr lang="en-US" sz="2000" dirty="0">
                <a:solidFill>
                  <a:srgbClr val="FF8000"/>
                </a:solidFill>
              </a:rPr>
              <a:t>gently</a:t>
            </a:r>
            <a:r>
              <a:rPr lang="en-US" sz="2000" dirty="0"/>
              <a:t> invert your tube 5 times (don’t shake it!). Observe your tube — do you notice any changes? If you do, write them </a:t>
            </a:r>
            <a:r>
              <a:rPr lang="en-US" sz="2000" dirty="0" smtClean="0"/>
              <a:t>down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Laboratory Protocol</a:t>
            </a:r>
          </a:p>
        </p:txBody>
      </p:sp>
      <p:pic>
        <p:nvPicPr>
          <p:cNvPr id="7" name="Picture 2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2214563"/>
            <a:ext cx="2403475" cy="199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5619750" cy="41148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 startAt="7"/>
            </a:pPr>
            <a:r>
              <a:rPr lang="en-US" sz="2000" dirty="0" smtClean="0"/>
              <a:t>Obtain </a:t>
            </a:r>
            <a:r>
              <a:rPr lang="en-US" sz="2000" dirty="0"/>
              <a:t>the tube of protease (</a:t>
            </a:r>
            <a:r>
              <a:rPr lang="en-US" sz="2000" dirty="0" err="1"/>
              <a:t>prot</a:t>
            </a:r>
            <a:r>
              <a:rPr lang="en-US" sz="2000" dirty="0"/>
              <a:t>) at </a:t>
            </a:r>
            <a:r>
              <a:rPr lang="en-US" sz="2000" dirty="0" smtClean="0"/>
              <a:t>your </a:t>
            </a:r>
            <a:r>
              <a:rPr lang="en-US" sz="2000" dirty="0"/>
              <a:t>workstation. Add 5 drops of </a:t>
            </a:r>
            <a:r>
              <a:rPr lang="en-US" sz="2000" dirty="0" smtClean="0"/>
              <a:t>protease </a:t>
            </a:r>
            <a:r>
              <a:rPr lang="en-US" sz="2000" dirty="0"/>
              <a:t>to your </a:t>
            </a:r>
            <a:r>
              <a:rPr lang="en-US" sz="2000" dirty="0" smtClean="0"/>
              <a:t>tube</a:t>
            </a:r>
          </a:p>
          <a:p>
            <a:pPr marL="457200" indent="-457200">
              <a:buClrTx/>
              <a:buFont typeface="+mj-lt"/>
              <a:buAutoNum type="arabicPeriod" startAt="7"/>
            </a:pPr>
            <a:endParaRPr lang="en-US" sz="2000" dirty="0"/>
          </a:p>
          <a:p>
            <a:pPr marL="457200" indent="-457200">
              <a:buClrTx/>
              <a:buFont typeface="+mj-lt"/>
              <a:buAutoNum type="arabicPeriod" startAt="7"/>
            </a:pPr>
            <a:r>
              <a:rPr lang="en-US" sz="2000" dirty="0" smtClean="0"/>
              <a:t>Place </a:t>
            </a:r>
            <a:r>
              <a:rPr lang="en-US" sz="2000" dirty="0"/>
              <a:t>the cap on your </a:t>
            </a:r>
            <a:r>
              <a:rPr lang="en-US" sz="2000" dirty="0" smtClean="0"/>
              <a:t>tube, and </a:t>
            </a:r>
            <a:r>
              <a:rPr lang="en-US" sz="2000" dirty="0"/>
              <a:t>gently invert it a few </a:t>
            </a:r>
            <a:r>
              <a:rPr lang="en-US" sz="2000" dirty="0" smtClean="0"/>
              <a:t>times</a:t>
            </a:r>
          </a:p>
          <a:p>
            <a:pPr marL="457200" indent="-457200">
              <a:buClrTx/>
              <a:buFont typeface="+mj-lt"/>
              <a:buAutoNum type="arabicPeriod" startAt="7"/>
            </a:pPr>
            <a:endParaRPr lang="en-US" sz="2000" dirty="0"/>
          </a:p>
          <a:p>
            <a:pPr marL="457200" indent="-457200">
              <a:buClrTx/>
              <a:buFont typeface="+mj-lt"/>
              <a:buAutoNum type="arabicPeriod" startAt="7"/>
            </a:pPr>
            <a:r>
              <a:rPr lang="en-US" sz="2000" dirty="0" smtClean="0"/>
              <a:t>Place </a:t>
            </a:r>
            <a:r>
              <a:rPr lang="en-US" sz="2000" dirty="0"/>
              <a:t>your tube in a test tube rack or beaker in the water bath and incubate at </a:t>
            </a:r>
            <a:r>
              <a:rPr lang="en-US" sz="2000" dirty="0" smtClean="0"/>
              <a:t>50ºC </a:t>
            </a:r>
            <a:r>
              <a:rPr lang="en-US" sz="2000" dirty="0"/>
              <a:t>for 10 </a:t>
            </a:r>
            <a:r>
              <a:rPr lang="en-US" sz="2000" dirty="0" smtClean="0"/>
              <a:t>minutes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Laboratory Protocol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135063"/>
            <a:ext cx="1654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681413"/>
            <a:ext cx="7239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38376"/>
            <a:ext cx="7772400" cy="1371599"/>
          </a:xfrm>
        </p:spPr>
        <p:txBody>
          <a:bodyPr/>
          <a:lstStyle/>
          <a:p>
            <a:r>
              <a:rPr lang="en-US" dirty="0"/>
              <a:t>Why Perform Each Step?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45400" y="261937"/>
            <a:ext cx="88900" cy="833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7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Arial" pitchFamily="34" charset="0"/>
              </a:rPr>
              <a:t>Gently chewing the inside of the mouth combined with a water mouth wash is used to dislodge epithelial cells lining the mouth </a:t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/>
            </a:r>
            <a:br>
              <a:rPr lang="en-US" sz="2000" dirty="0">
                <a:latin typeface="Arial" pitchFamily="34" charset="0"/>
              </a:rPr>
            </a:br>
            <a:r>
              <a:rPr lang="en-US" sz="2000" dirty="0">
                <a:latin typeface="Arial" pitchFamily="34" charset="0"/>
              </a:rPr>
              <a:t>Ample cell collection is </a:t>
            </a:r>
            <a:r>
              <a:rPr lang="en-US" sz="2000" dirty="0">
                <a:solidFill>
                  <a:srgbClr val="FF8000"/>
                </a:solidFill>
              </a:rPr>
              <a:t>critical</a:t>
            </a:r>
            <a:r>
              <a:rPr lang="en-US" sz="2000" dirty="0">
                <a:latin typeface="Arial" pitchFamily="34" charset="0"/>
              </a:rPr>
              <a:t> for success.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Cell Collection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7" descr="Stratified%20squamous%20epithelium%204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624880"/>
            <a:ext cx="4800600" cy="34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is </a:t>
            </a:r>
            <a:r>
              <a:rPr lang="en-US" sz="2800" dirty="0" err="1"/>
              <a:t>Lysis</a:t>
            </a:r>
            <a:r>
              <a:rPr lang="en-US" sz="2800" dirty="0"/>
              <a:t> </a:t>
            </a:r>
            <a:r>
              <a:rPr lang="en-US" sz="2800" dirty="0" smtClean="0"/>
              <a:t>Buffer?</a:t>
            </a:r>
            <a:endParaRPr lang="en-US" sz="1200" dirty="0" smtClean="0"/>
          </a:p>
          <a:p>
            <a:pPr lvl="1"/>
            <a:r>
              <a:rPr lang="en-US" dirty="0" smtClean="0"/>
              <a:t>50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-HCI, pH </a:t>
            </a:r>
            <a:r>
              <a:rPr lang="en-US" dirty="0" smtClean="0"/>
              <a:t>8.0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aintains </a:t>
            </a:r>
            <a:r>
              <a:rPr lang="en-US" dirty="0"/>
              <a:t>the pH of the solution at a level where DNA is </a:t>
            </a:r>
            <a:r>
              <a:rPr lang="en-US" dirty="0" smtClean="0"/>
              <a:t>stable</a:t>
            </a:r>
            <a:endParaRPr lang="en-US" dirty="0"/>
          </a:p>
          <a:p>
            <a:pPr lvl="1"/>
            <a:r>
              <a:rPr lang="en-US" dirty="0" smtClean="0"/>
              <a:t>1</a:t>
            </a:r>
            <a:r>
              <a:rPr lang="en-US" dirty="0"/>
              <a:t>% </a:t>
            </a:r>
            <a:r>
              <a:rPr lang="en-US" dirty="0" smtClean="0"/>
              <a:t>SDS</a:t>
            </a:r>
          </a:p>
          <a:p>
            <a:pPr lvl="2"/>
            <a:r>
              <a:rPr lang="en-US" dirty="0" smtClean="0"/>
              <a:t>Breaks open </a:t>
            </a:r>
            <a:r>
              <a:rPr lang="en-US" dirty="0"/>
              <a:t>the cell and nuclear membranes, allowing the DNA to be released into the solution (SDS also denatures and unfolds proteins, making them more susceptible to protease cleavage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Lysis</a:t>
            </a:r>
            <a:r>
              <a:rPr lang="en-US" dirty="0"/>
              <a:t> Buffer</a:t>
            </a:r>
          </a:p>
        </p:txBody>
      </p:sp>
    </p:spTree>
    <p:extLst>
      <p:ext uri="{BB962C8B-B14F-4D97-AF65-F5344CB8AC3E}">
        <p14:creationId xmlns:p14="http://schemas.microsoft.com/office/powerpoint/2010/main" val="33792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Structure</a:t>
            </a:r>
            <a:endParaRPr lang="en-US" dirty="0"/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861050" y="1507330"/>
            <a:ext cx="782638" cy="4195763"/>
            <a:chOff x="4994" y="1068"/>
            <a:chExt cx="493" cy="2643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 rot="-10800000">
              <a:off x="4994" y="3126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O</a:t>
              </a: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5152" y="3127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S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 rot="-10800000">
              <a:off x="5282" y="3126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O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 rot="-10800000">
              <a:off x="5141" y="3318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O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 rot="-10800000">
              <a:off x="5137" y="2962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O</a:t>
              </a: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rot="16200000" flipV="1">
              <a:off x="5210" y="2979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215" y="3264"/>
              <a:ext cx="2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Arial" pitchFamily="34" charset="0"/>
                </a:rPr>
                <a:t>-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148" y="2819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rot="16200000" flipV="1">
              <a:off x="5208" y="3293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rot="10800000" flipV="1">
              <a:off x="5146" y="3207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rot="10800000" flipV="1">
              <a:off x="5270" y="3211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rot="10800000" flipV="1">
              <a:off x="5267" y="3190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rot="10800000" flipV="1">
              <a:off x="5145" y="3190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rot="16200000" flipV="1">
              <a:off x="5208" y="3138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rot="16200000" flipV="1">
              <a:off x="5210" y="2821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5148" y="2661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rot="16200000" flipV="1">
              <a:off x="5210" y="2664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148" y="2504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rot="16200000" flipV="1">
              <a:off x="5207" y="2508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5145" y="2348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rot="16200000" flipV="1">
              <a:off x="5206" y="2344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5144" y="2184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rot="16200000" flipV="1">
              <a:off x="5203" y="2188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141" y="2028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rot="16200000" flipV="1">
              <a:off x="5194" y="2032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5132" y="187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rot="16200000" flipV="1">
              <a:off x="5191" y="1876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5129" y="1716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rot="16200000" flipV="1">
              <a:off x="5190" y="1712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5128" y="155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 rot="16200000" flipV="1">
              <a:off x="5187" y="1556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5125" y="1396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 rot="16200000" flipV="1">
              <a:off x="5182" y="1384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5120" y="1224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rot="16200000" flipV="1">
              <a:off x="5179" y="1228"/>
              <a:ext cx="57" cy="0"/>
            </a:xfrm>
            <a:prstGeom prst="line">
              <a:avLst/>
            </a:pr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5117" y="1068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pitchFamily="34" charset="0"/>
                </a:rPr>
                <a:t>CH</a:t>
              </a:r>
              <a:r>
                <a:rPr lang="en-US" sz="1200" b="1" baseline="-25000">
                  <a:latin typeface="Arial" pitchFamily="34" charset="0"/>
                </a:rPr>
                <a:t>3</a:t>
              </a: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5065" y="3509"/>
              <a:ext cx="37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FF8000"/>
                  </a:solidFill>
                  <a:latin typeface="Arial" pitchFamily="34" charset="0"/>
                </a:rPr>
                <a:t>SDS</a:t>
              </a:r>
              <a:endParaRPr lang="en-US" sz="1500" b="1">
                <a:latin typeface="Arial" pitchFamily="34" charset="0"/>
              </a:endParaRPr>
            </a:p>
          </p:txBody>
        </p:sp>
      </p:grpSp>
      <p:pic>
        <p:nvPicPr>
          <p:cNvPr id="42" name="Picture 48" descr="lipid_bi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7077"/>
            <a:ext cx="4275138" cy="42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in action…. detergents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Cj04398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524000"/>
            <a:ext cx="51054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Instructors - Bio-Rad Curriculum and Training Specialists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Sherri Andrews, Ph.D</a:t>
            </a:r>
            <a:r>
              <a:rPr lang="en-US" dirty="0" smtClean="0"/>
              <a:t>., Eastern US</a:t>
            </a:r>
            <a:endParaRPr lang="en-US" dirty="0"/>
          </a:p>
          <a:p>
            <a:pPr>
              <a:buFontTx/>
              <a:buNone/>
            </a:pPr>
            <a:r>
              <a:rPr lang="en-US" b="1" dirty="0"/>
              <a:t>	sherri_andrews@bio-rad.com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Damon </a:t>
            </a:r>
            <a:r>
              <a:rPr lang="en-US" dirty="0" err="1"/>
              <a:t>Tighe</a:t>
            </a:r>
            <a:r>
              <a:rPr lang="en-US" dirty="0"/>
              <a:t>, </a:t>
            </a:r>
            <a:r>
              <a:rPr lang="en-US" dirty="0" smtClean="0"/>
              <a:t>Western US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b="1" dirty="0"/>
              <a:t>	damon_tighe@bio-rad.com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Leigh Brown, M.A</a:t>
            </a:r>
            <a:r>
              <a:rPr lang="en-US" dirty="0" smtClean="0"/>
              <a:t>., Central US</a:t>
            </a:r>
            <a:endParaRPr lang="en-US" dirty="0"/>
          </a:p>
          <a:p>
            <a:pPr>
              <a:buFontTx/>
              <a:buNone/>
            </a:pPr>
            <a:r>
              <a:rPr lang="en-US" b="1" dirty="0"/>
              <a:t>	leigh_brown@bio-rad.com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Detergents…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2400300"/>
          </a:xfrm>
        </p:spPr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amphiphiles</a:t>
            </a:r>
            <a:r>
              <a:rPr lang="en-US" dirty="0" smtClean="0"/>
              <a:t>, containing a lipophilic portion and a hydrophilic portion</a:t>
            </a:r>
            <a:endParaRPr lang="en-US" dirty="0"/>
          </a:p>
          <a:p>
            <a:r>
              <a:rPr lang="en-US" dirty="0" smtClean="0"/>
              <a:t>lower the interfacial energy between unlike phases</a:t>
            </a:r>
            <a:endParaRPr lang="en-US" dirty="0"/>
          </a:p>
          <a:p>
            <a:r>
              <a:rPr lang="en-US" dirty="0" smtClean="0"/>
              <a:t>emulsify or solubilize aggregated particles</a:t>
            </a:r>
            <a:endParaRPr lang="en-US" dirty="0"/>
          </a:p>
        </p:txBody>
      </p:sp>
      <p:pic>
        <p:nvPicPr>
          <p:cNvPr id="6" name="Picture 4" descr="SAA0643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100" y="3714750"/>
            <a:ext cx="1762125" cy="186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62300" y="43116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pitchFamily="34" charset="0"/>
              </a:rPr>
              <a:t>I like fat!</a:t>
            </a:r>
          </a:p>
        </p:txBody>
      </p:sp>
      <p:pic>
        <p:nvPicPr>
          <p:cNvPr id="8" name="Picture 6" descr="waterbott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3200400"/>
            <a:ext cx="2098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89800" y="4327525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I like water!</a:t>
            </a:r>
          </a:p>
        </p:txBody>
      </p:sp>
      <p:pic>
        <p:nvPicPr>
          <p:cNvPr id="10" name="Picture 4" descr="SAA064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3562350"/>
            <a:ext cx="1762125" cy="1866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detergent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Lipophilic portion is also referred to as “hydrophobic” tail</a:t>
            </a:r>
            <a:endParaRPr lang="en-US" dirty="0"/>
          </a:p>
          <a:p>
            <a:r>
              <a:rPr lang="en-US" dirty="0" smtClean="0"/>
              <a:t>Hydrophilic portion is also referred to as “polar” head</a:t>
            </a:r>
            <a:endParaRPr lang="en-US" dirty="0"/>
          </a:p>
          <a:p>
            <a:r>
              <a:rPr lang="en-US" dirty="0" smtClean="0"/>
              <a:t>Types: nonionic, anionic, cationic and </a:t>
            </a:r>
            <a:r>
              <a:rPr lang="en-US" dirty="0" err="1" smtClean="0"/>
              <a:t>zwitterionic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82392"/>
              </p:ext>
            </p:extLst>
          </p:nvPr>
        </p:nvGraphicFramePr>
        <p:xfrm>
          <a:off x="1447800" y="3225800"/>
          <a:ext cx="64770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S ChemDraw Drawing" r:id="rId3" imgW="2317685" imgH="848614" progId="ChemDraw.Document.6.0">
                  <p:embed/>
                </p:oleObj>
              </mc:Choice>
              <mc:Fallback>
                <p:oleObj name="CS ChemDraw Drawing" r:id="rId3" imgW="2317685" imgH="84861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25800"/>
                        <a:ext cx="64770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3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Detergents: Ionic </a:t>
            </a:r>
            <a:r>
              <a:rPr lang="en-US" dirty="0" err="1" smtClean="0"/>
              <a:t>vs</a:t>
            </a:r>
            <a:r>
              <a:rPr lang="en-US" dirty="0" smtClean="0"/>
              <a:t> non-ionic</a:t>
            </a:r>
            <a:br>
              <a:rPr lang="en-US" dirty="0" smtClean="0"/>
            </a:br>
            <a:r>
              <a:rPr lang="en-US" dirty="0" smtClean="0"/>
              <a:t>Denaturing </a:t>
            </a:r>
            <a:r>
              <a:rPr lang="en-US" dirty="0" err="1" smtClean="0"/>
              <a:t>vs</a:t>
            </a:r>
            <a:r>
              <a:rPr lang="en-US" dirty="0" smtClean="0"/>
              <a:t> non-denaturing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3733800" cy="4114800"/>
          </a:xfrm>
        </p:spPr>
        <p:txBody>
          <a:bodyPr/>
          <a:lstStyle/>
          <a:p>
            <a:r>
              <a:rPr lang="en-US" dirty="0" smtClean="0"/>
              <a:t>Swords (denaturing): “pointy” hydrophobic ends, ionic polar ends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Gloves (non-denaturing): bulky,</a:t>
            </a:r>
            <a:br>
              <a:rPr lang="en-US" dirty="0" smtClean="0"/>
            </a:br>
            <a:r>
              <a:rPr lang="en-US" dirty="0" smtClean="0"/>
              <a:t>non-penetrating hydrophobic ends, </a:t>
            </a:r>
            <a:br>
              <a:rPr lang="en-US" dirty="0" smtClean="0"/>
            </a:br>
            <a:r>
              <a:rPr lang="en-US" dirty="0" smtClean="0"/>
              <a:t>non-ionic or </a:t>
            </a:r>
            <a:r>
              <a:rPr lang="en-US" dirty="0" err="1" smtClean="0"/>
              <a:t>zwitterionic</a:t>
            </a:r>
            <a:r>
              <a:rPr lang="en-US" dirty="0" smtClean="0"/>
              <a:t> polar ends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1219200"/>
            <a:ext cx="4648200" cy="4876800"/>
            <a:chOff x="3276600" y="1371600"/>
            <a:chExt cx="4648200" cy="48768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3276600" y="1524000"/>
              <a:ext cx="2209800" cy="2133600"/>
              <a:chOff x="2160" y="1488"/>
              <a:chExt cx="1278" cy="798"/>
            </a:xfrm>
          </p:grpSpPr>
          <p:pic>
            <p:nvPicPr>
              <p:cNvPr id="13" name="Picture 4" descr="C-900S_SWORD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488"/>
                <a:ext cx="798" cy="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C-900S_SWORD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488"/>
                <a:ext cx="798" cy="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638800" y="1371600"/>
              <a:ext cx="1371600" cy="2514600"/>
              <a:chOff x="3552" y="960"/>
              <a:chExt cx="960" cy="1632"/>
            </a:xfrm>
          </p:grpSpPr>
          <p:graphicFrame>
            <p:nvGraphicFramePr>
              <p:cNvPr id="11" name="Object 7"/>
              <p:cNvGraphicFramePr>
                <a:graphicFrameLocks noChangeAspect="1"/>
              </p:cNvGraphicFramePr>
              <p:nvPr/>
            </p:nvGraphicFramePr>
            <p:xfrm>
              <a:off x="3552" y="960"/>
              <a:ext cx="347" cy="16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8" name="CS ChemDraw Drawing" r:id="rId5" imgW="945979" imgH="4724098" progId="ChemDraw.Document.6.0">
                      <p:embed/>
                    </p:oleObj>
                  </mc:Choice>
                  <mc:Fallback>
                    <p:oleObj name="CS ChemDraw Drawing" r:id="rId5" imgW="945979" imgH="4724098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960"/>
                            <a:ext cx="347" cy="16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3984" y="1680"/>
                <a:ext cx="528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SDS</a:t>
                </a: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638800" y="4191000"/>
              <a:ext cx="2286000" cy="2057400"/>
              <a:chOff x="3552" y="2736"/>
              <a:chExt cx="1440" cy="1296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176" y="3264"/>
                <a:ext cx="8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Arial" pitchFamily="34" charset="0"/>
                  </a:rPr>
                  <a:t>Triton X-100</a:t>
                </a:r>
              </a:p>
            </p:txBody>
          </p:sp>
          <p:graphicFrame>
            <p:nvGraphicFramePr>
              <p:cNvPr id="10" name="Object 11"/>
              <p:cNvGraphicFramePr>
                <a:graphicFrameLocks noChangeAspect="1"/>
              </p:cNvGraphicFramePr>
              <p:nvPr/>
            </p:nvGraphicFramePr>
            <p:xfrm>
              <a:off x="3552" y="2736"/>
              <a:ext cx="859" cy="1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9" name="CS ChemDraw Drawing" r:id="rId7" imgW="1890841" imgH="3064189" progId="ChemDraw.Document.6.0">
                      <p:embed/>
                    </p:oleObj>
                  </mc:Choice>
                  <mc:Fallback>
                    <p:oleObj name="CS ChemDraw Drawing" r:id="rId7" imgW="1890841" imgH="3064189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736"/>
                            <a:ext cx="859" cy="12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8" name="Picture 12" descr="nitrileglov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267200"/>
              <a:ext cx="16002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80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Protease </a:t>
            </a:r>
            <a:r>
              <a:rPr lang="en-US" dirty="0"/>
              <a:t>is added to destroy nuclear proteins that bind DNA and cytoplasmic enzymes that breakdown and destroy </a:t>
            </a:r>
            <a:r>
              <a:rPr lang="en-US" dirty="0" smtClean="0"/>
              <a:t>DNA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Protease </a:t>
            </a:r>
            <a:r>
              <a:rPr lang="en-US" dirty="0"/>
              <a:t>treatment increases the amount of intact DNA that is </a:t>
            </a:r>
            <a:r>
              <a:rPr lang="en-US" dirty="0" smtClean="0"/>
              <a:t>extracted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Add Protease?</a:t>
            </a:r>
          </a:p>
        </p:txBody>
      </p:sp>
    </p:spTree>
    <p:extLst>
      <p:ext uri="{BB962C8B-B14F-4D97-AF65-F5344CB8AC3E}">
        <p14:creationId xmlns:p14="http://schemas.microsoft.com/office/powerpoint/2010/main" val="4492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protease solution already contains </a:t>
            </a:r>
            <a:r>
              <a:rPr lang="en-US" dirty="0" smtClean="0"/>
              <a:t>salt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Na</a:t>
            </a:r>
            <a:r>
              <a:rPr lang="en-US" baseline="30000" dirty="0"/>
              <a:t>+</a:t>
            </a:r>
            <a:r>
              <a:rPr lang="en-US" dirty="0"/>
              <a:t> ions of </a:t>
            </a:r>
            <a:r>
              <a:rPr lang="en-US" dirty="0" err="1"/>
              <a:t>NaCI</a:t>
            </a:r>
            <a:r>
              <a:rPr lang="en-US" dirty="0"/>
              <a:t> bind to the phosphate groups of DNA molecules, neutralizing the electric charge of the DNA </a:t>
            </a:r>
            <a:r>
              <a:rPr lang="en-US" dirty="0" smtClean="0"/>
              <a:t>molecules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/>
              <a:t>addition of </a:t>
            </a:r>
            <a:r>
              <a:rPr lang="en-US" dirty="0" err="1"/>
              <a:t>NaCI</a:t>
            </a:r>
            <a:r>
              <a:rPr lang="en-US" dirty="0"/>
              <a:t> allows the DNA molecules to come together instead of repelling each other, thus making it easier for DNA to precipitate out of solution when alcohol is </a:t>
            </a:r>
            <a:r>
              <a:rPr lang="en-US" dirty="0" smtClean="0"/>
              <a:t>added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Salt</a:t>
            </a:r>
          </a:p>
        </p:txBody>
      </p:sp>
    </p:spTree>
    <p:extLst>
      <p:ext uri="{BB962C8B-B14F-4D97-AF65-F5344CB8AC3E}">
        <p14:creationId xmlns:p14="http://schemas.microsoft.com/office/powerpoint/2010/main" val="16956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DNA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Structure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638261" y="1229441"/>
            <a:ext cx="4279805" cy="4824137"/>
            <a:chOff x="2295" y="689"/>
            <a:chExt cx="2793" cy="360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295" y="881"/>
              <a:ext cx="43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Arial" pitchFamily="34" charset="0"/>
                </a:rPr>
                <a:t>Na</a:t>
              </a:r>
              <a:r>
                <a:rPr lang="en-US" sz="1800" b="1" baseline="30000">
                  <a:latin typeface="Arial" pitchFamily="34" charset="0"/>
                </a:rPr>
                <a:t>+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535" y="2766"/>
              <a:ext cx="35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Na+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83" y="2478"/>
              <a:ext cx="35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Na+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439" y="1221"/>
              <a:ext cx="35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pitchFamily="34" charset="0"/>
                </a:rPr>
                <a:t>Na+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832" y="1434"/>
              <a:ext cx="32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Arial" pitchFamily="34" charset="0"/>
                </a:rPr>
                <a:t>O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16200000">
              <a:off x="4308" y="868"/>
              <a:ext cx="475" cy="60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188" y="1497"/>
              <a:ext cx="58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</a:rPr>
                <a:t>CH</a:t>
              </a:r>
              <a:r>
                <a:rPr lang="en-US" sz="1600" b="1" baseline="-25000" dirty="0">
                  <a:latin typeface="Arial" pitchFamily="34" charset="0"/>
                </a:rPr>
                <a:t>2</a:t>
              </a:r>
              <a:endParaRPr lang="en-US" sz="1600" b="1" dirty="0">
                <a:latin typeface="Arial" pitchFamily="34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3250" y="1230"/>
              <a:ext cx="32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276" y="943"/>
              <a:ext cx="32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P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 flipV="1">
              <a:off x="3211" y="1060"/>
              <a:ext cx="95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3368" y="911"/>
              <a:ext cx="0" cy="7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520" y="938"/>
              <a:ext cx="32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3251" y="689"/>
              <a:ext cx="32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023" y="951"/>
              <a:ext cx="32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3353" y="1702"/>
              <a:ext cx="0" cy="27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 flipV="1">
              <a:off x="3358" y="1438"/>
              <a:ext cx="0" cy="11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 flipV="1">
              <a:off x="3353" y="1157"/>
              <a:ext cx="0" cy="11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 flipV="1">
              <a:off x="3445" y="1033"/>
              <a:ext cx="95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 flipV="1">
              <a:off x="3445" y="1066"/>
              <a:ext cx="95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3364" y="1602"/>
              <a:ext cx="1175" cy="649"/>
            </a:xfrm>
            <a:prstGeom prst="pentagon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3593" y="2113"/>
              <a:ext cx="0" cy="27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4543" y="1420"/>
              <a:ext cx="0" cy="58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366" y="1018"/>
              <a:ext cx="38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</a:rPr>
                <a:t>Base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3474" y="3179"/>
              <a:ext cx="58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CH</a:t>
              </a:r>
              <a:r>
                <a:rPr lang="en-US" sz="1600" b="1" baseline="-25000">
                  <a:latin typeface="Arial" pitchFamily="34" charset="0"/>
                </a:rPr>
                <a:t>2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3472" y="2909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504" y="2646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P</a:t>
              </a: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575" y="2579"/>
              <a:ext cx="0" cy="7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469" y="2369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3242" y="2645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3575" y="3381"/>
              <a:ext cx="0" cy="27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H="1" flipV="1">
              <a:off x="3580" y="3096"/>
              <a:ext cx="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 flipV="1">
              <a:off x="3575" y="2825"/>
              <a:ext cx="0" cy="11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 flipV="1">
              <a:off x="3679" y="2716"/>
              <a:ext cx="96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H="1" flipV="1">
              <a:off x="3679" y="2749"/>
              <a:ext cx="96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 flipH="1">
              <a:off x="3224" y="2719"/>
              <a:ext cx="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4040" y="3155"/>
              <a:ext cx="32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Arial" pitchFamily="34" charset="0"/>
                </a:rPr>
                <a:t>O</a:t>
              </a:r>
            </a:p>
          </p:txBody>
        </p:sp>
        <p:sp>
          <p:nvSpPr>
            <p:cNvPr id="41" name="AutoShape 42"/>
            <p:cNvSpPr>
              <a:spLocks noChangeArrowheads="1"/>
            </p:cNvSpPr>
            <p:nvPr/>
          </p:nvSpPr>
          <p:spPr bwMode="auto">
            <a:xfrm rot="16200000">
              <a:off x="4547" y="2539"/>
              <a:ext cx="476" cy="606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3"/>
            <p:cNvSpPr>
              <a:spLocks noChangeArrowheads="1"/>
            </p:cNvSpPr>
            <p:nvPr/>
          </p:nvSpPr>
          <p:spPr bwMode="auto">
            <a:xfrm>
              <a:off x="3588" y="3317"/>
              <a:ext cx="1175" cy="649"/>
            </a:xfrm>
            <a:prstGeom prst="pentagon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b="1">
                <a:latin typeface="Arial" pitchFamily="34" charset="0"/>
              </a:endParaRPr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flipV="1">
              <a:off x="3831" y="3831"/>
              <a:ext cx="0" cy="2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V="1">
              <a:off x="4781" y="3092"/>
              <a:ext cx="0" cy="58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46"/>
            <p:cNvSpPr txBox="1">
              <a:spLocks noChangeArrowheads="1"/>
            </p:cNvSpPr>
            <p:nvPr/>
          </p:nvSpPr>
          <p:spPr bwMode="auto">
            <a:xfrm>
              <a:off x="4603" y="2690"/>
              <a:ext cx="38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</a:rPr>
                <a:t>Base</a:t>
              </a:r>
            </a:p>
          </p:txBody>
        </p:sp>
        <p:sp>
          <p:nvSpPr>
            <p:cNvPr id="46" name="Text Box 47"/>
            <p:cNvSpPr txBox="1">
              <a:spLocks noChangeArrowheads="1"/>
            </p:cNvSpPr>
            <p:nvPr/>
          </p:nvSpPr>
          <p:spPr bwMode="auto">
            <a:xfrm>
              <a:off x="3691" y="4060"/>
              <a:ext cx="80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OH</a:t>
              </a:r>
            </a:p>
          </p:txBody>
        </p:sp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3761" y="1808"/>
              <a:ext cx="4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Arial" pitchFamily="34" charset="0"/>
                </a:rPr>
                <a:t>Sugar</a:t>
              </a:r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4004" y="3448"/>
              <a:ext cx="4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</a:rPr>
                <a:t>Sugar</a:t>
              </a:r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3735" y="2606"/>
              <a:ext cx="3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F1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</a:rPr>
                <a:t>O</a:t>
              </a:r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 flipH="1" flipV="1">
              <a:off x="3433" y="2740"/>
              <a:ext cx="96" cy="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 flipH="1">
              <a:off x="3244" y="763"/>
              <a:ext cx="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 flipH="1">
              <a:off x="3004" y="1003"/>
              <a:ext cx="5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576"/>
              </a:spcBef>
              <a:spcAft>
                <a:spcPts val="800"/>
              </a:spcAft>
            </a:pPr>
            <a:r>
              <a:rPr lang="en-US" dirty="0"/>
              <a:t>DNA does not dissolve in </a:t>
            </a:r>
            <a:r>
              <a:rPr lang="en-US" dirty="0" smtClean="0"/>
              <a:t>alcohol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576"/>
              </a:spcBef>
              <a:spcAft>
                <a:spcPts val="800"/>
              </a:spcAft>
            </a:pPr>
            <a:r>
              <a:rPr lang="en-US" dirty="0" smtClean="0"/>
              <a:t>The </a:t>
            </a:r>
            <a:r>
              <a:rPr lang="en-US" dirty="0"/>
              <a:t>addition of cold alcohol makes the DNA clump together and precipitate out of </a:t>
            </a:r>
            <a:r>
              <a:rPr lang="en-US" dirty="0" smtClean="0"/>
              <a:t>solution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576"/>
              </a:spcBef>
              <a:spcAft>
                <a:spcPts val="800"/>
              </a:spcAft>
            </a:pPr>
            <a:r>
              <a:rPr lang="en-US" dirty="0"/>
              <a:t>Precipitated DNA molecules appear as long pieces of fluffy, stringy, web-like </a:t>
            </a:r>
            <a:r>
              <a:rPr lang="en-US" dirty="0" smtClean="0"/>
              <a:t>strands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576"/>
              </a:spcBef>
              <a:spcAft>
                <a:spcPts val="800"/>
              </a:spcAft>
            </a:pPr>
            <a:r>
              <a:rPr lang="en-US" dirty="0"/>
              <a:t>Microscopic oxygen bubbles “aggregate” , or “fuse” together, as the DNA </a:t>
            </a:r>
            <a:r>
              <a:rPr lang="en-US" dirty="0" smtClean="0"/>
              <a:t>precipitates</a:t>
            </a:r>
          </a:p>
          <a:p>
            <a:pPr>
              <a:spcBef>
                <a:spcPts val="576"/>
              </a:spcBef>
              <a:spcAft>
                <a:spcPts val="800"/>
              </a:spcAft>
            </a:pPr>
            <a:r>
              <a:rPr lang="en-US" dirty="0"/>
              <a:t>The larger, visible air bubbles “lift” the DNA out of solution, from the aqueous into the organic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Ice Cold Alcohol?</a:t>
            </a:r>
          </a:p>
        </p:txBody>
      </p:sp>
    </p:spTree>
    <p:extLst>
      <p:ext uri="{BB962C8B-B14F-4D97-AF65-F5344CB8AC3E}">
        <p14:creationId xmlns:p14="http://schemas.microsoft.com/office/powerpoint/2010/main" val="38116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5029200" cy="41148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ClrTx/>
              <a:buFont typeface="+mj-lt"/>
              <a:buAutoNum type="arabicPeriod" startAt="10"/>
            </a:pPr>
            <a:r>
              <a:rPr lang="en-US" sz="2000" dirty="0" smtClean="0">
                <a:solidFill>
                  <a:srgbClr val="FF8000"/>
                </a:solidFill>
              </a:rPr>
              <a:t>Slowly</a:t>
            </a:r>
            <a:r>
              <a:rPr lang="en-US" sz="2000" dirty="0" smtClean="0"/>
              <a:t> </a:t>
            </a:r>
            <a:r>
              <a:rPr lang="en-US" sz="2000" dirty="0"/>
              <a:t>add </a:t>
            </a:r>
            <a:r>
              <a:rPr lang="en-US" sz="2000" dirty="0">
                <a:solidFill>
                  <a:srgbClr val="FF8000"/>
                </a:solidFill>
              </a:rPr>
              <a:t>10 ml</a:t>
            </a:r>
            <a:r>
              <a:rPr lang="en-US" sz="2000" dirty="0"/>
              <a:t> of cold alcohol, holding the tube at a 45° angle. This will take repeated additions using the disposable transfer </a:t>
            </a:r>
            <a:r>
              <a:rPr lang="en-US" sz="2000" dirty="0" smtClean="0"/>
              <a:t>pipet</a:t>
            </a:r>
            <a:endParaRPr lang="en-US" sz="2000" dirty="0"/>
          </a:p>
          <a:p>
            <a:pPr marL="457200" indent="-457200">
              <a:lnSpc>
                <a:spcPct val="80000"/>
              </a:lnSpc>
              <a:buClrTx/>
              <a:buFont typeface="+mj-lt"/>
              <a:buAutoNum type="arabicPeriod" startAt="10"/>
            </a:pPr>
            <a:endParaRPr lang="en-US" sz="2000" dirty="0"/>
          </a:p>
          <a:p>
            <a:pPr marL="457200" indent="-457200">
              <a:lnSpc>
                <a:spcPct val="80000"/>
              </a:lnSpc>
              <a:buClrTx/>
              <a:buFont typeface="+mj-lt"/>
              <a:buAutoNum type="arabicPeriod" startAt="10"/>
            </a:pPr>
            <a:r>
              <a:rPr lang="en-US" sz="2000" dirty="0" smtClean="0"/>
              <a:t>Let </a:t>
            </a:r>
            <a:r>
              <a:rPr lang="en-US" sz="2000" dirty="0"/>
              <a:t>stand </a:t>
            </a:r>
            <a:r>
              <a:rPr lang="en-US" sz="2000" dirty="0">
                <a:solidFill>
                  <a:srgbClr val="FF8000"/>
                </a:solidFill>
              </a:rPr>
              <a:t>undisturbed</a:t>
            </a:r>
            <a:r>
              <a:rPr lang="en-US" sz="2000" dirty="0"/>
              <a:t> for 5 minutes at room temperature. </a:t>
            </a:r>
            <a:r>
              <a:rPr lang="en-US" sz="2000" i="1" dirty="0"/>
              <a:t>What do you see?</a:t>
            </a:r>
            <a:endParaRPr lang="en-US" sz="2000" dirty="0"/>
          </a:p>
          <a:p>
            <a:pPr marL="457200" indent="-457200">
              <a:lnSpc>
                <a:spcPct val="80000"/>
              </a:lnSpc>
              <a:buClrTx/>
              <a:buFont typeface="+mj-lt"/>
              <a:buAutoNum type="arabicPeriod" startAt="10"/>
            </a:pPr>
            <a:endParaRPr lang="en-US" sz="2000" dirty="0"/>
          </a:p>
          <a:p>
            <a:pPr marL="457200" indent="-457200">
              <a:lnSpc>
                <a:spcPct val="80000"/>
              </a:lnSpc>
              <a:buClrTx/>
              <a:buFont typeface="+mj-lt"/>
              <a:buAutoNum type="arabicPeriod" startAt="10"/>
            </a:pPr>
            <a:r>
              <a:rPr lang="en-US" sz="2000" dirty="0" smtClean="0"/>
              <a:t>Cap </a:t>
            </a:r>
            <a:r>
              <a:rPr lang="en-US" sz="2000" dirty="0"/>
              <a:t>your tube, and </a:t>
            </a:r>
            <a:r>
              <a:rPr lang="en-US" sz="2000" dirty="0">
                <a:solidFill>
                  <a:srgbClr val="FF8000"/>
                </a:solidFill>
              </a:rPr>
              <a:t>very gently</a:t>
            </a:r>
            <a:r>
              <a:rPr lang="en-US" sz="2000" dirty="0"/>
              <a:t> tilt tube on its side then turn upright about 10 times until both the water and alcohol phases have mixed and the DNA comes out of </a:t>
            </a:r>
            <a:r>
              <a:rPr lang="en-US" sz="2000" dirty="0" smtClean="0"/>
              <a:t>solution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Laboratory Protocol</a:t>
            </a:r>
          </a:p>
        </p:txBody>
      </p:sp>
      <p:pic>
        <p:nvPicPr>
          <p:cNvPr id="7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57029"/>
            <a:ext cx="3276600" cy="24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7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686676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Using a disposable plastic transfer pipet, carefully transfer the </a:t>
            </a:r>
            <a:r>
              <a:rPr lang="en-US" sz="2000" dirty="0">
                <a:solidFill>
                  <a:srgbClr val="FF8000"/>
                </a:solidFill>
              </a:rPr>
              <a:t>fluffy DNA strands</a:t>
            </a:r>
            <a:r>
              <a:rPr lang="en-US" sz="2000" dirty="0"/>
              <a:t> you extracted into the </a:t>
            </a:r>
            <a:r>
              <a:rPr lang="en-US" sz="2000" dirty="0" smtClean="0"/>
              <a:t>plastic helix vial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Transfer </a:t>
            </a:r>
            <a:r>
              <a:rPr lang="en-US" dirty="0"/>
              <a:t>as much of your DNA and as little alcohol as </a:t>
            </a:r>
            <a:r>
              <a:rPr lang="en-US" dirty="0" smtClean="0"/>
              <a:t>possible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The </a:t>
            </a:r>
            <a:r>
              <a:rPr lang="en-US" dirty="0"/>
              <a:t>vial should be filled no higher than 2 mm from the top of the neck of the </a:t>
            </a:r>
            <a:r>
              <a:rPr lang="en-US" dirty="0" smtClean="0"/>
              <a:t>vial</a:t>
            </a: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Preserving DNA Sample: DNA Necklace Preparation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825482" y="3788236"/>
            <a:ext cx="1406178" cy="998924"/>
            <a:chOff x="5640081" y="3934225"/>
            <a:chExt cx="1198709" cy="87598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640081" y="3934225"/>
              <a:ext cx="1198709" cy="87598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62626" y="4010739"/>
              <a:ext cx="960904" cy="70788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Transfer precipitated DNA to helix keepsake</a:t>
              </a:r>
              <a:endParaRPr lang="en-US" sz="1000" b="1" dirty="0"/>
            </a:p>
          </p:txBody>
        </p:sp>
      </p:grpSp>
      <p:pic>
        <p:nvPicPr>
          <p:cNvPr id="3074" name="Picture 2" descr="C:\Users\efong\Documents\Graphics\DNA Necklace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76" y="3209926"/>
            <a:ext cx="5410198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Introduction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Background on DNA </a:t>
            </a:r>
            <a:r>
              <a:rPr lang="en-US" dirty="0" smtClean="0"/>
              <a:t>Extraction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Extract Genomic DNA from Cheek </a:t>
            </a:r>
            <a:r>
              <a:rPr lang="en-US" dirty="0" smtClean="0"/>
              <a:t>Cells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Prepare DNA Necklaces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Workshop Timeline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3113088"/>
            <a:ext cx="2233612" cy="28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sz="3600" dirty="0"/>
              <a:t>Congratulations!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endParaRPr lang="en-US" sz="1050" dirty="0"/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dirty="0"/>
              <a:t>You have just created your </a:t>
            </a:r>
          </a:p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dirty="0"/>
              <a:t>very own DNA Necklace!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/>
              <a:t>The DNA in the </a:t>
            </a:r>
            <a:r>
              <a:rPr lang="en-US" dirty="0" smtClean="0"/>
              <a:t>helix vial </a:t>
            </a:r>
            <a:r>
              <a:rPr lang="en-US" dirty="0"/>
              <a:t>can last </a:t>
            </a:r>
            <a:r>
              <a:rPr lang="en-US" dirty="0" smtClean="0"/>
              <a:t> for </a:t>
            </a:r>
            <a:r>
              <a:rPr lang="en-US" dirty="0"/>
              <a:t>years. Add more alcohol into the vial if some evaporation occurs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the DNA in the Necklace Last?</a:t>
            </a:r>
          </a:p>
        </p:txBody>
      </p:sp>
    </p:spTree>
    <p:extLst>
      <p:ext uri="{BB962C8B-B14F-4D97-AF65-F5344CB8AC3E}">
        <p14:creationId xmlns:p14="http://schemas.microsoft.com/office/powerpoint/2010/main" val="35245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http://www.genome.gov/smithsonian/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1137511"/>
            <a:ext cx="8001000" cy="4996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2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http://learn.genetics.utah.edu/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184503"/>
            <a:ext cx="8142287" cy="4978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166-2300EDU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Kit provides enough materials for 36 Students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Above </a:t>
            </a:r>
            <a:r>
              <a:rPr lang="en-US" sz="2800" dirty="0" smtClean="0">
                <a:solidFill>
                  <a:schemeClr val="tx2"/>
                </a:solidFill>
              </a:rPr>
              <a:t>kit </a:t>
            </a:r>
            <a:r>
              <a:rPr lang="en-US" sz="2800" dirty="0">
                <a:solidFill>
                  <a:schemeClr val="tx2"/>
                </a:solidFill>
              </a:rPr>
              <a:t>c</a:t>
            </a:r>
            <a:r>
              <a:rPr lang="en-US" sz="2800" dirty="0" smtClean="0">
                <a:solidFill>
                  <a:schemeClr val="tx2"/>
                </a:solidFill>
              </a:rPr>
              <a:t>ontains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DNA </a:t>
            </a:r>
            <a:r>
              <a:rPr lang="en-US" sz="2000" dirty="0">
                <a:solidFill>
                  <a:schemeClr val="tx2"/>
                </a:solidFill>
              </a:rPr>
              <a:t>Extraction Module (166-2000EDU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DNA Helix Necklace Module (166-2250EDU), 36 per box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Genes in a Bottle Kit Components</a:t>
            </a:r>
          </a:p>
        </p:txBody>
      </p:sp>
      <p:pic>
        <p:nvPicPr>
          <p:cNvPr id="89090" name="Picture 2" descr="C:\Users\efong\Documents\Graphics\BE_GIB_Kit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00" y="3857384"/>
            <a:ext cx="4797298" cy="21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/>
              <a:t>Isolation of DNA is often the first </a:t>
            </a:r>
            <a:r>
              <a:rPr lang="en-US" altLang="en-US" dirty="0" smtClean="0"/>
              <a:t>step </a:t>
            </a:r>
            <a:r>
              <a:rPr lang="en-US" altLang="en-US" dirty="0"/>
              <a:t>before further </a:t>
            </a:r>
            <a:r>
              <a:rPr lang="en-US" altLang="en-US" dirty="0" smtClean="0"/>
              <a:t>analysis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DNA profiling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Cloning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sz="1800" dirty="0" smtClean="0"/>
              <a:t>Disease diagnosis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sz="1800" dirty="0" smtClean="0"/>
              <a:t>DNA sequencing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sz="1800" dirty="0" smtClean="0"/>
              <a:t>Genetically </a:t>
            </a:r>
            <a:r>
              <a:rPr lang="en-US" sz="1800" dirty="0"/>
              <a:t>modified organisms (GMO) -agriculture, </a:t>
            </a:r>
            <a:r>
              <a:rPr lang="en-US" sz="1800" dirty="0" smtClean="0"/>
              <a:t>pharmaceutical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Environmental </a:t>
            </a:r>
            <a:r>
              <a:rPr lang="en-US" sz="1800" dirty="0"/>
              <a:t>testing, biodefense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DNA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/>
              <a:t>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Cell Bio 101: What are the Structures of the Cell?</a:t>
            </a:r>
          </a:p>
        </p:txBody>
      </p:sp>
      <p:pic>
        <p:nvPicPr>
          <p:cNvPr id="4" name="Picture 7" descr="euk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47775"/>
            <a:ext cx="63246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2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Cell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Structures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5" descr="99112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457450"/>
            <a:ext cx="2362200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eroxi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131631"/>
            <a:ext cx="4019550" cy="499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Cell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Structures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7" descr="plant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209675"/>
            <a:ext cx="508164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6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lnSpc>
                <a:spcPct val="85000"/>
              </a:lnSpc>
              <a:tabLst>
                <a:tab pos="342900" algn="l"/>
                <a:tab pos="457200" algn="l"/>
              </a:tabLst>
            </a:pPr>
            <a:r>
              <a:rPr lang="en-US" dirty="0"/>
              <a:t>Use a simple water mouthwash to collect cheek cells</a:t>
            </a:r>
          </a:p>
          <a:p>
            <a:pPr marL="171450" indent="-171450">
              <a:lnSpc>
                <a:spcPct val="85000"/>
              </a:lnSpc>
              <a:tabLst>
                <a:tab pos="342900" algn="l"/>
                <a:tab pos="457200" algn="l"/>
              </a:tabLst>
            </a:pPr>
            <a:endParaRPr lang="en-US" dirty="0"/>
          </a:p>
          <a:p>
            <a:pPr marL="171450" indent="-171450">
              <a:lnSpc>
                <a:spcPct val="85000"/>
              </a:lnSpc>
              <a:tabLst>
                <a:tab pos="342900" algn="l"/>
                <a:tab pos="457200" algn="l"/>
              </a:tabLst>
            </a:pPr>
            <a:r>
              <a:rPr lang="en-US" dirty="0" smtClean="0"/>
              <a:t>Add </a:t>
            </a:r>
            <a:r>
              <a:rPr lang="en-US" dirty="0" err="1"/>
              <a:t>Lysis</a:t>
            </a:r>
            <a:r>
              <a:rPr lang="en-US" dirty="0"/>
              <a:t> buffer to cells to break open cell and nuclear membranes and release nuclear contents</a:t>
            </a:r>
          </a:p>
          <a:p>
            <a:pPr marL="171450" indent="-171450">
              <a:lnSpc>
                <a:spcPct val="85000"/>
              </a:lnSpc>
              <a:tabLst>
                <a:tab pos="342900" algn="l"/>
                <a:tab pos="457200" algn="l"/>
              </a:tabLst>
            </a:pPr>
            <a:endParaRPr lang="en-US" dirty="0"/>
          </a:p>
          <a:p>
            <a:pPr marL="171450" indent="-171450">
              <a:lnSpc>
                <a:spcPct val="85000"/>
              </a:lnSpc>
              <a:tabLst>
                <a:tab pos="342900" algn="l"/>
                <a:tab pos="457200" algn="l"/>
              </a:tabLst>
            </a:pPr>
            <a:r>
              <a:rPr lang="en-US" dirty="0" smtClean="0"/>
              <a:t>Digest </a:t>
            </a:r>
            <a:r>
              <a:rPr lang="en-US" dirty="0"/>
              <a:t>sample with protease to degrade proteins</a:t>
            </a:r>
          </a:p>
          <a:p>
            <a:pPr marL="171450" indent="-171450">
              <a:lnSpc>
                <a:spcPct val="85000"/>
              </a:lnSpc>
              <a:tabLst>
                <a:tab pos="342900" algn="l"/>
                <a:tab pos="457200" algn="l"/>
              </a:tabLst>
            </a:pPr>
            <a:endParaRPr lang="en-US" dirty="0"/>
          </a:p>
          <a:p>
            <a:pPr marL="171450" indent="-171450">
              <a:lnSpc>
                <a:spcPct val="85000"/>
              </a:lnSpc>
              <a:tabLst>
                <a:tab pos="342900" algn="l"/>
                <a:tab pos="457200" algn="l"/>
              </a:tabLst>
            </a:pPr>
            <a:r>
              <a:rPr lang="en-US" dirty="0" smtClean="0"/>
              <a:t>Precipitate </a:t>
            </a:r>
            <a:r>
              <a:rPr lang="en-US" dirty="0"/>
              <a:t>DNA with cold alcohol in high salt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Protocol Highlights: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Genomic DNA Extraction</a:t>
            </a:r>
          </a:p>
        </p:txBody>
      </p:sp>
    </p:spTree>
    <p:extLst>
      <p:ext uri="{BB962C8B-B14F-4D97-AF65-F5344CB8AC3E}">
        <p14:creationId xmlns:p14="http://schemas.microsoft.com/office/powerpoint/2010/main" val="15099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Genes in a Bottle: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Procedure Overview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1266824"/>
            <a:ext cx="3380788" cy="47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1046</Words>
  <Application>Microsoft Office PowerPoint</Application>
  <PresentationFormat>On-screen Show (4:3)</PresentationFormat>
  <Paragraphs>197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Blank Presentation</vt:lpstr>
      <vt:lpstr>CS ChemDraw Drawing</vt:lpstr>
      <vt:lpstr> Capture Your Unique Essence!</vt:lpstr>
      <vt:lpstr>Instructors - Bio-Rad Curriculum and Training Specialists</vt:lpstr>
      <vt:lpstr>Workshop Timeline</vt:lpstr>
      <vt:lpstr>Relevance of DNA Isolation</vt:lpstr>
      <vt:lpstr>Cell Bio 101: What are the Structures of the Cell?</vt:lpstr>
      <vt:lpstr>Cell Structures</vt:lpstr>
      <vt:lpstr>Cell Structures</vt:lpstr>
      <vt:lpstr>Protocol Highlights: Genomic DNA Extraction</vt:lpstr>
      <vt:lpstr>Genes in a Bottle: Procedure Overview</vt:lpstr>
      <vt:lpstr>DNA Extraction and Precipitation Workstation Inventory  (4 students/workstation, 36 total students)</vt:lpstr>
      <vt:lpstr>Ample Cell Collection is Critical for Success</vt:lpstr>
      <vt:lpstr>Laboratory Protocol</vt:lpstr>
      <vt:lpstr>Laboratory Protocol</vt:lpstr>
      <vt:lpstr>Laboratory Protocol</vt:lpstr>
      <vt:lpstr>Why Perform Each Step?</vt:lpstr>
      <vt:lpstr>Cell Collection</vt:lpstr>
      <vt:lpstr>Lysis Buffer</vt:lpstr>
      <vt:lpstr>Cell Membrane Structure</vt:lpstr>
      <vt:lpstr>Chemistry in action…. detergents</vt:lpstr>
      <vt:lpstr>Detergents…</vt:lpstr>
      <vt:lpstr>More about detergent terms</vt:lpstr>
      <vt:lpstr>Detergents: Ionic vs non-ionic Denaturing vs non-denaturing</vt:lpstr>
      <vt:lpstr>Chemistry in Action</vt:lpstr>
      <vt:lpstr>Why Add Protease?</vt:lpstr>
      <vt:lpstr>Adding Salt</vt:lpstr>
      <vt:lpstr>DNA Structure</vt:lpstr>
      <vt:lpstr>Adding Ice Cold Alcohol?</vt:lpstr>
      <vt:lpstr>Laboratory Protocol</vt:lpstr>
      <vt:lpstr>Preserving DNA Sample: DNA Necklace Preparation</vt:lpstr>
      <vt:lpstr>PowerPoint Presentation</vt:lpstr>
      <vt:lpstr>How Long Does the DNA in the Necklace Last?</vt:lpstr>
      <vt:lpstr>http://www.genome.gov/smithsonian/</vt:lpstr>
      <vt:lpstr>http://learn.genetics.utah.edu/</vt:lpstr>
      <vt:lpstr>Genes in a Bottle Kit Components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Erika Fong</cp:lastModifiedBy>
  <cp:revision>76</cp:revision>
  <dcterms:created xsi:type="dcterms:W3CDTF">2011-12-17T00:43:00Z</dcterms:created>
  <dcterms:modified xsi:type="dcterms:W3CDTF">2013-10-14T22:31:01Z</dcterms:modified>
</cp:coreProperties>
</file>