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1" r:id="rId5"/>
    <p:sldId id="270" r:id="rId6"/>
    <p:sldId id="269" r:id="rId7"/>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678E98-1A45-14F8-2D57-D72AE612C8EA}" v="1489" dt="2020-08-27T15:53:24.366"/>
    <p1510:client id="{11889D88-CB43-45F1-8C27-D8A1BB6D8829}" v="1" dt="2020-08-18T19:48:33.149"/>
    <p1510:client id="{8214E562-9AC0-8E7C-4203-262E873BAF82}" v="1" dt="2020-08-12T12:16:37.293"/>
    <p1510:client id="{9BE58032-4449-0204-2F03-6E9B43582E30}" v="134" dt="2020-08-29T20:45:53.259"/>
    <p1510:client id="{9CE9A8AD-A459-35F4-EADB-AB046BC6D4CB}" v="1494" dt="2020-08-29T15:46:55.428"/>
    <p1510:client id="{C85B77E4-592B-5FFE-264F-8CB37A8DC4CB}" v="30" dt="2020-08-27T22:14:38.703"/>
    <p1510:client id="{CFF85DE3-1850-DBC3-5809-AAA5AF955A05}" v="3067" dt="2020-08-13T21:05:00.848"/>
    <p1510:client id="{EC321FC4-8DE1-047D-2391-5F629B9CEC0E}" v="1800" dt="2020-08-21T18:57:17.9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2928"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6857999" cy="1105786"/>
          </a:xfrm>
          <a:prstGeom prst="rect">
            <a:avLst/>
          </a:prstGeom>
        </p:spPr>
        <p:txBody>
          <a:bodyPr/>
          <a:lstStyle>
            <a:lvl1pPr>
              <a:lnSpc>
                <a:spcPct val="110000"/>
              </a:lnSpc>
              <a:defRPr b="1"/>
            </a:lvl1pPr>
          </a:lstStyle>
          <a:p>
            <a:r>
              <a:rPr lang="en-US"/>
              <a:t>Click to edit Master title style</a:t>
            </a:r>
          </a:p>
        </p:txBody>
      </p:sp>
      <p:sp>
        <p:nvSpPr>
          <p:cNvPr id="3" name="Content Placeholder 2"/>
          <p:cNvSpPr>
            <a:spLocks noGrp="1"/>
          </p:cNvSpPr>
          <p:nvPr>
            <p:ph idx="1"/>
          </p:nvPr>
        </p:nvSpPr>
        <p:spPr>
          <a:xfrm>
            <a:off x="457200" y="1818167"/>
            <a:ext cx="4061637" cy="7325833"/>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18837" y="1818167"/>
            <a:ext cx="0" cy="732583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ooter Placeholder 10"/>
          <p:cNvSpPr>
            <a:spLocks noGrp="1"/>
          </p:cNvSpPr>
          <p:nvPr>
            <p:ph type="ftr" sz="quarter" idx="10"/>
          </p:nvPr>
        </p:nvSpPr>
        <p:spPr/>
        <p:txBody>
          <a:bodyPr/>
          <a:lstStyle/>
          <a:p>
            <a:endParaRPr lang="en-US" dirty="0"/>
          </a:p>
        </p:txBody>
      </p:sp>
      <p:sp>
        <p:nvSpPr>
          <p:cNvPr id="12" name="Slide Number Placeholder 11"/>
          <p:cNvSpPr>
            <a:spLocks noGrp="1"/>
          </p:cNvSpPr>
          <p:nvPr>
            <p:ph type="sldNum" sz="quarter" idx="11"/>
          </p:nvPr>
        </p:nvSpPr>
        <p:spPr/>
        <p:txBody>
          <a:bodyPr/>
          <a:lstStyle/>
          <a:p>
            <a:fld id="{A086445A-E99D-4538-B82C-9F75BF321950}" type="slidenum">
              <a:rPr lang="en-US" smtClean="0"/>
              <a:pPr/>
              <a:t>‹#›</a:t>
            </a:fld>
            <a:endParaRPr lang="en-US" dirty="0"/>
          </a:p>
        </p:txBody>
      </p:sp>
    </p:spTree>
    <p:extLst>
      <p:ext uri="{BB962C8B-B14F-4D97-AF65-F5344CB8AC3E}">
        <p14:creationId xmlns:p14="http://schemas.microsoft.com/office/powerpoint/2010/main" val="1017651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1"/>
            <a:ext cx="6857999" cy="1105786"/>
          </a:xfrm>
          <a:prstGeom prst="rect">
            <a:avLst/>
          </a:prstGeom>
        </p:spPr>
        <p:txBody>
          <a:bodyPr/>
          <a:lstStyle>
            <a:lvl1pPr>
              <a:lnSpc>
                <a:spcPct val="110000"/>
              </a:lnSpc>
              <a:defRPr b="1"/>
            </a:lvl1pPr>
          </a:lstStyle>
          <a:p>
            <a:r>
              <a:rPr lang="en-US"/>
              <a:t>Click to edit Master title style</a:t>
            </a:r>
          </a:p>
        </p:txBody>
      </p:sp>
      <p:sp>
        <p:nvSpPr>
          <p:cNvPr id="3" name="Content Placeholder 2"/>
          <p:cNvSpPr>
            <a:spLocks noGrp="1"/>
          </p:cNvSpPr>
          <p:nvPr>
            <p:ph idx="1"/>
          </p:nvPr>
        </p:nvSpPr>
        <p:spPr>
          <a:xfrm>
            <a:off x="457200" y="3564012"/>
            <a:ext cx="4061637" cy="5579988"/>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18837" y="3564012"/>
            <a:ext cx="0" cy="55799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ooter Placeholder 10"/>
          <p:cNvSpPr>
            <a:spLocks noGrp="1"/>
          </p:cNvSpPr>
          <p:nvPr>
            <p:ph type="ftr" sz="quarter" idx="10"/>
          </p:nvPr>
        </p:nvSpPr>
        <p:spPr/>
        <p:txBody>
          <a:bodyPr/>
          <a:lstStyle/>
          <a:p>
            <a:endParaRPr lang="en-US" dirty="0"/>
          </a:p>
        </p:txBody>
      </p:sp>
      <p:sp>
        <p:nvSpPr>
          <p:cNvPr id="12" name="Slide Number Placeholder 11"/>
          <p:cNvSpPr>
            <a:spLocks noGrp="1"/>
          </p:cNvSpPr>
          <p:nvPr>
            <p:ph type="sldNum" sz="quarter" idx="11"/>
          </p:nvPr>
        </p:nvSpPr>
        <p:spPr/>
        <p:txBody>
          <a:bodyPr/>
          <a:lstStyle/>
          <a:p>
            <a:fld id="{A086445A-E99D-4538-B82C-9F75BF321950}" type="slidenum">
              <a:rPr lang="en-US" smtClean="0"/>
              <a:pPr/>
              <a:t>‹#›</a:t>
            </a:fld>
            <a:endParaRPr lang="en-US" dirty="0"/>
          </a:p>
        </p:txBody>
      </p:sp>
      <p:sp>
        <p:nvSpPr>
          <p:cNvPr id="9" name="Content Placeholder 2"/>
          <p:cNvSpPr>
            <a:spLocks noGrp="1"/>
          </p:cNvSpPr>
          <p:nvPr>
            <p:ph idx="12"/>
          </p:nvPr>
        </p:nvSpPr>
        <p:spPr>
          <a:xfrm>
            <a:off x="466882" y="1818167"/>
            <a:ext cx="6848318" cy="1490665"/>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393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8651"/>
            <a:ext cx="4061637" cy="6645349"/>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18837" y="2498651"/>
            <a:ext cx="0" cy="66453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Footer Placeholder 10"/>
          <p:cNvSpPr>
            <a:spLocks noGrp="1"/>
          </p:cNvSpPr>
          <p:nvPr>
            <p:ph type="ftr" sz="quarter" idx="10"/>
          </p:nvPr>
        </p:nvSpPr>
        <p:spPr/>
        <p:txBody>
          <a:bodyPr/>
          <a:lstStyle/>
          <a:p>
            <a:endParaRPr lang="en-US" dirty="0"/>
          </a:p>
        </p:txBody>
      </p:sp>
      <p:sp>
        <p:nvSpPr>
          <p:cNvPr id="12" name="Slide Number Placeholder 11"/>
          <p:cNvSpPr>
            <a:spLocks noGrp="1"/>
          </p:cNvSpPr>
          <p:nvPr>
            <p:ph type="sldNum" sz="quarter" idx="11"/>
          </p:nvPr>
        </p:nvSpPr>
        <p:spPr/>
        <p:txBody>
          <a:bodyPr/>
          <a:lstStyle/>
          <a:p>
            <a:fld id="{A086445A-E99D-4538-B82C-9F75BF321950}" type="slidenum">
              <a:rPr lang="en-US" smtClean="0"/>
              <a:pPr/>
              <a:t>‹#›</a:t>
            </a:fld>
            <a:endParaRPr lang="en-US" dirty="0"/>
          </a:p>
        </p:txBody>
      </p:sp>
      <p:sp>
        <p:nvSpPr>
          <p:cNvPr id="9" name="Content Placeholder 2"/>
          <p:cNvSpPr>
            <a:spLocks noGrp="1"/>
          </p:cNvSpPr>
          <p:nvPr>
            <p:ph idx="12"/>
          </p:nvPr>
        </p:nvSpPr>
        <p:spPr>
          <a:xfrm>
            <a:off x="466882" y="457200"/>
            <a:ext cx="6848318" cy="1733107"/>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317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1"/>
            <a:ext cx="4061637" cy="8686800"/>
          </a:xfrm>
        </p:spPr>
        <p:txBody>
          <a:bodyPr>
            <a:noAutofit/>
          </a:bodyPr>
          <a:lstStyle>
            <a:lvl1pPr>
              <a:spcBef>
                <a:spcPts val="15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18837" y="457200"/>
            <a:ext cx="0" cy="8686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Footer Placeholder 8"/>
          <p:cNvSpPr>
            <a:spLocks noGrp="1"/>
          </p:cNvSpPr>
          <p:nvPr>
            <p:ph type="ftr" sz="quarter" idx="10"/>
          </p:nvPr>
        </p:nvSpPr>
        <p:spPr/>
        <p:txBody>
          <a:bodyPr/>
          <a:lstStyle/>
          <a:p>
            <a:endParaRPr lang="en-US" dirty="0"/>
          </a:p>
        </p:txBody>
      </p:sp>
      <p:sp>
        <p:nvSpPr>
          <p:cNvPr id="10" name="Slide Number Placeholder 9"/>
          <p:cNvSpPr>
            <a:spLocks noGrp="1"/>
          </p:cNvSpPr>
          <p:nvPr>
            <p:ph type="sldNum" sz="quarter" idx="11"/>
          </p:nvPr>
        </p:nvSpPr>
        <p:spPr/>
        <p:txBody>
          <a:bodyPr/>
          <a:lstStyle/>
          <a:p>
            <a:fld id="{A086445A-E99D-4538-B82C-9F75BF321950}" type="slidenum">
              <a:rPr lang="en-US" smtClean="0"/>
              <a:pPr/>
              <a:t>‹#›</a:t>
            </a:fld>
            <a:endParaRPr lang="en-US" dirty="0"/>
          </a:p>
        </p:txBody>
      </p:sp>
    </p:spTree>
    <p:extLst>
      <p:ext uri="{BB962C8B-B14F-4D97-AF65-F5344CB8AC3E}">
        <p14:creationId xmlns:p14="http://schemas.microsoft.com/office/powerpoint/2010/main" val="109975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endParaRPr lang="en-US" dirty="0"/>
          </a:p>
        </p:txBody>
      </p:sp>
      <p:sp>
        <p:nvSpPr>
          <p:cNvPr id="6" name="Slide Number Placeholder 5"/>
          <p:cNvSpPr>
            <a:spLocks noGrp="1"/>
          </p:cNvSpPr>
          <p:nvPr>
            <p:ph type="sldNum" sz="quarter" idx="11"/>
          </p:nvPr>
        </p:nvSpPr>
        <p:spPr/>
        <p:txBody>
          <a:bodyPr/>
          <a:lstStyle/>
          <a:p>
            <a:fld id="{A086445A-E99D-4538-B82C-9F75BF321950}" type="slidenum">
              <a:rPr lang="en-US" smtClean="0"/>
              <a:pPr/>
              <a:t>‹#›</a:t>
            </a:fld>
            <a:endParaRPr lang="en-US" dirty="0"/>
          </a:p>
        </p:txBody>
      </p:sp>
    </p:spTree>
    <p:extLst>
      <p:ext uri="{BB962C8B-B14F-4D97-AF65-F5344CB8AC3E}">
        <p14:creationId xmlns:p14="http://schemas.microsoft.com/office/powerpoint/2010/main" val="825655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6857999" cy="868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1439840" y="9322647"/>
            <a:ext cx="4275160" cy="535517"/>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66882" y="9322646"/>
            <a:ext cx="836479" cy="535517"/>
          </a:xfrm>
          <a:prstGeom prst="rect">
            <a:avLst/>
          </a:prstGeom>
        </p:spPr>
        <p:txBody>
          <a:bodyPr vert="horz" lIns="91440" tIns="45720" rIns="91440" bIns="45720" rtlCol="0" anchor="ctr"/>
          <a:lstStyle>
            <a:lvl1pPr algn="l">
              <a:defRPr sz="1000">
                <a:solidFill>
                  <a:schemeClr val="tx1">
                    <a:tint val="75000"/>
                  </a:schemeClr>
                </a:solidFill>
              </a:defRPr>
            </a:lvl1pPr>
          </a:lstStyle>
          <a:p>
            <a:fld id="{A086445A-E99D-4538-B82C-9F75BF321950}" type="slidenum">
              <a:rPr lang="en-US" smtClean="0"/>
              <a:pPr/>
              <a:t>‹#›</a:t>
            </a:fld>
            <a:endParaRPr lang="en-US" dirty="0"/>
          </a:p>
        </p:txBody>
      </p:sp>
      <p:pic>
        <p:nvPicPr>
          <p:cNvPr id="8" name="Picture 7"/>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715000" y="9258105"/>
            <a:ext cx="1600200" cy="691896"/>
          </a:xfrm>
          <a:prstGeom prst="rect">
            <a:avLst/>
          </a:prstGeom>
        </p:spPr>
      </p:pic>
    </p:spTree>
    <p:extLst>
      <p:ext uri="{BB962C8B-B14F-4D97-AF65-F5344CB8AC3E}">
        <p14:creationId xmlns:p14="http://schemas.microsoft.com/office/powerpoint/2010/main" val="3333378291"/>
      </p:ext>
    </p:extLst>
  </p:cSld>
  <p:clrMap bg1="lt1" tx1="dk1" bg2="lt2" tx2="dk2" accent1="accent1" accent2="accent2" accent3="accent3" accent4="accent4" accent5="accent5" accent6="accent6" hlink="hlink" folHlink="folHlink"/>
  <p:sldLayoutIdLst>
    <p:sldLayoutId id="2147483650" r:id="rId1"/>
    <p:sldLayoutId id="2147483661" r:id="rId2"/>
    <p:sldLayoutId id="2147483662" r:id="rId3"/>
    <p:sldLayoutId id="2147483660" r:id="rId4"/>
    <p:sldLayoutId id="2147483655" r:id="rId5"/>
  </p:sldLayoutIdLst>
  <p:txStyles>
    <p:titleStyle>
      <a:lvl1pPr algn="l" defTabSz="582930" rtl="0" eaLnBrk="1" latinLnBrk="0" hangingPunct="1">
        <a:lnSpc>
          <a:spcPct val="90000"/>
        </a:lnSpc>
        <a:spcBef>
          <a:spcPct val="0"/>
        </a:spcBef>
        <a:buNone/>
        <a:defRPr sz="2805" kern="1200">
          <a:solidFill>
            <a:schemeClr val="tx1"/>
          </a:solidFill>
          <a:latin typeface="+mj-lt"/>
          <a:ea typeface="+mj-ea"/>
          <a:cs typeface="+mj-cs"/>
        </a:defRPr>
      </a:lvl1pPr>
    </p:titleStyle>
    <p:bodyStyle>
      <a:lvl1pPr marL="285750" indent="-285750" algn="l" defTabSz="58293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1pPr>
      <a:lvl2pPr marL="509588" indent="-144463" algn="l" defTabSz="582930" rtl="0" eaLnBrk="1" latinLnBrk="0" hangingPunct="1">
        <a:lnSpc>
          <a:spcPct val="100000"/>
        </a:lnSpc>
        <a:spcBef>
          <a:spcPts val="0"/>
        </a:spcBef>
        <a:spcAft>
          <a:spcPts val="300"/>
        </a:spcAft>
        <a:buFont typeface="Arial" panose="020B0604020202020204" pitchFamily="34" charset="0"/>
        <a:buChar char="•"/>
        <a:defRPr sz="1200" kern="1200">
          <a:solidFill>
            <a:schemeClr val="tx1"/>
          </a:solidFill>
          <a:latin typeface="+mn-lt"/>
          <a:ea typeface="+mn-ea"/>
          <a:cs typeface="+mn-cs"/>
        </a:defRPr>
      </a:lvl2pPr>
      <a:lvl3pPr marL="744538" indent="-144463" algn="l" defTabSz="582930" rtl="0" eaLnBrk="1" latinLnBrk="0" hangingPunct="1">
        <a:lnSpc>
          <a:spcPct val="100000"/>
        </a:lnSpc>
        <a:spcBef>
          <a:spcPts val="0"/>
        </a:spcBef>
        <a:spcAft>
          <a:spcPts val="300"/>
        </a:spcAft>
        <a:buFont typeface="Courier New" panose="02070309020205020404" pitchFamily="49" charset="0"/>
        <a:buChar char="o"/>
        <a:defRPr sz="1000" kern="1200">
          <a:solidFill>
            <a:schemeClr val="tx1"/>
          </a:solidFill>
          <a:latin typeface="+mn-lt"/>
          <a:ea typeface="+mn-ea"/>
          <a:cs typeface="+mn-cs"/>
        </a:defRPr>
      </a:lvl3pPr>
      <a:lvl4pPr marL="966788" indent="-144463" algn="l" defTabSz="582930" rtl="0" eaLnBrk="1" latinLnBrk="0" hangingPunct="1">
        <a:lnSpc>
          <a:spcPct val="100000"/>
        </a:lnSpc>
        <a:spcBef>
          <a:spcPts val="0"/>
        </a:spcBef>
        <a:spcAft>
          <a:spcPts val="300"/>
        </a:spcAft>
        <a:buFont typeface="Wingdings" panose="05000000000000000000" pitchFamily="2" charset="2"/>
        <a:buChar char="§"/>
        <a:defRPr sz="1000" kern="1200">
          <a:solidFill>
            <a:schemeClr val="tx1"/>
          </a:solidFill>
          <a:latin typeface="+mn-lt"/>
          <a:ea typeface="+mn-ea"/>
          <a:cs typeface="+mn-cs"/>
        </a:defRPr>
      </a:lvl4pPr>
      <a:lvl5pPr marL="1147763" indent="-144463" algn="l" defTabSz="582930" rtl="0" eaLnBrk="1" latinLnBrk="0" hangingPunct="1">
        <a:lnSpc>
          <a:spcPct val="90000"/>
        </a:lnSpc>
        <a:spcBef>
          <a:spcPts val="319"/>
        </a:spcBef>
        <a:buFont typeface="Wingdings" panose="05000000000000000000" pitchFamily="2" charset="2"/>
        <a:buChar char="ü"/>
        <a:defRPr sz="1000"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p:bodyStyle>
    <p:otherStyle>
      <a:defPPr>
        <a:defRPr lang="en-US"/>
      </a:defPPr>
      <a:lvl1pPr marL="0" algn="l" defTabSz="582930" rtl="0" eaLnBrk="1" latinLnBrk="0" hangingPunct="1">
        <a:defRPr sz="1148" kern="1200">
          <a:solidFill>
            <a:schemeClr val="tx1"/>
          </a:solidFill>
          <a:latin typeface="+mn-lt"/>
          <a:ea typeface="+mn-ea"/>
          <a:cs typeface="+mn-cs"/>
        </a:defRPr>
      </a:lvl1pPr>
      <a:lvl2pPr marL="291465" algn="l" defTabSz="582930" rtl="0" eaLnBrk="1" latinLnBrk="0" hangingPunct="1">
        <a:defRPr sz="1148" kern="1200">
          <a:solidFill>
            <a:schemeClr val="tx1"/>
          </a:solidFill>
          <a:latin typeface="+mn-lt"/>
          <a:ea typeface="+mn-ea"/>
          <a:cs typeface="+mn-cs"/>
        </a:defRPr>
      </a:lvl2pPr>
      <a:lvl3pPr marL="582930" algn="l" defTabSz="582930" rtl="0" eaLnBrk="1" latinLnBrk="0" hangingPunct="1">
        <a:defRPr sz="1148" kern="1200">
          <a:solidFill>
            <a:schemeClr val="tx1"/>
          </a:solidFill>
          <a:latin typeface="+mn-lt"/>
          <a:ea typeface="+mn-ea"/>
          <a:cs typeface="+mn-cs"/>
        </a:defRPr>
      </a:lvl3pPr>
      <a:lvl4pPr marL="874395" algn="l" defTabSz="582930" rtl="0" eaLnBrk="1" latinLnBrk="0" hangingPunct="1">
        <a:defRPr sz="1148" kern="1200">
          <a:solidFill>
            <a:schemeClr val="tx1"/>
          </a:solidFill>
          <a:latin typeface="+mn-lt"/>
          <a:ea typeface="+mn-ea"/>
          <a:cs typeface="+mn-cs"/>
        </a:defRPr>
      </a:lvl4pPr>
      <a:lvl5pPr marL="1165860" algn="l" defTabSz="582930" rtl="0" eaLnBrk="1" latinLnBrk="0" hangingPunct="1">
        <a:defRPr sz="1148" kern="1200">
          <a:solidFill>
            <a:schemeClr val="tx1"/>
          </a:solidFill>
          <a:latin typeface="+mn-lt"/>
          <a:ea typeface="+mn-ea"/>
          <a:cs typeface="+mn-cs"/>
        </a:defRPr>
      </a:lvl5pPr>
      <a:lvl6pPr marL="1457325" algn="l" defTabSz="582930" rtl="0" eaLnBrk="1" latinLnBrk="0" hangingPunct="1">
        <a:defRPr sz="1148" kern="1200">
          <a:solidFill>
            <a:schemeClr val="tx1"/>
          </a:solidFill>
          <a:latin typeface="+mn-lt"/>
          <a:ea typeface="+mn-ea"/>
          <a:cs typeface="+mn-cs"/>
        </a:defRPr>
      </a:lvl6pPr>
      <a:lvl7pPr marL="1748790" algn="l" defTabSz="582930" rtl="0" eaLnBrk="1" latinLnBrk="0" hangingPunct="1">
        <a:defRPr sz="1148" kern="1200">
          <a:solidFill>
            <a:schemeClr val="tx1"/>
          </a:solidFill>
          <a:latin typeface="+mn-lt"/>
          <a:ea typeface="+mn-ea"/>
          <a:cs typeface="+mn-cs"/>
        </a:defRPr>
      </a:lvl7pPr>
      <a:lvl8pPr marL="2040255" algn="l" defTabSz="582930" rtl="0" eaLnBrk="1" latinLnBrk="0" hangingPunct="1">
        <a:defRPr sz="1148" kern="1200">
          <a:solidFill>
            <a:schemeClr val="tx1"/>
          </a:solidFill>
          <a:latin typeface="+mn-lt"/>
          <a:ea typeface="+mn-ea"/>
          <a:cs typeface="+mn-cs"/>
        </a:defRPr>
      </a:lvl8pPr>
      <a:lvl9pPr marL="2331720" algn="l" defTabSz="582930" rtl="0" eaLnBrk="1" latinLnBrk="0" hangingPunct="1">
        <a:defRPr sz="1148"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pos="4608" userDrawn="1">
          <p15:clr>
            <a:srgbClr val="F26B43"/>
          </p15:clr>
        </p15:guide>
        <p15:guide id="3" orient="horz" pos="288" userDrawn="1">
          <p15:clr>
            <a:srgbClr val="F26B43"/>
          </p15:clr>
        </p15:guide>
        <p15:guide id="4" orient="horz" pos="57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hyperlink" Target="https://www.bio-rad.com/webroot/web/pdf/lse/literature/Solutions_for_Socially_Distanced_Classrooms.pdf" TargetMode="External"/><Relationship Id="rId2" Type="http://schemas.openxmlformats.org/officeDocument/2006/relationships/hyperlink" Target="bio-rad.com/teachpGLO"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www.bio-rad.com/en-us/product/pglo-bacterial-transformation-kit?ID=619b8f74-9d3f-4c2f-a795-8a27e67598b7&amp;WT.mc_id=191014027131" TargetMode="External"/><Relationship Id="rId4" Type="http://schemas.openxmlformats.org/officeDocument/2006/relationships/slide" Target="slide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bio-rad.com/webroot/web/pdf/lse/literature/1660033_EDU.pdf"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6" Type="http://schemas.openxmlformats.org/officeDocument/2006/relationships/image" Target="../media/image18.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pGLO </a:t>
            </a:r>
            <a:r>
              <a:rPr lang="en-US" dirty="0" smtClean="0"/>
              <a:t>Bacterial </a:t>
            </a:r>
            <a:r>
              <a:rPr lang="en-US" dirty="0" smtClean="0"/>
              <a:t>Transformation Kit</a:t>
            </a:r>
            <a:br>
              <a:rPr lang="en-US" dirty="0" smtClean="0"/>
            </a:br>
            <a:r>
              <a:rPr lang="en-US" sz="2000" dirty="0" smtClean="0">
                <a:solidFill>
                  <a:schemeClr val="tx1">
                    <a:lumMod val="50000"/>
                    <a:lumOff val="50000"/>
                  </a:schemeClr>
                </a:solidFill>
              </a:rPr>
              <a:t>Modifications for Socially-Distanced Classrooms</a:t>
            </a:r>
            <a:endParaRPr lang="en-US" sz="2000" dirty="0">
              <a:solidFill>
                <a:schemeClr val="tx1">
                  <a:lumMod val="50000"/>
                  <a:lumOff val="50000"/>
                </a:schemeClr>
              </a:solidFill>
            </a:endParaRPr>
          </a:p>
        </p:txBody>
      </p:sp>
      <p:sp>
        <p:nvSpPr>
          <p:cNvPr id="3" name="Content Placeholder 2"/>
          <p:cNvSpPr>
            <a:spLocks noGrp="1"/>
          </p:cNvSpPr>
          <p:nvPr>
            <p:ph idx="1"/>
          </p:nvPr>
        </p:nvSpPr>
        <p:spPr>
          <a:xfrm>
            <a:off x="466882" y="4915667"/>
            <a:ext cx="6857999" cy="3987029"/>
          </a:xfrm>
          <a:solidFill>
            <a:schemeClr val="bg1"/>
          </a:solidFill>
        </p:spPr>
        <p:txBody>
          <a:bodyPr/>
          <a:lstStyle/>
          <a:p>
            <a:pPr marL="0" indent="0">
              <a:buNone/>
            </a:pPr>
            <a:r>
              <a:rPr lang="en-US" b="1" dirty="0" smtClean="0"/>
              <a:t>Summary of Modifications</a:t>
            </a:r>
            <a:endParaRPr lang="en-US" b="1" dirty="0"/>
          </a:p>
          <a:p>
            <a:r>
              <a:rPr lang="en-US" sz="1400" dirty="0" smtClean="0"/>
              <a:t>Each </a:t>
            </a:r>
            <a:r>
              <a:rPr lang="en-US" sz="1400" dirty="0"/>
              <a:t>workstation performs one of the four transformations, and the class pools their results </a:t>
            </a:r>
            <a:r>
              <a:rPr lang="en-US" sz="1400" dirty="0" smtClean="0"/>
              <a:t>(</a:t>
            </a:r>
            <a:r>
              <a:rPr lang="en-US" sz="1400" dirty="0"/>
              <a:t>or groups of 4 pool results to see the complete experimental design).  </a:t>
            </a:r>
          </a:p>
          <a:p>
            <a:r>
              <a:rPr lang="en-US" sz="1400" dirty="0"/>
              <a:t>Students share starter plates, water bath, floats, UV light source. </a:t>
            </a:r>
            <a:endParaRPr lang="en-US" sz="1400" dirty="0" smtClean="0"/>
          </a:p>
          <a:p>
            <a:r>
              <a:rPr lang="en-US" sz="1400" dirty="0"/>
              <a:t>A variety of online resources are available at </a:t>
            </a:r>
            <a:r>
              <a:rPr lang="en-US" sz="1400" dirty="0">
                <a:hlinkClick r:id="rId2" action="ppaction://hlinkfile"/>
              </a:rPr>
              <a:t>bio-rad.com/teachpGLO</a:t>
            </a:r>
            <a:r>
              <a:rPr lang="en-US" sz="1400" dirty="0" smtClean="0"/>
              <a:t>.</a:t>
            </a:r>
          </a:p>
          <a:p>
            <a:pPr marL="0" indent="0">
              <a:buNone/>
            </a:pPr>
            <a:r>
              <a:rPr lang="en-US" sz="1400" dirty="0" smtClean="0"/>
              <a:t>The modifications for socially-distanced classrooms include: </a:t>
            </a:r>
            <a:endParaRPr lang="en-US" sz="1400" dirty="0"/>
          </a:p>
          <a:p>
            <a:r>
              <a:rPr lang="en-US" sz="1400" dirty="0" smtClean="0"/>
              <a:t>Changes to </a:t>
            </a:r>
            <a:r>
              <a:rPr lang="en-US" sz="1400" dirty="0" smtClean="0">
                <a:hlinkClick r:id="rId3" action="ppaction://hlinksldjump"/>
              </a:rPr>
              <a:t>teacher instructions</a:t>
            </a:r>
            <a:r>
              <a:rPr lang="en-US" sz="1400" dirty="0" smtClean="0"/>
              <a:t> for packaging the reagents for individual use</a:t>
            </a:r>
          </a:p>
          <a:p>
            <a:r>
              <a:rPr lang="en-US" sz="1400" dirty="0" smtClean="0"/>
              <a:t>Small changes to the </a:t>
            </a:r>
            <a:r>
              <a:rPr lang="en-US" sz="1400" dirty="0" smtClean="0">
                <a:hlinkClick r:id="rId4" action="ppaction://hlinksldjump"/>
              </a:rPr>
              <a:t>student protocol </a:t>
            </a:r>
            <a:endParaRPr lang="en-US" b="1" dirty="0"/>
          </a:p>
          <a:p>
            <a:endParaRPr lang="en-US" b="1" dirty="0" smtClean="0"/>
          </a:p>
          <a:p>
            <a:pPr marL="0" indent="0">
              <a:buNone/>
            </a:pPr>
            <a:r>
              <a:rPr lang="en-US" b="1" dirty="0" smtClean="0"/>
              <a:t>Ordering Information</a:t>
            </a:r>
          </a:p>
          <a:p>
            <a:pPr marL="0" indent="0">
              <a:buNone/>
            </a:pPr>
            <a:r>
              <a:rPr lang="en-US" sz="1400" dirty="0" smtClean="0"/>
              <a:t>1660003EDU	</a:t>
            </a:r>
            <a:r>
              <a:rPr lang="en-US" sz="1400" dirty="0" smtClean="0">
                <a:hlinkClick r:id="rId5"/>
              </a:rPr>
              <a:t>pGLO Bacterial Transformation Kit</a:t>
            </a:r>
            <a:endParaRPr lang="en-US" sz="1400" dirty="0" smtClean="0"/>
          </a:p>
          <a:p>
            <a:pPr marL="0" indent="0">
              <a:buNone/>
            </a:pPr>
            <a:endParaRPr lang="en-US" sz="1400" dirty="0" smtClean="0"/>
          </a:p>
        </p:txBody>
      </p:sp>
      <p:sp>
        <p:nvSpPr>
          <p:cNvPr id="4" name="Content Placeholder 3"/>
          <p:cNvSpPr>
            <a:spLocks noGrp="1"/>
          </p:cNvSpPr>
          <p:nvPr>
            <p:ph idx="12"/>
          </p:nvPr>
        </p:nvSpPr>
        <p:spPr>
          <a:xfrm>
            <a:off x="466882" y="1818167"/>
            <a:ext cx="6848318" cy="2453387"/>
          </a:xfrm>
          <a:solidFill>
            <a:schemeClr val="bg1"/>
          </a:solidFill>
        </p:spPr>
        <p:txBody>
          <a:bodyPr/>
          <a:lstStyle/>
          <a:p>
            <a:pPr marL="0" indent="0">
              <a:buNone/>
            </a:pPr>
            <a:r>
              <a:rPr lang="en-US" sz="1400" dirty="0" smtClean="0"/>
              <a:t>Use </a:t>
            </a:r>
            <a:r>
              <a:rPr lang="en-US" sz="1400" dirty="0" smtClean="0"/>
              <a:t>the </a:t>
            </a:r>
            <a:r>
              <a:rPr lang="en-US" sz="1400" dirty="0" smtClean="0"/>
              <a:t>pGLO </a:t>
            </a:r>
            <a:r>
              <a:rPr lang="en-US" sz="1400" dirty="0" smtClean="0"/>
              <a:t>plasmid to transform </a:t>
            </a:r>
            <a:r>
              <a:rPr lang="en-US" sz="1400" dirty="0"/>
              <a:t>bacteria to express green fluorescent protein (GFP) from the bioluminescent jellyfish </a:t>
            </a:r>
            <a:r>
              <a:rPr lang="en-US" sz="1400" i="1" dirty="0"/>
              <a:t>Aequorea victoria</a:t>
            </a:r>
            <a:r>
              <a:rPr lang="en-US" sz="1400" dirty="0"/>
              <a:t>, which causes the bacteria to glow green under UV light. Explore the concept of DNA &gt; RNA &gt; Protein &gt; Trait and the roles that external and internal factors play in gene regulation. </a:t>
            </a:r>
            <a:endParaRPr lang="en-US" sz="1400" dirty="0" smtClean="0"/>
          </a:p>
          <a:p>
            <a:pPr marL="0" indent="0">
              <a:buNone/>
            </a:pPr>
            <a:r>
              <a:rPr lang="en-US" sz="1400" dirty="0" smtClean="0"/>
              <a:t>Each </a:t>
            </a:r>
            <a:r>
              <a:rPr lang="en-US" sz="1400" dirty="0"/>
              <a:t>kit contains sufficient reagents </a:t>
            </a:r>
            <a:r>
              <a:rPr lang="en-US" sz="1400" dirty="0" smtClean="0"/>
              <a:t>for 8 workstations of 4 students. When modified for individual use, the kit can accommodate up to 24 workstations, with each performing one of the four transformations. Students pool results to see a complete experiment.</a:t>
            </a:r>
            <a:endParaRPr lang="en-US" sz="1400" dirty="0"/>
          </a:p>
        </p:txBody>
      </p:sp>
      <p:pic>
        <p:nvPicPr>
          <p:cNvPr id="1026" name="Picture 2" descr="Results of a pGLO bacterial transformation experimen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1890" y="3829554"/>
            <a:ext cx="4707981" cy="11456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4"/>
          <p:cNvSpPr txBox="1"/>
          <p:nvPr/>
        </p:nvSpPr>
        <p:spPr>
          <a:xfrm>
            <a:off x="800099" y="8843198"/>
            <a:ext cx="5910945" cy="523220"/>
          </a:xfrm>
          <a:prstGeom prst="rect">
            <a:avLst/>
          </a:prstGeom>
          <a:solidFill>
            <a:schemeClr val="accent4">
              <a:lumMod val="20000"/>
              <a:lumOff val="80000"/>
            </a:schemeClr>
          </a:solidFill>
          <a:ln w="25400">
            <a:solidFill>
              <a:schemeClr val="accent2"/>
            </a:solid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i="1" dirty="0" smtClean="0"/>
              <a:t>To see our solutions for other kits…</a:t>
            </a:r>
          </a:p>
          <a:p>
            <a:r>
              <a:rPr lang="en-US" sz="1400" b="1" i="1" dirty="0" smtClean="0"/>
              <a:t>Download the guide </a:t>
            </a:r>
            <a:r>
              <a:rPr lang="en-US" sz="1400" b="1" i="1" dirty="0" smtClean="0">
                <a:solidFill>
                  <a:schemeClr val="accent2"/>
                </a:solidFill>
                <a:hlinkClick r:id="rId7"/>
              </a:rPr>
              <a:t>Solutions for Socially-Distanced Classrooms</a:t>
            </a:r>
            <a:endParaRPr lang="en-US" sz="1400" b="1" i="1" dirty="0">
              <a:solidFill>
                <a:schemeClr val="accent2"/>
              </a:solidFill>
            </a:endParaRPr>
          </a:p>
        </p:txBody>
      </p:sp>
    </p:spTree>
    <p:extLst>
      <p:ext uri="{BB962C8B-B14F-4D97-AF65-F5344CB8AC3E}">
        <p14:creationId xmlns:p14="http://schemas.microsoft.com/office/powerpoint/2010/main" val="3048309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57201"/>
            <a:ext cx="7042149" cy="1105786"/>
          </a:xfrm>
        </p:spPr>
        <p:txBody>
          <a:bodyPr lIns="91440" tIns="45720" rIns="91440" bIns="45720" anchor="t"/>
          <a:lstStyle/>
          <a:p>
            <a:r>
              <a:rPr lang="en-US" sz="2800" dirty="0"/>
              <a:t>pGLO Bacterial Transformation Kit </a:t>
            </a:r>
            <a:r>
              <a:rPr lang="en-US" sz="2800" dirty="0" smtClean="0"/>
              <a:t/>
            </a:r>
            <a:br>
              <a:rPr lang="en-US" sz="2800" dirty="0" smtClean="0"/>
            </a:br>
            <a:r>
              <a:rPr lang="en-US" sz="2000" dirty="0" smtClean="0">
                <a:solidFill>
                  <a:schemeClr val="tx1">
                    <a:lumMod val="50000"/>
                    <a:lumOff val="50000"/>
                  </a:schemeClr>
                </a:solidFill>
              </a:rPr>
              <a:t>Modified Teacher Preparation Guide</a:t>
            </a:r>
            <a:r>
              <a:rPr lang="en-US" sz="2000" dirty="0">
                <a:solidFill>
                  <a:schemeClr val="tx1">
                    <a:lumMod val="50000"/>
                    <a:lumOff val="50000"/>
                  </a:schemeClr>
                </a:solidFill>
              </a:rPr>
              <a:t/>
            </a:r>
            <a:br>
              <a:rPr lang="en-US" sz="2000" dirty="0">
                <a:solidFill>
                  <a:schemeClr val="tx1">
                    <a:lumMod val="50000"/>
                    <a:lumOff val="50000"/>
                  </a:schemeClr>
                </a:solidFill>
              </a:rPr>
            </a:br>
            <a:r>
              <a:rPr lang="en-US" sz="2000" dirty="0" smtClean="0">
                <a:solidFill>
                  <a:schemeClr val="tx1">
                    <a:lumMod val="50000"/>
                    <a:lumOff val="50000"/>
                  </a:schemeClr>
                </a:solidFill>
              </a:rPr>
              <a:t/>
            </a:r>
            <a:br>
              <a:rPr lang="en-US" sz="2000" dirty="0" smtClean="0">
                <a:solidFill>
                  <a:schemeClr val="tx1">
                    <a:lumMod val="50000"/>
                    <a:lumOff val="50000"/>
                  </a:schemeClr>
                </a:solidFill>
              </a:rPr>
            </a:br>
            <a:r>
              <a:rPr lang="en-US" sz="2800" dirty="0"/>
              <a:t> </a:t>
            </a:r>
            <a:endParaRPr lang="en-US" sz="2800" dirty="0">
              <a:cs typeface="Arial"/>
            </a:endParaRPr>
          </a:p>
        </p:txBody>
      </p:sp>
      <p:sp>
        <p:nvSpPr>
          <p:cNvPr id="3" name="Content Placeholder 2"/>
          <p:cNvSpPr>
            <a:spLocks noGrp="1"/>
          </p:cNvSpPr>
          <p:nvPr>
            <p:ph idx="1"/>
          </p:nvPr>
        </p:nvSpPr>
        <p:spPr>
          <a:xfrm>
            <a:off x="457200" y="1741968"/>
            <a:ext cx="4061637" cy="4828650"/>
          </a:xfrm>
        </p:spPr>
        <p:txBody>
          <a:bodyPr vert="horz" lIns="91440" tIns="45720" rIns="91440" bIns="45720" rtlCol="0" anchor="t">
            <a:noAutofit/>
          </a:bodyPr>
          <a:lstStyle/>
          <a:p>
            <a:pPr marL="0" indent="0">
              <a:buNone/>
            </a:pPr>
            <a:r>
              <a:rPr lang="en-US" sz="1200" dirty="0" smtClean="0">
                <a:ea typeface="+mn-lt"/>
                <a:cs typeface="+mn-lt"/>
              </a:rPr>
              <a:t>Download</a:t>
            </a:r>
            <a:r>
              <a:rPr lang="en-US" sz="1200" dirty="0">
                <a:cs typeface="Arial"/>
              </a:rPr>
              <a:t> the </a:t>
            </a:r>
            <a:r>
              <a:rPr lang="en-US" sz="1200" dirty="0">
                <a:cs typeface="Arial"/>
                <a:hlinkClick r:id="rId2"/>
              </a:rPr>
              <a:t>pGLO Bacterial Transformation Kit </a:t>
            </a:r>
            <a:r>
              <a:rPr lang="en-US" sz="1200" dirty="0" smtClean="0">
                <a:cs typeface="Arial"/>
                <a:hlinkClick r:id="rId2"/>
              </a:rPr>
              <a:t>Instructor Manual</a:t>
            </a:r>
            <a:r>
              <a:rPr lang="en-US" sz="1200" dirty="0" smtClean="0">
                <a:cs typeface="Arial"/>
              </a:rPr>
              <a:t>. Follow the teacher</a:t>
            </a:r>
            <a:r>
              <a:rPr lang="en-US" sz="1200" dirty="0">
                <a:cs typeface="Arial"/>
              </a:rPr>
              <a:t> prep instructions on pages </a:t>
            </a:r>
            <a:r>
              <a:rPr lang="en-US" sz="1200" dirty="0" smtClean="0">
                <a:cs typeface="Arial"/>
              </a:rPr>
              <a:t>13-17 with the</a:t>
            </a:r>
            <a:r>
              <a:rPr lang="en-US" sz="1200" dirty="0">
                <a:cs typeface="Arial"/>
              </a:rPr>
              <a:t> modifications noted below.</a:t>
            </a:r>
          </a:p>
          <a:p>
            <a:pPr marL="0" indent="0">
              <a:buNone/>
            </a:pPr>
            <a:endParaRPr lang="en-US" b="1" dirty="0">
              <a:cs typeface="Arial"/>
            </a:endParaRPr>
          </a:p>
          <a:p>
            <a:pPr marL="228600" indent="-228600">
              <a:buFont typeface="+mj-lt"/>
              <a:buAutoNum type="arabicPeriod"/>
            </a:pPr>
            <a:r>
              <a:rPr lang="en-US" sz="1200" dirty="0" smtClean="0">
                <a:ea typeface="+mn-lt"/>
                <a:cs typeface="+mn-lt"/>
              </a:rPr>
              <a:t>Modify </a:t>
            </a:r>
            <a:r>
              <a:rPr lang="en-US" sz="1200" dirty="0">
                <a:ea typeface="+mn-lt"/>
                <a:cs typeface="+mn-lt"/>
              </a:rPr>
              <a:t>aliquoting </a:t>
            </a:r>
            <a:r>
              <a:rPr lang="en-US" sz="1200" dirty="0" smtClean="0">
                <a:ea typeface="+mn-lt"/>
                <a:cs typeface="+mn-lt"/>
              </a:rPr>
              <a:t>instructions:</a:t>
            </a:r>
            <a:endParaRPr lang="en-US" sz="1200" dirty="0">
              <a:ea typeface="+mn-lt"/>
              <a:cs typeface="+mn-lt"/>
            </a:endParaRPr>
          </a:p>
          <a:p>
            <a:pPr marL="575945" lvl="1" indent="-342900">
              <a:buFont typeface="Arial,Sans-Serif"/>
              <a:buChar char="•"/>
            </a:pPr>
            <a:r>
              <a:rPr lang="en-US" dirty="0">
                <a:cs typeface="Arial"/>
              </a:rPr>
              <a:t>250 </a:t>
            </a:r>
            <a:r>
              <a:rPr lang="en-US" dirty="0" smtClean="0">
                <a:cs typeface="Arial"/>
              </a:rPr>
              <a:t>µl transformation </a:t>
            </a:r>
            <a:r>
              <a:rPr lang="en-US" dirty="0">
                <a:cs typeface="Arial"/>
              </a:rPr>
              <a:t>solution in </a:t>
            </a:r>
            <a:r>
              <a:rPr lang="en-US" dirty="0" smtClean="0">
                <a:cs typeface="Arial"/>
              </a:rPr>
              <a:t>microtubes</a:t>
            </a:r>
            <a:endParaRPr lang="en-US" dirty="0">
              <a:cs typeface="Arial"/>
            </a:endParaRPr>
          </a:p>
          <a:p>
            <a:pPr marL="575945" lvl="1" indent="-342900">
              <a:buFont typeface="Arial,Sans-Serif"/>
              <a:buChar char="•"/>
            </a:pPr>
            <a:r>
              <a:rPr lang="en-US" dirty="0">
                <a:cs typeface="Arial"/>
              </a:rPr>
              <a:t>250 µl </a:t>
            </a:r>
            <a:r>
              <a:rPr lang="en-US" dirty="0" smtClean="0">
                <a:cs typeface="Arial"/>
              </a:rPr>
              <a:t>Luria </a:t>
            </a:r>
            <a:r>
              <a:rPr lang="en-US" dirty="0">
                <a:cs typeface="Arial"/>
              </a:rPr>
              <a:t>broth in </a:t>
            </a:r>
            <a:r>
              <a:rPr lang="en-US" dirty="0" smtClean="0">
                <a:cs typeface="Arial"/>
              </a:rPr>
              <a:t>microtubes</a:t>
            </a:r>
            <a:endParaRPr lang="en-US" dirty="0">
              <a:ea typeface="+mn-lt"/>
              <a:cs typeface="+mn-lt"/>
            </a:endParaRPr>
          </a:p>
          <a:p>
            <a:pPr marL="575945" lvl="1" indent="-342900">
              <a:buFont typeface="Arial,Sans-Serif"/>
              <a:buChar char="•"/>
            </a:pPr>
            <a:r>
              <a:rPr lang="en-US" dirty="0">
                <a:ea typeface="+mn-lt"/>
                <a:cs typeface="+mn-lt"/>
              </a:rPr>
              <a:t>10 </a:t>
            </a:r>
            <a:r>
              <a:rPr lang="en-US" dirty="0">
                <a:cs typeface="Arial"/>
              </a:rPr>
              <a:t>µl </a:t>
            </a:r>
            <a:r>
              <a:rPr lang="en-US" dirty="0" smtClean="0">
                <a:ea typeface="+mn-lt"/>
                <a:cs typeface="+mn-lt"/>
              </a:rPr>
              <a:t>pGLO </a:t>
            </a:r>
            <a:r>
              <a:rPr lang="en-US" dirty="0">
                <a:ea typeface="+mn-lt"/>
                <a:cs typeface="+mn-lt"/>
              </a:rPr>
              <a:t>plasmid solution in 12 microtubes </a:t>
            </a:r>
            <a:r>
              <a:rPr lang="en-US" dirty="0" smtClean="0">
                <a:ea typeface="+mn-lt"/>
                <a:cs typeface="+mn-lt"/>
              </a:rPr>
              <a:t>labeled</a:t>
            </a:r>
            <a:r>
              <a:rPr lang="en-US" dirty="0">
                <a:ea typeface="+mn-lt"/>
                <a:cs typeface="+mn-lt"/>
              </a:rPr>
              <a:t> </a:t>
            </a:r>
            <a:r>
              <a:rPr lang="en-US" dirty="0" smtClean="0">
                <a:ea typeface="+mn-lt"/>
                <a:cs typeface="+mn-lt"/>
              </a:rPr>
              <a:t>”+pGLO”</a:t>
            </a:r>
            <a:endParaRPr lang="en-US" dirty="0">
              <a:ea typeface="+mn-lt"/>
              <a:cs typeface="+mn-lt"/>
            </a:endParaRPr>
          </a:p>
          <a:p>
            <a:pPr marL="575945" lvl="1" indent="-342900">
              <a:buFont typeface="Arial,Sans-Serif"/>
              <a:buChar char="•"/>
            </a:pPr>
            <a:r>
              <a:rPr lang="en-US" dirty="0">
                <a:ea typeface="+mn-lt"/>
                <a:cs typeface="+mn-lt"/>
              </a:rPr>
              <a:t>12 microtubes labelled </a:t>
            </a:r>
            <a:r>
              <a:rPr lang="en-US" dirty="0" smtClean="0">
                <a:ea typeface="+mn-lt"/>
                <a:cs typeface="+mn-lt"/>
              </a:rPr>
              <a:t>“-pGLO”</a:t>
            </a:r>
            <a:endParaRPr lang="en-US" dirty="0">
              <a:ea typeface="+mn-lt"/>
              <a:cs typeface="+mn-lt"/>
            </a:endParaRPr>
          </a:p>
          <a:p>
            <a:pPr marL="575945" lvl="1" indent="-342900">
              <a:buFont typeface="Arial,Sans-Serif"/>
              <a:buChar char="•"/>
            </a:pPr>
            <a:r>
              <a:rPr lang="en-US" dirty="0">
                <a:ea typeface="+mn-lt"/>
                <a:cs typeface="+mn-lt"/>
              </a:rPr>
              <a:t>Prepare 6 LB, 6 LB/AMP, 12 LB/AMP/ARA and 16 starter </a:t>
            </a:r>
            <a:r>
              <a:rPr lang="en-US" dirty="0" smtClean="0">
                <a:ea typeface="+mn-lt"/>
                <a:cs typeface="+mn-lt"/>
              </a:rPr>
              <a:t>plates</a:t>
            </a:r>
          </a:p>
          <a:p>
            <a:pPr marL="233045" lvl="1" indent="0">
              <a:buNone/>
            </a:pPr>
            <a:endParaRPr lang="en-US" dirty="0">
              <a:ea typeface="+mn-lt"/>
              <a:cs typeface="+mn-lt"/>
            </a:endParaRPr>
          </a:p>
          <a:p>
            <a:pPr marL="228600" indent="-228600">
              <a:buFont typeface="+mj-lt"/>
              <a:buAutoNum type="arabicPeriod"/>
            </a:pPr>
            <a:r>
              <a:rPr lang="en-US" sz="1200" dirty="0" smtClean="0">
                <a:ea typeface="+mn-lt"/>
                <a:cs typeface="+mn-lt"/>
              </a:rPr>
              <a:t>Set </a:t>
            </a:r>
            <a:r>
              <a:rPr lang="en-US" sz="1200" dirty="0">
                <a:ea typeface="+mn-lt"/>
                <a:cs typeface="+mn-lt"/>
              </a:rPr>
              <a:t>up 24 student </a:t>
            </a:r>
            <a:r>
              <a:rPr lang="en-US" sz="1200" dirty="0" smtClean="0">
                <a:ea typeface="+mn-lt"/>
                <a:cs typeface="+mn-lt"/>
              </a:rPr>
              <a:t>stations: </a:t>
            </a:r>
          </a:p>
          <a:p>
            <a:pPr marL="574675"/>
            <a:r>
              <a:rPr lang="en-US" sz="1200" b="1" dirty="0" smtClean="0">
                <a:ea typeface="+mn-lt"/>
                <a:cs typeface="+mn-lt"/>
              </a:rPr>
              <a:t>12 “+pGLO” </a:t>
            </a:r>
            <a:r>
              <a:rPr lang="en-US" sz="1200" b="1" dirty="0">
                <a:ea typeface="+mn-lt"/>
                <a:cs typeface="+mn-lt"/>
              </a:rPr>
              <a:t>stations</a:t>
            </a:r>
            <a:r>
              <a:rPr lang="en-US" sz="1200" dirty="0">
                <a:ea typeface="+mn-lt"/>
                <a:cs typeface="+mn-lt"/>
              </a:rPr>
              <a:t> </a:t>
            </a:r>
            <a:r>
              <a:rPr lang="en-US" sz="1200" i="1" dirty="0">
                <a:ea typeface="+mn-lt"/>
                <a:cs typeface="+mn-lt"/>
              </a:rPr>
              <a:t>(6 with 1 LB/AMP plate &amp; 6 with one LB/AMP/ARA plate)</a:t>
            </a:r>
            <a:r>
              <a:rPr lang="en-US" sz="1200" dirty="0">
                <a:ea typeface="+mn-lt"/>
                <a:cs typeface="+mn-lt"/>
              </a:rPr>
              <a:t> </a:t>
            </a:r>
            <a:endParaRPr lang="en-US" sz="1200" dirty="0" smtClean="0">
              <a:ea typeface="+mn-lt"/>
              <a:cs typeface="+mn-lt"/>
            </a:endParaRPr>
          </a:p>
          <a:p>
            <a:pPr marL="574675"/>
            <a:r>
              <a:rPr lang="en-US" sz="1200" b="1" dirty="0" smtClean="0">
                <a:ea typeface="+mn-lt"/>
                <a:cs typeface="+mn-lt"/>
              </a:rPr>
              <a:t>12</a:t>
            </a:r>
            <a:r>
              <a:rPr lang="en-US" sz="1200" b="1" dirty="0">
                <a:ea typeface="+mn-lt"/>
                <a:cs typeface="+mn-lt"/>
              </a:rPr>
              <a:t> </a:t>
            </a:r>
            <a:r>
              <a:rPr lang="en-US" sz="1200" b="1" dirty="0" smtClean="0">
                <a:ea typeface="+mn-lt"/>
                <a:cs typeface="+mn-lt"/>
              </a:rPr>
              <a:t>“-Pglo” </a:t>
            </a:r>
            <a:r>
              <a:rPr lang="en-US" sz="1200" b="1" dirty="0">
                <a:ea typeface="+mn-lt"/>
                <a:cs typeface="+mn-lt"/>
              </a:rPr>
              <a:t>stations</a:t>
            </a:r>
            <a:r>
              <a:rPr lang="en-US" sz="1200" dirty="0">
                <a:ea typeface="+mn-lt"/>
                <a:cs typeface="+mn-lt"/>
              </a:rPr>
              <a:t> </a:t>
            </a:r>
            <a:r>
              <a:rPr lang="en-US" sz="1200" i="1" dirty="0">
                <a:ea typeface="+mn-lt"/>
                <a:cs typeface="+mn-lt"/>
              </a:rPr>
              <a:t>(6 with 1 LB/AMP plate &amp; 6 with 1 LB plate)</a:t>
            </a:r>
          </a:p>
          <a:p>
            <a:pPr marL="233045" lvl="1" indent="0">
              <a:buNone/>
            </a:pPr>
            <a:endParaRPr lang="en-US" sz="1200" dirty="0">
              <a:cs typeface="Arial"/>
            </a:endParaRPr>
          </a:p>
        </p:txBody>
      </p:sp>
      <p:sp>
        <p:nvSpPr>
          <p:cNvPr id="5" name="Content Placeholder 2">
            <a:extLst>
              <a:ext uri="{FF2B5EF4-FFF2-40B4-BE49-F238E27FC236}">
                <a16:creationId xmlns:a16="http://schemas.microsoft.com/office/drawing/2014/main" xmlns="" id="{27116853-8B53-4D50-B8DF-21E35786DC52}"/>
              </a:ext>
            </a:extLst>
          </p:cNvPr>
          <p:cNvSpPr txBox="1">
            <a:spLocks/>
          </p:cNvSpPr>
          <p:nvPr/>
        </p:nvSpPr>
        <p:spPr>
          <a:xfrm>
            <a:off x="4518836" y="1818166"/>
            <a:ext cx="3016893" cy="7325833"/>
          </a:xfrm>
          <a:prstGeom prst="rect">
            <a:avLst/>
          </a:prstGeom>
        </p:spPr>
        <p:txBody>
          <a:bodyPr vert="horz" lIns="91440" tIns="45720" rIns="91440" bIns="45720" rtlCol="0" anchor="t">
            <a:noAutofit/>
          </a:bodyPr>
          <a:lstStyle>
            <a:lvl1pPr marL="285750" indent="-285750" algn="l" defTabSz="582930" rtl="0" eaLnBrk="1" latinLnBrk="0" hangingPunct="1">
              <a:lnSpc>
                <a:spcPct val="11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1pPr>
            <a:lvl2pPr marL="509588" indent="-144463" algn="l" defTabSz="582930" rtl="0" eaLnBrk="1" latinLnBrk="0" hangingPunct="1">
              <a:lnSpc>
                <a:spcPct val="100000"/>
              </a:lnSpc>
              <a:spcBef>
                <a:spcPts val="0"/>
              </a:spcBef>
              <a:spcAft>
                <a:spcPts val="300"/>
              </a:spcAft>
              <a:buFont typeface="Arial" panose="020B0604020202020204" pitchFamily="34" charset="0"/>
              <a:buChar char="•"/>
              <a:defRPr sz="1200" kern="1200">
                <a:solidFill>
                  <a:schemeClr val="tx1"/>
                </a:solidFill>
                <a:latin typeface="+mn-lt"/>
                <a:ea typeface="+mn-ea"/>
                <a:cs typeface="+mn-cs"/>
              </a:defRPr>
            </a:lvl2pPr>
            <a:lvl3pPr marL="744538" indent="-144463" algn="l" defTabSz="582930" rtl="0" eaLnBrk="1" latinLnBrk="0" hangingPunct="1">
              <a:lnSpc>
                <a:spcPct val="100000"/>
              </a:lnSpc>
              <a:spcBef>
                <a:spcPts val="0"/>
              </a:spcBef>
              <a:spcAft>
                <a:spcPts val="300"/>
              </a:spcAft>
              <a:buFont typeface="Courier New" panose="02070309020205020404" pitchFamily="49" charset="0"/>
              <a:buChar char="o"/>
              <a:defRPr sz="1000" kern="1200">
                <a:solidFill>
                  <a:schemeClr val="tx1"/>
                </a:solidFill>
                <a:latin typeface="+mn-lt"/>
                <a:ea typeface="+mn-ea"/>
                <a:cs typeface="+mn-cs"/>
              </a:defRPr>
            </a:lvl3pPr>
            <a:lvl4pPr marL="966788" indent="-144463" algn="l" defTabSz="582930" rtl="0" eaLnBrk="1" latinLnBrk="0" hangingPunct="1">
              <a:lnSpc>
                <a:spcPct val="100000"/>
              </a:lnSpc>
              <a:spcBef>
                <a:spcPts val="0"/>
              </a:spcBef>
              <a:spcAft>
                <a:spcPts val="300"/>
              </a:spcAft>
              <a:buFont typeface="Wingdings" panose="05000000000000000000" pitchFamily="2" charset="2"/>
              <a:buChar char="§"/>
              <a:defRPr sz="1000" kern="1200">
                <a:solidFill>
                  <a:schemeClr val="tx1"/>
                </a:solidFill>
                <a:latin typeface="+mn-lt"/>
                <a:ea typeface="+mn-ea"/>
                <a:cs typeface="+mn-cs"/>
              </a:defRPr>
            </a:lvl4pPr>
            <a:lvl5pPr marL="1147763" indent="-144463" algn="l" defTabSz="582930" rtl="0" eaLnBrk="1" latinLnBrk="0" hangingPunct="1">
              <a:lnSpc>
                <a:spcPct val="90000"/>
              </a:lnSpc>
              <a:spcBef>
                <a:spcPts val="319"/>
              </a:spcBef>
              <a:buFont typeface="Wingdings" panose="05000000000000000000" pitchFamily="2" charset="2"/>
              <a:buChar char="ü"/>
              <a:defRPr sz="1000" kern="1200">
                <a:solidFill>
                  <a:schemeClr val="tx1"/>
                </a:solidFill>
                <a:latin typeface="+mn-lt"/>
                <a:ea typeface="+mn-ea"/>
                <a:cs typeface="+mn-cs"/>
              </a:defRPr>
            </a:lvl5pPr>
            <a:lvl6pPr marL="160305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6pPr>
            <a:lvl7pPr marL="189452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7pPr>
            <a:lvl8pPr marL="2185988"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8pPr>
            <a:lvl9pPr marL="2477453" indent="-145733" algn="l" defTabSz="582930" rtl="0" eaLnBrk="1" latinLnBrk="0" hangingPunct="1">
              <a:lnSpc>
                <a:spcPct val="90000"/>
              </a:lnSpc>
              <a:spcBef>
                <a:spcPts val="319"/>
              </a:spcBef>
              <a:buFont typeface="Arial" panose="020B0604020202020204" pitchFamily="34" charset="0"/>
              <a:buChar char="•"/>
              <a:defRPr sz="1148" kern="1200">
                <a:solidFill>
                  <a:schemeClr val="tx1"/>
                </a:solidFill>
                <a:latin typeface="+mn-lt"/>
                <a:ea typeface="+mn-ea"/>
                <a:cs typeface="+mn-cs"/>
              </a:defRPr>
            </a:lvl9pPr>
          </a:lstStyle>
          <a:p>
            <a:pPr marL="9525" indent="0">
              <a:buNone/>
            </a:pPr>
            <a:r>
              <a:rPr lang="en-US" b="1" dirty="0">
                <a:ea typeface="+mn-lt"/>
                <a:cs typeface="+mn-lt"/>
              </a:rPr>
              <a:t>Lab space: </a:t>
            </a:r>
            <a:r>
              <a:rPr lang="en-US" dirty="0">
                <a:ea typeface="+mn-lt"/>
                <a:cs typeface="+mn-lt"/>
              </a:rPr>
              <a:t>in the </a:t>
            </a:r>
            <a:r>
              <a:rPr lang="en-US" dirty="0" smtClean="0">
                <a:ea typeface="+mn-lt"/>
                <a:cs typeface="+mn-lt"/>
              </a:rPr>
              <a:t>classroom</a:t>
            </a:r>
            <a:endParaRPr lang="en-US" dirty="0">
              <a:ea typeface="+mn-lt"/>
              <a:cs typeface="+mn-lt"/>
            </a:endParaRPr>
          </a:p>
          <a:p>
            <a:pPr marL="9525" indent="0">
              <a:buNone/>
            </a:pPr>
            <a:endParaRPr lang="en-US" b="1" dirty="0" smtClean="0">
              <a:ea typeface="+mn-lt"/>
              <a:cs typeface="+mn-lt"/>
            </a:endParaRPr>
          </a:p>
          <a:p>
            <a:pPr marL="9525" indent="0">
              <a:buNone/>
            </a:pPr>
            <a:r>
              <a:rPr lang="en-US" b="1" dirty="0" smtClean="0">
                <a:ea typeface="+mn-lt"/>
                <a:cs typeface="+mn-lt"/>
              </a:rPr>
              <a:t>Number </a:t>
            </a:r>
            <a:r>
              <a:rPr lang="en-US" b="1" dirty="0">
                <a:ea typeface="+mn-lt"/>
                <a:cs typeface="+mn-lt"/>
              </a:rPr>
              <a:t>of workstations: </a:t>
            </a:r>
            <a:r>
              <a:rPr lang="en-US" dirty="0">
                <a:ea typeface="+mn-lt"/>
                <a:cs typeface="+mn-lt"/>
              </a:rPr>
              <a:t>24 </a:t>
            </a:r>
            <a:endParaRPr lang="en-US" dirty="0"/>
          </a:p>
          <a:p>
            <a:pPr marL="9525" indent="0">
              <a:buNone/>
            </a:pPr>
            <a:endParaRPr lang="en-US" sz="1100" dirty="0">
              <a:ea typeface="+mn-lt"/>
              <a:cs typeface="+mn-lt"/>
            </a:endParaRPr>
          </a:p>
          <a:p>
            <a:pPr marL="9525" indent="0">
              <a:buNone/>
            </a:pPr>
            <a:endParaRPr lang="en-US" sz="1200" dirty="0">
              <a:cs typeface="Arial"/>
            </a:endParaRPr>
          </a:p>
          <a:p>
            <a:pPr marL="9525" indent="0">
              <a:buNone/>
            </a:pPr>
            <a:endParaRPr lang="en-US" b="1" dirty="0">
              <a:cs typeface="Arial"/>
            </a:endParaRPr>
          </a:p>
          <a:p>
            <a:pPr marL="9525" indent="0">
              <a:buNone/>
            </a:pPr>
            <a:endParaRPr lang="en-US" b="1" dirty="0"/>
          </a:p>
          <a:p>
            <a:pPr marL="9525" indent="0">
              <a:buNone/>
            </a:pPr>
            <a:r>
              <a:rPr lang="en-US" b="1" dirty="0"/>
              <a:t>Additional Materials Required  </a:t>
            </a:r>
            <a:endParaRPr lang="en-US" b="1" dirty="0">
              <a:cs typeface="Arial"/>
            </a:endParaRPr>
          </a:p>
          <a:p>
            <a:pPr marL="295275"/>
            <a:r>
              <a:rPr lang="en-US" sz="1200" dirty="0" smtClean="0">
                <a:cs typeface="Arial"/>
              </a:rPr>
              <a:t>Water </a:t>
            </a:r>
            <a:r>
              <a:rPr lang="en-US" sz="1200" dirty="0">
                <a:cs typeface="Arial"/>
              </a:rPr>
              <a:t>bath with foam floats </a:t>
            </a:r>
            <a:r>
              <a:rPr lang="en-US" sz="1200" dirty="0" smtClean="0">
                <a:cs typeface="Arial"/>
              </a:rPr>
              <a:t>inside</a:t>
            </a:r>
            <a:endParaRPr lang="en-US" sz="1200" dirty="0">
              <a:cs typeface="Arial"/>
            </a:endParaRPr>
          </a:p>
          <a:p>
            <a:pPr marL="295275"/>
            <a:r>
              <a:rPr lang="en-US" sz="1200" dirty="0">
                <a:cs typeface="Arial"/>
              </a:rPr>
              <a:t>Permanent markers for each student </a:t>
            </a:r>
            <a:r>
              <a:rPr lang="en-US" sz="1200" dirty="0" smtClean="0">
                <a:cs typeface="Arial"/>
              </a:rPr>
              <a:t>station</a:t>
            </a:r>
            <a:endParaRPr lang="en-US" sz="1200" dirty="0">
              <a:cs typeface="Arial"/>
            </a:endParaRPr>
          </a:p>
          <a:p>
            <a:pPr marL="295275"/>
            <a:r>
              <a:rPr lang="en-US" sz="1200" dirty="0">
                <a:cs typeface="Arial"/>
              </a:rPr>
              <a:t>UV light source (pen or wand) to be shared by </a:t>
            </a:r>
            <a:r>
              <a:rPr lang="en-US" sz="1200" dirty="0" smtClean="0">
                <a:cs typeface="Arial"/>
              </a:rPr>
              <a:t>students</a:t>
            </a:r>
            <a:endParaRPr lang="en-US" sz="1200" dirty="0">
              <a:cs typeface="Arial"/>
            </a:endParaRPr>
          </a:p>
          <a:p>
            <a:pPr marL="295275"/>
            <a:r>
              <a:rPr lang="en-US" sz="1200" dirty="0">
                <a:cs typeface="Arial"/>
              </a:rPr>
              <a:t>Crushed ice in small beaker or cup for each student </a:t>
            </a:r>
            <a:r>
              <a:rPr lang="en-US" sz="1200" dirty="0" smtClean="0">
                <a:cs typeface="Arial"/>
              </a:rPr>
              <a:t>station</a:t>
            </a:r>
            <a:endParaRPr lang="en-US" sz="1200" dirty="0">
              <a:cs typeface="Arial"/>
            </a:endParaRPr>
          </a:p>
          <a:p>
            <a:pPr marL="9525" indent="0">
              <a:buNone/>
            </a:pPr>
            <a:endParaRPr lang="en-US" sz="1200" dirty="0">
              <a:cs typeface="Arial"/>
            </a:endParaRPr>
          </a:p>
          <a:p>
            <a:pPr marL="9525" indent="0">
              <a:buNone/>
            </a:pPr>
            <a:endParaRPr lang="en-US" sz="1200" dirty="0"/>
          </a:p>
        </p:txBody>
      </p:sp>
      <p:pic>
        <p:nvPicPr>
          <p:cNvPr id="7" name="Picture 7" descr="A picture containing screenshot&#10;&#10;Description automatically generated">
            <a:extLst>
              <a:ext uri="{FF2B5EF4-FFF2-40B4-BE49-F238E27FC236}">
                <a16:creationId xmlns:a16="http://schemas.microsoft.com/office/drawing/2014/main" xmlns="" id="{1742451B-A9D4-4F19-BBFF-577316E2D14D}"/>
              </a:ext>
            </a:extLst>
          </p:cNvPr>
          <p:cNvPicPr>
            <a:picLocks noChangeAspect="1"/>
          </p:cNvPicPr>
          <p:nvPr/>
        </p:nvPicPr>
        <p:blipFill>
          <a:blip r:embed="rId3"/>
          <a:stretch>
            <a:fillRect/>
          </a:stretch>
        </p:blipFill>
        <p:spPr>
          <a:xfrm>
            <a:off x="665568" y="6169121"/>
            <a:ext cx="3644900" cy="2974878"/>
          </a:xfrm>
          <a:prstGeom prst="rect">
            <a:avLst/>
          </a:prstGeom>
        </p:spPr>
      </p:pic>
    </p:spTree>
    <p:extLst>
      <p:ext uri="{BB962C8B-B14F-4D97-AF65-F5344CB8AC3E}">
        <p14:creationId xmlns:p14="http://schemas.microsoft.com/office/powerpoint/2010/main" val="1214866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lIns="91440" tIns="45720" rIns="91440" bIns="45720" anchor="t"/>
          <a:lstStyle/>
          <a:p>
            <a:r>
              <a:rPr lang="en-US" sz="2300" dirty="0">
                <a:ea typeface="+mj-lt"/>
                <a:cs typeface="+mj-lt"/>
              </a:rPr>
              <a:t>pGLO Bacterial Transformation </a:t>
            </a:r>
            <a:r>
              <a:rPr lang="en-US" sz="2300" dirty="0" smtClean="0">
                <a:ea typeface="+mj-lt"/>
                <a:cs typeface="+mj-lt"/>
              </a:rPr>
              <a:t>Kit </a:t>
            </a:r>
            <a:r>
              <a:rPr lang="en-US" sz="2000" dirty="0" smtClean="0">
                <a:solidFill>
                  <a:schemeClr val="tx1">
                    <a:lumMod val="50000"/>
                    <a:lumOff val="50000"/>
                  </a:schemeClr>
                </a:solidFill>
                <a:ea typeface="+mj-lt"/>
                <a:cs typeface="+mj-lt"/>
              </a:rPr>
              <a:t>Modified</a:t>
            </a:r>
            <a:r>
              <a:rPr lang="en-US" sz="2000" dirty="0">
                <a:solidFill>
                  <a:schemeClr val="tx1">
                    <a:lumMod val="50000"/>
                    <a:lumOff val="50000"/>
                  </a:schemeClr>
                </a:solidFill>
                <a:ea typeface="+mj-lt"/>
                <a:cs typeface="+mj-lt"/>
              </a:rPr>
              <a:t> Student</a:t>
            </a:r>
            <a:r>
              <a:rPr lang="en-US" sz="2000" dirty="0">
                <a:solidFill>
                  <a:schemeClr val="tx1">
                    <a:lumMod val="50000"/>
                    <a:lumOff val="50000"/>
                  </a:schemeClr>
                </a:solidFill>
              </a:rPr>
              <a:t> Quick Guide</a:t>
            </a:r>
            <a:endParaRPr lang="en-US" sz="2000" dirty="0">
              <a:solidFill>
                <a:schemeClr val="tx1">
                  <a:lumMod val="50000"/>
                  <a:lumOff val="50000"/>
                </a:schemeClr>
              </a:solidFill>
              <a:cs typeface="Arial"/>
            </a:endParaRPr>
          </a:p>
        </p:txBody>
      </p:sp>
      <p:sp>
        <p:nvSpPr>
          <p:cNvPr id="3" name="Content Placeholder 2"/>
          <p:cNvSpPr>
            <a:spLocks noGrp="1"/>
          </p:cNvSpPr>
          <p:nvPr>
            <p:ph idx="1"/>
          </p:nvPr>
        </p:nvSpPr>
        <p:spPr>
          <a:xfrm>
            <a:off x="457200" y="1729267"/>
            <a:ext cx="4061637" cy="7611583"/>
          </a:xfrm>
        </p:spPr>
        <p:txBody>
          <a:bodyPr vert="horz" lIns="91440" tIns="45720" rIns="91440" bIns="45720" rtlCol="0" anchor="t">
            <a:noAutofit/>
          </a:bodyPr>
          <a:lstStyle/>
          <a:p>
            <a:pPr marL="228600" indent="-228600">
              <a:spcAft>
                <a:spcPts val="800"/>
              </a:spcAft>
              <a:buFont typeface="+mj-lt"/>
              <a:buAutoNum type="arabicPeriod"/>
            </a:pPr>
            <a:r>
              <a:rPr lang="en-US" sz="1200" dirty="0" smtClean="0">
                <a:ea typeface="+mn-lt"/>
                <a:cs typeface="+mn-lt"/>
              </a:rPr>
              <a:t>Find the tube labeled either “+pGLO” </a:t>
            </a:r>
            <a:r>
              <a:rPr lang="en-US" sz="1200" dirty="0">
                <a:ea typeface="+mn-lt"/>
                <a:cs typeface="+mn-lt"/>
              </a:rPr>
              <a:t>or </a:t>
            </a:r>
            <a:r>
              <a:rPr lang="en-US" sz="1200" dirty="0" smtClean="0">
                <a:ea typeface="+mn-lt"/>
                <a:cs typeface="+mn-lt"/>
              </a:rPr>
              <a:t>“–pGLO” and write your </a:t>
            </a:r>
            <a:r>
              <a:rPr lang="en-US" sz="1200" dirty="0">
                <a:ea typeface="+mn-lt"/>
                <a:cs typeface="+mn-lt"/>
              </a:rPr>
              <a:t>initials on the top of the </a:t>
            </a:r>
            <a:r>
              <a:rPr lang="en-US" sz="1200" dirty="0" smtClean="0">
                <a:ea typeface="+mn-lt"/>
                <a:cs typeface="+mn-lt"/>
              </a:rPr>
              <a:t>tube.</a:t>
            </a:r>
            <a:endParaRPr lang="en-US" sz="1200" b="1" dirty="0">
              <a:ea typeface="+mn-lt"/>
              <a:cs typeface="+mn-lt"/>
            </a:endParaRPr>
          </a:p>
          <a:p>
            <a:pPr marL="228600" indent="-228600">
              <a:spcAft>
                <a:spcPts val="800"/>
              </a:spcAft>
              <a:buFont typeface="+mj-lt"/>
              <a:buAutoNum type="arabicPeriod"/>
            </a:pPr>
            <a:r>
              <a:rPr lang="en-US" sz="1200" dirty="0" smtClean="0">
                <a:cs typeface="Arial"/>
              </a:rPr>
              <a:t>Using </a:t>
            </a:r>
            <a:r>
              <a:rPr lang="en-US" sz="1200" dirty="0">
                <a:cs typeface="Arial"/>
              </a:rPr>
              <a:t>a fresh </a:t>
            </a:r>
            <a:r>
              <a:rPr lang="en-US" sz="1200" dirty="0" smtClean="0">
                <a:cs typeface="Arial"/>
              </a:rPr>
              <a:t>pipet, </a:t>
            </a:r>
            <a:r>
              <a:rPr lang="en-US" sz="1200" dirty="0">
                <a:cs typeface="Arial"/>
              </a:rPr>
              <a:t>transfer 250 </a:t>
            </a:r>
            <a:r>
              <a:rPr lang="en-US" sz="1200" dirty="0" smtClean="0">
                <a:cs typeface="Arial"/>
              </a:rPr>
              <a:t>µl transformation </a:t>
            </a:r>
            <a:r>
              <a:rPr lang="en-US" sz="1200" dirty="0">
                <a:cs typeface="Arial"/>
              </a:rPr>
              <a:t>solution (</a:t>
            </a:r>
            <a:r>
              <a:rPr lang="en-US" sz="1200" dirty="0" smtClean="0">
                <a:cs typeface="Arial"/>
              </a:rPr>
              <a:t>TS) </a:t>
            </a:r>
            <a:r>
              <a:rPr lang="en-US" sz="1200" dirty="0">
                <a:cs typeface="Arial"/>
              </a:rPr>
              <a:t>to your pGLO tube and place </a:t>
            </a:r>
            <a:r>
              <a:rPr lang="en-US" sz="1200" dirty="0" smtClean="0">
                <a:cs typeface="Arial"/>
              </a:rPr>
              <a:t>it on </a:t>
            </a:r>
            <a:r>
              <a:rPr lang="en-US" sz="1200" dirty="0">
                <a:cs typeface="Arial"/>
              </a:rPr>
              <a:t>ice. </a:t>
            </a:r>
          </a:p>
          <a:p>
            <a:pPr marL="228600" indent="-228600">
              <a:spcAft>
                <a:spcPts val="800"/>
              </a:spcAft>
              <a:buFont typeface="+mj-lt"/>
              <a:buAutoNum type="arabicPeriod"/>
            </a:pPr>
            <a:r>
              <a:rPr lang="en-US" sz="1200" dirty="0" smtClean="0">
                <a:cs typeface="Arial"/>
              </a:rPr>
              <a:t>Using </a:t>
            </a:r>
            <a:r>
              <a:rPr lang="en-US" sz="1200" dirty="0">
                <a:cs typeface="Arial"/>
              </a:rPr>
              <a:t>a sterile </a:t>
            </a:r>
            <a:r>
              <a:rPr lang="en-US" sz="1200" dirty="0" smtClean="0">
                <a:cs typeface="Arial"/>
              </a:rPr>
              <a:t>loop, pick </a:t>
            </a:r>
            <a:r>
              <a:rPr lang="en-US" sz="1200" dirty="0">
                <a:cs typeface="Arial"/>
              </a:rPr>
              <a:t>up a single colony of bacteria from the starter plate provided by the instructor. Transfer the colony to the TS solution in your pGLO tube and spin the loop to dislodge the colony. </a:t>
            </a:r>
          </a:p>
          <a:p>
            <a:pPr marL="228600" indent="-228600">
              <a:spcAft>
                <a:spcPts val="800"/>
              </a:spcAft>
              <a:buFont typeface="+mj-lt"/>
              <a:buAutoNum type="arabicPeriod"/>
            </a:pPr>
            <a:r>
              <a:rPr lang="en-US" sz="1200" dirty="0" smtClean="0">
                <a:cs typeface="Arial"/>
              </a:rPr>
              <a:t>Incubate the tube </a:t>
            </a:r>
            <a:r>
              <a:rPr lang="en-US" sz="1200" dirty="0">
                <a:cs typeface="Arial"/>
              </a:rPr>
              <a:t>on ice for 10 minutes. </a:t>
            </a:r>
          </a:p>
          <a:p>
            <a:pPr marL="228600" indent="-228600">
              <a:spcAft>
                <a:spcPts val="800"/>
              </a:spcAft>
              <a:buFont typeface="+mj-lt"/>
              <a:buAutoNum type="arabicPeriod"/>
            </a:pPr>
            <a:r>
              <a:rPr lang="en-US" sz="1200" dirty="0" smtClean="0">
                <a:cs typeface="Arial"/>
              </a:rPr>
              <a:t>During the incubation, </a:t>
            </a:r>
            <a:r>
              <a:rPr lang="en-US" sz="1200" dirty="0">
                <a:cs typeface="Arial"/>
              </a:rPr>
              <a:t>label </a:t>
            </a:r>
            <a:r>
              <a:rPr lang="en-US" sz="1200" dirty="0" smtClean="0">
                <a:cs typeface="Arial"/>
              </a:rPr>
              <a:t>the agar </a:t>
            </a:r>
            <a:r>
              <a:rPr lang="en-US" sz="1200" dirty="0">
                <a:cs typeface="Arial"/>
              </a:rPr>
              <a:t>plate with your initials and either </a:t>
            </a:r>
            <a:r>
              <a:rPr lang="en-US" sz="1200" dirty="0" smtClean="0">
                <a:cs typeface="Arial"/>
              </a:rPr>
              <a:t>“–pGLO” </a:t>
            </a:r>
            <a:r>
              <a:rPr lang="en-US" sz="1200" dirty="0">
                <a:cs typeface="Arial"/>
              </a:rPr>
              <a:t>or </a:t>
            </a:r>
            <a:r>
              <a:rPr lang="en-US" sz="1200" dirty="0" smtClean="0">
                <a:cs typeface="Arial"/>
              </a:rPr>
              <a:t>“+pGLO” to correspond with your </a:t>
            </a:r>
            <a:r>
              <a:rPr lang="en-US" sz="1200" dirty="0">
                <a:cs typeface="Arial"/>
              </a:rPr>
              <a:t>tube. </a:t>
            </a:r>
          </a:p>
          <a:p>
            <a:pPr marL="228600" indent="-228600">
              <a:spcAft>
                <a:spcPts val="800"/>
              </a:spcAft>
              <a:buFont typeface="+mj-lt"/>
              <a:buAutoNum type="arabicPeriod"/>
            </a:pPr>
            <a:r>
              <a:rPr lang="en-US" sz="1200" b="1" dirty="0" smtClean="0">
                <a:cs typeface="Arial"/>
              </a:rPr>
              <a:t>Heat </a:t>
            </a:r>
            <a:r>
              <a:rPr lang="en-US" sz="1200" b="1" dirty="0">
                <a:cs typeface="Arial"/>
              </a:rPr>
              <a:t>shock</a:t>
            </a:r>
            <a:r>
              <a:rPr lang="en-US" sz="1200" dirty="0" smtClean="0">
                <a:cs typeface="Arial"/>
              </a:rPr>
              <a:t>. Transfer </a:t>
            </a:r>
            <a:r>
              <a:rPr lang="en-US" sz="1200" dirty="0">
                <a:cs typeface="Arial"/>
              </a:rPr>
              <a:t>your microtube into one of the floatie slots </a:t>
            </a:r>
            <a:r>
              <a:rPr lang="en-US" sz="1200" dirty="0" smtClean="0">
                <a:cs typeface="Arial"/>
              </a:rPr>
              <a:t>in </a:t>
            </a:r>
            <a:r>
              <a:rPr lang="en-US" sz="1200" dirty="0">
                <a:cs typeface="Arial"/>
              </a:rPr>
              <a:t>the </a:t>
            </a:r>
            <a:r>
              <a:rPr lang="en-US" sz="1200" dirty="0" smtClean="0">
                <a:cs typeface="Arial"/>
              </a:rPr>
              <a:t>42⁰C </a:t>
            </a:r>
            <a:r>
              <a:rPr lang="en-US" sz="1200" dirty="0">
                <a:cs typeface="Arial"/>
              </a:rPr>
              <a:t>water bath for exactly 50 </a:t>
            </a:r>
            <a:r>
              <a:rPr lang="en-US" sz="1200" dirty="0" smtClean="0">
                <a:cs typeface="Arial"/>
              </a:rPr>
              <a:t>sec. </a:t>
            </a:r>
            <a:r>
              <a:rPr lang="en-US" sz="1200" dirty="0">
                <a:cs typeface="Arial"/>
              </a:rPr>
              <a:t>Then </a:t>
            </a:r>
            <a:r>
              <a:rPr lang="en-US" sz="1200" dirty="0" smtClean="0">
                <a:cs typeface="Arial"/>
              </a:rPr>
              <a:t>immediately </a:t>
            </a:r>
            <a:r>
              <a:rPr lang="en-US" sz="1200" dirty="0">
                <a:cs typeface="Arial"/>
              </a:rPr>
              <a:t>transfer it </a:t>
            </a:r>
            <a:r>
              <a:rPr lang="en-US" sz="1200" dirty="0" smtClean="0">
                <a:cs typeface="Arial"/>
              </a:rPr>
              <a:t>to ice </a:t>
            </a:r>
            <a:r>
              <a:rPr lang="en-US" sz="1200" dirty="0">
                <a:cs typeface="Arial"/>
              </a:rPr>
              <a:t>for 2 </a:t>
            </a:r>
            <a:r>
              <a:rPr lang="en-US" sz="1200" dirty="0" smtClean="0">
                <a:cs typeface="Arial"/>
              </a:rPr>
              <a:t>min.</a:t>
            </a:r>
            <a:r>
              <a:rPr lang="en-US" sz="1200" dirty="0">
                <a:cs typeface="Arial"/>
              </a:rPr>
              <a:t> </a:t>
            </a:r>
            <a:endParaRPr lang="en-US" sz="1200" dirty="0" smtClean="0">
              <a:cs typeface="Arial"/>
            </a:endParaRPr>
          </a:p>
          <a:p>
            <a:pPr marL="228600" indent="-228600">
              <a:spcAft>
                <a:spcPts val="800"/>
              </a:spcAft>
              <a:buFont typeface="+mj-lt"/>
              <a:buAutoNum type="arabicPeriod"/>
            </a:pPr>
            <a:r>
              <a:rPr lang="en-US" sz="1200" dirty="0" smtClean="0">
                <a:cs typeface="Arial"/>
              </a:rPr>
              <a:t>Remove the tube </a:t>
            </a:r>
            <a:r>
              <a:rPr lang="en-US" sz="1200" dirty="0">
                <a:cs typeface="Arial"/>
              </a:rPr>
              <a:t>from the ice and add 250 µl </a:t>
            </a:r>
            <a:r>
              <a:rPr lang="en-US" sz="1200" dirty="0" smtClean="0">
                <a:cs typeface="Arial"/>
              </a:rPr>
              <a:t>Luria </a:t>
            </a:r>
            <a:r>
              <a:rPr lang="en-US" sz="1200" dirty="0">
                <a:cs typeface="Arial"/>
              </a:rPr>
              <a:t>broth (</a:t>
            </a:r>
            <a:r>
              <a:rPr lang="en-US" sz="1200" dirty="0" smtClean="0">
                <a:cs typeface="Arial"/>
              </a:rPr>
              <a:t>LB) using </a:t>
            </a:r>
            <a:r>
              <a:rPr lang="en-US" sz="1200" dirty="0">
                <a:cs typeface="Arial"/>
              </a:rPr>
              <a:t>a fresh plastic </a:t>
            </a:r>
            <a:r>
              <a:rPr lang="en-US" sz="1200" dirty="0" smtClean="0">
                <a:cs typeface="Arial"/>
              </a:rPr>
              <a:t>pipet. </a:t>
            </a:r>
            <a:endParaRPr lang="en-US" sz="1200" dirty="0">
              <a:cs typeface="Arial"/>
            </a:endParaRPr>
          </a:p>
          <a:p>
            <a:pPr marL="228600" indent="-228600">
              <a:spcAft>
                <a:spcPts val="800"/>
              </a:spcAft>
              <a:buFont typeface="+mj-lt"/>
              <a:buAutoNum type="arabicPeriod"/>
            </a:pPr>
            <a:r>
              <a:rPr lang="en-US" sz="1200" dirty="0" smtClean="0">
                <a:cs typeface="Arial"/>
              </a:rPr>
              <a:t>Incubate the tube </a:t>
            </a:r>
            <a:r>
              <a:rPr lang="en-US" sz="1200" dirty="0">
                <a:cs typeface="Arial"/>
              </a:rPr>
              <a:t>at room temperature for 10 </a:t>
            </a:r>
            <a:r>
              <a:rPr lang="en-US" sz="1200" dirty="0" smtClean="0">
                <a:cs typeface="Arial"/>
              </a:rPr>
              <a:t>min.</a:t>
            </a:r>
            <a:endParaRPr lang="en-US" sz="1200" dirty="0">
              <a:cs typeface="Arial"/>
            </a:endParaRPr>
          </a:p>
          <a:p>
            <a:pPr marL="228600" indent="-228600">
              <a:spcAft>
                <a:spcPts val="800"/>
              </a:spcAft>
              <a:buFont typeface="+mj-lt"/>
              <a:buAutoNum type="arabicPeriod"/>
            </a:pPr>
            <a:r>
              <a:rPr lang="en-US" sz="1200" dirty="0" smtClean="0">
                <a:cs typeface="Arial"/>
              </a:rPr>
              <a:t>Flick the tube </a:t>
            </a:r>
            <a:r>
              <a:rPr lang="en-US" sz="1200" dirty="0">
                <a:cs typeface="Arial"/>
              </a:rPr>
              <a:t>with your fingers to mix </a:t>
            </a:r>
            <a:r>
              <a:rPr lang="en-US" sz="1200" dirty="0" smtClean="0">
                <a:cs typeface="Arial"/>
              </a:rPr>
              <a:t>the</a:t>
            </a:r>
            <a:r>
              <a:rPr lang="en-US" sz="1200" dirty="0">
                <a:cs typeface="Arial"/>
              </a:rPr>
              <a:t> contents. </a:t>
            </a:r>
          </a:p>
          <a:p>
            <a:pPr marL="228600" indent="-228600">
              <a:spcAft>
                <a:spcPts val="800"/>
              </a:spcAft>
              <a:buFont typeface="+mj-lt"/>
              <a:buAutoNum type="arabicPeriod"/>
            </a:pPr>
            <a:r>
              <a:rPr lang="en-US" sz="1200" dirty="0" smtClean="0">
                <a:cs typeface="Arial"/>
              </a:rPr>
              <a:t>Using </a:t>
            </a:r>
            <a:r>
              <a:rPr lang="en-US" sz="1200" dirty="0">
                <a:cs typeface="Arial"/>
              </a:rPr>
              <a:t>the LB </a:t>
            </a:r>
            <a:r>
              <a:rPr lang="en-US" sz="1200" dirty="0" smtClean="0">
                <a:cs typeface="Arial"/>
              </a:rPr>
              <a:t>pipet, </a:t>
            </a:r>
            <a:r>
              <a:rPr lang="en-US" sz="1200" dirty="0">
                <a:cs typeface="Arial"/>
              </a:rPr>
              <a:t>transfer 100 µl of your cell suspension to </a:t>
            </a:r>
            <a:r>
              <a:rPr lang="en-US" sz="1200" dirty="0" smtClean="0">
                <a:cs typeface="Arial"/>
              </a:rPr>
              <a:t>the agar </a:t>
            </a:r>
            <a:r>
              <a:rPr lang="en-US" sz="1200" dirty="0">
                <a:cs typeface="Arial"/>
              </a:rPr>
              <a:t>plate. </a:t>
            </a:r>
            <a:endParaRPr lang="en-US" dirty="0">
              <a:cs typeface="Arial"/>
            </a:endParaRPr>
          </a:p>
          <a:p>
            <a:pPr marL="228600" indent="-228600">
              <a:spcAft>
                <a:spcPts val="800"/>
              </a:spcAft>
              <a:buFont typeface="+mj-lt"/>
              <a:buAutoNum type="arabicPeriod"/>
            </a:pPr>
            <a:r>
              <a:rPr lang="en-US" sz="1200" dirty="0" smtClean="0">
                <a:cs typeface="Arial"/>
              </a:rPr>
              <a:t>Use </a:t>
            </a:r>
            <a:r>
              <a:rPr lang="en-US" sz="1200" dirty="0">
                <a:cs typeface="Arial"/>
              </a:rPr>
              <a:t>a new, sterile loop to spread the suspension evenly across your plate. </a:t>
            </a:r>
            <a:endParaRPr lang="en-US" dirty="0">
              <a:cs typeface="Arial"/>
            </a:endParaRPr>
          </a:p>
          <a:p>
            <a:pPr marL="228600" indent="-228600">
              <a:spcAft>
                <a:spcPts val="800"/>
              </a:spcAft>
              <a:buFont typeface="+mj-lt"/>
              <a:buAutoNum type="arabicPeriod"/>
            </a:pPr>
            <a:r>
              <a:rPr lang="en-US" sz="1200" dirty="0" smtClean="0">
                <a:cs typeface="Arial"/>
              </a:rPr>
              <a:t>Invert the plate </a:t>
            </a:r>
            <a:r>
              <a:rPr lang="en-US" sz="1200" dirty="0">
                <a:cs typeface="Arial"/>
              </a:rPr>
              <a:t>and place it into the incubator for </a:t>
            </a:r>
            <a:r>
              <a:rPr lang="en-US" sz="1200" dirty="0" smtClean="0">
                <a:cs typeface="Arial"/>
              </a:rPr>
              <a:t/>
            </a:r>
            <a:br>
              <a:rPr lang="en-US" sz="1200" dirty="0" smtClean="0">
                <a:cs typeface="Arial"/>
              </a:rPr>
            </a:br>
            <a:r>
              <a:rPr lang="en-US" sz="1200" dirty="0" smtClean="0">
                <a:cs typeface="Arial"/>
              </a:rPr>
              <a:t>24 </a:t>
            </a:r>
            <a:r>
              <a:rPr lang="en-US" sz="1200" dirty="0" smtClean="0">
                <a:cs typeface="Arial"/>
              </a:rPr>
              <a:t>hr.</a:t>
            </a:r>
            <a:r>
              <a:rPr lang="en-US" sz="1200" dirty="0">
                <a:cs typeface="Arial"/>
              </a:rPr>
              <a:t> </a:t>
            </a:r>
          </a:p>
          <a:p>
            <a:pPr marL="228600" indent="-228600">
              <a:spcAft>
                <a:spcPts val="800"/>
              </a:spcAft>
              <a:buFont typeface="+mj-lt"/>
              <a:buAutoNum type="arabicPeriod"/>
            </a:pPr>
            <a:r>
              <a:rPr lang="en-US" sz="1200" dirty="0" smtClean="0">
                <a:cs typeface="Arial"/>
              </a:rPr>
              <a:t>After </a:t>
            </a:r>
            <a:r>
              <a:rPr lang="en-US" sz="1200" dirty="0">
                <a:cs typeface="Arial"/>
              </a:rPr>
              <a:t>24 </a:t>
            </a:r>
            <a:r>
              <a:rPr lang="en-US" sz="1200" dirty="0" smtClean="0">
                <a:cs typeface="Arial"/>
              </a:rPr>
              <a:t>hr, </a:t>
            </a:r>
            <a:r>
              <a:rPr lang="en-US" sz="1200" dirty="0">
                <a:cs typeface="Arial"/>
              </a:rPr>
              <a:t>view your plate under a UV light source provided by your instructor and record your results. </a:t>
            </a:r>
          </a:p>
          <a:p>
            <a:pPr marL="0" indent="0">
              <a:buNone/>
            </a:pPr>
            <a:endParaRPr lang="en-US" sz="1200" dirty="0">
              <a:cs typeface="Arial"/>
            </a:endParaRPr>
          </a:p>
        </p:txBody>
      </p:sp>
      <p:pic>
        <p:nvPicPr>
          <p:cNvPr id="15" name="Picture 18" descr="A close up of a device&#10;&#10;Description automatically generated">
            <a:extLst>
              <a:ext uri="{FF2B5EF4-FFF2-40B4-BE49-F238E27FC236}">
                <a16:creationId xmlns:a16="http://schemas.microsoft.com/office/drawing/2014/main" xmlns="" id="{3264A610-5B7F-47CC-97D6-4D698139E82A}"/>
              </a:ext>
            </a:extLst>
          </p:cNvPr>
          <p:cNvPicPr>
            <a:picLocks noChangeAspect="1"/>
          </p:cNvPicPr>
          <p:nvPr/>
        </p:nvPicPr>
        <p:blipFill>
          <a:blip r:embed="rId2"/>
          <a:stretch>
            <a:fillRect/>
          </a:stretch>
        </p:blipFill>
        <p:spPr>
          <a:xfrm rot="2100000">
            <a:off x="5209323" y="1208857"/>
            <a:ext cx="587375" cy="619125"/>
          </a:xfrm>
          <a:prstGeom prst="rect">
            <a:avLst/>
          </a:prstGeom>
        </p:spPr>
      </p:pic>
      <p:pic>
        <p:nvPicPr>
          <p:cNvPr id="10" name="Picture 10">
            <a:extLst>
              <a:ext uri="{FF2B5EF4-FFF2-40B4-BE49-F238E27FC236}">
                <a16:creationId xmlns:a16="http://schemas.microsoft.com/office/drawing/2014/main" xmlns="" id="{95ADE6FE-751B-4CC0-B4D2-E74B3C341B10}"/>
              </a:ext>
            </a:extLst>
          </p:cNvPr>
          <p:cNvPicPr>
            <a:picLocks noChangeAspect="1"/>
          </p:cNvPicPr>
          <p:nvPr/>
        </p:nvPicPr>
        <p:blipFill>
          <a:blip r:embed="rId3"/>
          <a:stretch>
            <a:fillRect/>
          </a:stretch>
        </p:blipFill>
        <p:spPr>
          <a:xfrm rot="1440000">
            <a:off x="4922861" y="1643566"/>
            <a:ext cx="266700" cy="495300"/>
          </a:xfrm>
          <a:prstGeom prst="rect">
            <a:avLst/>
          </a:prstGeom>
        </p:spPr>
      </p:pic>
      <p:pic>
        <p:nvPicPr>
          <p:cNvPr id="11" name="Picture 12" descr="A close up of a logo&#10;&#10;Description automatically generated">
            <a:extLst>
              <a:ext uri="{FF2B5EF4-FFF2-40B4-BE49-F238E27FC236}">
                <a16:creationId xmlns:a16="http://schemas.microsoft.com/office/drawing/2014/main" xmlns="" id="{87E030D9-CB1E-4F90-BAF8-EF67FA7BA952}"/>
              </a:ext>
            </a:extLst>
          </p:cNvPr>
          <p:cNvPicPr>
            <a:picLocks noChangeAspect="1"/>
          </p:cNvPicPr>
          <p:nvPr/>
        </p:nvPicPr>
        <p:blipFill>
          <a:blip r:embed="rId4"/>
          <a:stretch>
            <a:fillRect/>
          </a:stretch>
        </p:blipFill>
        <p:spPr>
          <a:xfrm>
            <a:off x="6057900" y="1938338"/>
            <a:ext cx="977900" cy="695325"/>
          </a:xfrm>
          <a:prstGeom prst="rect">
            <a:avLst/>
          </a:prstGeom>
        </p:spPr>
      </p:pic>
      <p:pic>
        <p:nvPicPr>
          <p:cNvPr id="2" name="Picture 4" descr="A close up of a device&#10;&#10;Description automatically generated">
            <a:extLst>
              <a:ext uri="{FF2B5EF4-FFF2-40B4-BE49-F238E27FC236}">
                <a16:creationId xmlns:a16="http://schemas.microsoft.com/office/drawing/2014/main" xmlns="" id="{9C54D617-CABC-4784-BE5E-AE91FB2E40E8}"/>
              </a:ext>
            </a:extLst>
          </p:cNvPr>
          <p:cNvPicPr>
            <a:picLocks noChangeAspect="1"/>
          </p:cNvPicPr>
          <p:nvPr/>
        </p:nvPicPr>
        <p:blipFill>
          <a:blip r:embed="rId5"/>
          <a:stretch>
            <a:fillRect/>
          </a:stretch>
        </p:blipFill>
        <p:spPr>
          <a:xfrm>
            <a:off x="6838950" y="1317625"/>
            <a:ext cx="647700" cy="844550"/>
          </a:xfrm>
          <a:prstGeom prst="rect">
            <a:avLst/>
          </a:prstGeom>
        </p:spPr>
      </p:pic>
      <p:pic>
        <p:nvPicPr>
          <p:cNvPr id="5" name="Picture 5" descr="A close up of a device&#10;&#10;Description automatically generated">
            <a:extLst>
              <a:ext uri="{FF2B5EF4-FFF2-40B4-BE49-F238E27FC236}">
                <a16:creationId xmlns:a16="http://schemas.microsoft.com/office/drawing/2014/main" xmlns="" id="{67E4D200-5CD4-46C0-B04E-1B68AA0A903B}"/>
              </a:ext>
            </a:extLst>
          </p:cNvPr>
          <p:cNvPicPr>
            <a:picLocks noChangeAspect="1"/>
          </p:cNvPicPr>
          <p:nvPr/>
        </p:nvPicPr>
        <p:blipFill>
          <a:blip r:embed="rId6"/>
          <a:stretch>
            <a:fillRect/>
          </a:stretch>
        </p:blipFill>
        <p:spPr>
          <a:xfrm>
            <a:off x="4578350" y="2513559"/>
            <a:ext cx="1727200" cy="1157782"/>
          </a:xfrm>
          <a:prstGeom prst="rect">
            <a:avLst/>
          </a:prstGeom>
        </p:spPr>
      </p:pic>
      <p:pic>
        <p:nvPicPr>
          <p:cNvPr id="6" name="Picture 7" descr="A picture containing drawing, mirror, table&#10;&#10;Description automatically generated">
            <a:extLst>
              <a:ext uri="{FF2B5EF4-FFF2-40B4-BE49-F238E27FC236}">
                <a16:creationId xmlns:a16="http://schemas.microsoft.com/office/drawing/2014/main" xmlns="" id="{C976FB5B-3A09-4833-A6C0-F679FD06A0ED}"/>
              </a:ext>
            </a:extLst>
          </p:cNvPr>
          <p:cNvPicPr>
            <a:picLocks noChangeAspect="1"/>
          </p:cNvPicPr>
          <p:nvPr/>
        </p:nvPicPr>
        <p:blipFill>
          <a:blip r:embed="rId7"/>
          <a:stretch>
            <a:fillRect/>
          </a:stretch>
        </p:blipFill>
        <p:spPr>
          <a:xfrm>
            <a:off x="6777038" y="2843213"/>
            <a:ext cx="644525" cy="1330325"/>
          </a:xfrm>
          <a:prstGeom prst="rect">
            <a:avLst/>
          </a:prstGeom>
        </p:spPr>
      </p:pic>
      <p:pic>
        <p:nvPicPr>
          <p:cNvPr id="8" name="Picture 8" descr="A picture containing tool&#10;&#10;Description automatically generated">
            <a:extLst>
              <a:ext uri="{FF2B5EF4-FFF2-40B4-BE49-F238E27FC236}">
                <a16:creationId xmlns:a16="http://schemas.microsoft.com/office/drawing/2014/main" xmlns="" id="{2C3DFA7B-AC6F-4D66-B533-9BD2B0B76E55}"/>
              </a:ext>
            </a:extLst>
          </p:cNvPr>
          <p:cNvPicPr>
            <a:picLocks noChangeAspect="1"/>
          </p:cNvPicPr>
          <p:nvPr/>
        </p:nvPicPr>
        <p:blipFill>
          <a:blip r:embed="rId8"/>
          <a:stretch>
            <a:fillRect/>
          </a:stretch>
        </p:blipFill>
        <p:spPr>
          <a:xfrm>
            <a:off x="6257925" y="3451225"/>
            <a:ext cx="584200" cy="209550"/>
          </a:xfrm>
          <a:prstGeom prst="rect">
            <a:avLst/>
          </a:prstGeom>
        </p:spPr>
      </p:pic>
      <p:pic>
        <p:nvPicPr>
          <p:cNvPr id="9" name="Picture 11" descr="A picture containing drawing&#10;&#10;Description automatically generated">
            <a:extLst>
              <a:ext uri="{FF2B5EF4-FFF2-40B4-BE49-F238E27FC236}">
                <a16:creationId xmlns:a16="http://schemas.microsoft.com/office/drawing/2014/main" xmlns="" id="{AA66D940-1560-41DC-92A2-030F3174A45C}"/>
              </a:ext>
            </a:extLst>
          </p:cNvPr>
          <p:cNvPicPr>
            <a:picLocks noChangeAspect="1"/>
          </p:cNvPicPr>
          <p:nvPr/>
        </p:nvPicPr>
        <p:blipFill>
          <a:blip r:embed="rId9"/>
          <a:stretch>
            <a:fillRect/>
          </a:stretch>
        </p:blipFill>
        <p:spPr>
          <a:xfrm>
            <a:off x="4743450" y="4431121"/>
            <a:ext cx="2470150" cy="1107258"/>
          </a:xfrm>
          <a:prstGeom prst="rect">
            <a:avLst/>
          </a:prstGeom>
        </p:spPr>
      </p:pic>
      <p:pic>
        <p:nvPicPr>
          <p:cNvPr id="12" name="Picture 12" descr="A close up of a device&#10;&#10;Description automatically generated">
            <a:extLst>
              <a:ext uri="{FF2B5EF4-FFF2-40B4-BE49-F238E27FC236}">
                <a16:creationId xmlns:a16="http://schemas.microsoft.com/office/drawing/2014/main" xmlns="" id="{E73B4599-0EE9-4146-84FE-A7AC418BFAFC}"/>
              </a:ext>
            </a:extLst>
          </p:cNvPr>
          <p:cNvPicPr>
            <a:picLocks noChangeAspect="1"/>
          </p:cNvPicPr>
          <p:nvPr/>
        </p:nvPicPr>
        <p:blipFill>
          <a:blip r:embed="rId10"/>
          <a:stretch>
            <a:fillRect/>
          </a:stretch>
        </p:blipFill>
        <p:spPr>
          <a:xfrm>
            <a:off x="4648200" y="5878097"/>
            <a:ext cx="1847850" cy="861256"/>
          </a:xfrm>
          <a:prstGeom prst="rect">
            <a:avLst/>
          </a:prstGeom>
        </p:spPr>
      </p:pic>
      <p:pic>
        <p:nvPicPr>
          <p:cNvPr id="13" name="Picture 13" descr="A close up of a map&#10;&#10;Description automatically generated">
            <a:extLst>
              <a:ext uri="{FF2B5EF4-FFF2-40B4-BE49-F238E27FC236}">
                <a16:creationId xmlns:a16="http://schemas.microsoft.com/office/drawing/2014/main" xmlns="" id="{44EBF3F1-B3E9-4E7B-906B-3F2D7970F247}"/>
              </a:ext>
            </a:extLst>
          </p:cNvPr>
          <p:cNvPicPr>
            <a:picLocks noChangeAspect="1"/>
          </p:cNvPicPr>
          <p:nvPr/>
        </p:nvPicPr>
        <p:blipFill>
          <a:blip r:embed="rId11"/>
          <a:stretch>
            <a:fillRect/>
          </a:stretch>
        </p:blipFill>
        <p:spPr>
          <a:xfrm>
            <a:off x="6292387" y="6303963"/>
            <a:ext cx="1098550" cy="727075"/>
          </a:xfrm>
          <a:prstGeom prst="rect">
            <a:avLst/>
          </a:prstGeom>
        </p:spPr>
      </p:pic>
      <p:pic>
        <p:nvPicPr>
          <p:cNvPr id="14" name="Picture 15" descr="A close up of a logo&#10;&#10;Description automatically generated">
            <a:extLst>
              <a:ext uri="{FF2B5EF4-FFF2-40B4-BE49-F238E27FC236}">
                <a16:creationId xmlns:a16="http://schemas.microsoft.com/office/drawing/2014/main" xmlns="" id="{082A67C0-57D6-4DB9-8512-2DF3EB3CE96A}"/>
              </a:ext>
            </a:extLst>
          </p:cNvPr>
          <p:cNvPicPr>
            <a:picLocks noChangeAspect="1"/>
          </p:cNvPicPr>
          <p:nvPr/>
        </p:nvPicPr>
        <p:blipFill>
          <a:blip r:embed="rId12"/>
          <a:stretch>
            <a:fillRect/>
          </a:stretch>
        </p:blipFill>
        <p:spPr>
          <a:xfrm>
            <a:off x="5638800" y="6305550"/>
            <a:ext cx="615950" cy="279400"/>
          </a:xfrm>
          <a:prstGeom prst="rect">
            <a:avLst/>
          </a:prstGeom>
        </p:spPr>
      </p:pic>
      <p:pic>
        <p:nvPicPr>
          <p:cNvPr id="16" name="Picture 16" descr="A picture containing mirror&#10;&#10;Description automatically generated">
            <a:extLst>
              <a:ext uri="{FF2B5EF4-FFF2-40B4-BE49-F238E27FC236}">
                <a16:creationId xmlns:a16="http://schemas.microsoft.com/office/drawing/2014/main" xmlns="" id="{F7605E16-7814-45F7-BDBC-DB2D211DCE9E}"/>
              </a:ext>
            </a:extLst>
          </p:cNvPr>
          <p:cNvPicPr>
            <a:picLocks noChangeAspect="1"/>
          </p:cNvPicPr>
          <p:nvPr/>
        </p:nvPicPr>
        <p:blipFill>
          <a:blip r:embed="rId13"/>
          <a:stretch>
            <a:fillRect/>
          </a:stretch>
        </p:blipFill>
        <p:spPr>
          <a:xfrm>
            <a:off x="4648200" y="7416611"/>
            <a:ext cx="1111250" cy="667127"/>
          </a:xfrm>
          <a:prstGeom prst="rect">
            <a:avLst/>
          </a:prstGeom>
        </p:spPr>
      </p:pic>
      <p:pic>
        <p:nvPicPr>
          <p:cNvPr id="17" name="Picture 15" descr="A close up of a logo&#10;&#10;Description automatically generated">
            <a:extLst>
              <a:ext uri="{FF2B5EF4-FFF2-40B4-BE49-F238E27FC236}">
                <a16:creationId xmlns:a16="http://schemas.microsoft.com/office/drawing/2014/main" xmlns="" id="{25BFE4F2-06FB-4328-83E0-C4197F32DF00}"/>
              </a:ext>
            </a:extLst>
          </p:cNvPr>
          <p:cNvPicPr>
            <a:picLocks noChangeAspect="1"/>
          </p:cNvPicPr>
          <p:nvPr/>
        </p:nvPicPr>
        <p:blipFill>
          <a:blip r:embed="rId12"/>
          <a:stretch>
            <a:fillRect/>
          </a:stretch>
        </p:blipFill>
        <p:spPr>
          <a:xfrm>
            <a:off x="5829299" y="7804150"/>
            <a:ext cx="615950" cy="279400"/>
          </a:xfrm>
          <a:prstGeom prst="rect">
            <a:avLst/>
          </a:prstGeom>
        </p:spPr>
      </p:pic>
      <p:pic>
        <p:nvPicPr>
          <p:cNvPr id="18" name="Picture 18">
            <a:extLst>
              <a:ext uri="{FF2B5EF4-FFF2-40B4-BE49-F238E27FC236}">
                <a16:creationId xmlns:a16="http://schemas.microsoft.com/office/drawing/2014/main" xmlns="" id="{AEDF7C02-DE41-40CA-A499-C5A84016E342}"/>
              </a:ext>
            </a:extLst>
          </p:cNvPr>
          <p:cNvPicPr>
            <a:picLocks noChangeAspect="1"/>
          </p:cNvPicPr>
          <p:nvPr/>
        </p:nvPicPr>
        <p:blipFill>
          <a:blip r:embed="rId14"/>
          <a:stretch>
            <a:fillRect/>
          </a:stretch>
        </p:blipFill>
        <p:spPr>
          <a:xfrm>
            <a:off x="6445250" y="7360312"/>
            <a:ext cx="1257300" cy="1033725"/>
          </a:xfrm>
          <a:prstGeom prst="rect">
            <a:avLst/>
          </a:prstGeom>
        </p:spPr>
      </p:pic>
      <p:pic>
        <p:nvPicPr>
          <p:cNvPr id="20" name="Picture 20" descr="A picture containing drawing, game, table&#10;&#10;Description automatically generated">
            <a:extLst>
              <a:ext uri="{FF2B5EF4-FFF2-40B4-BE49-F238E27FC236}">
                <a16:creationId xmlns:a16="http://schemas.microsoft.com/office/drawing/2014/main" xmlns="" id="{9A049CBF-8076-49B6-A3E9-492C32251AF8}"/>
              </a:ext>
            </a:extLst>
          </p:cNvPr>
          <p:cNvPicPr>
            <a:picLocks noChangeAspect="1"/>
          </p:cNvPicPr>
          <p:nvPr/>
        </p:nvPicPr>
        <p:blipFill>
          <a:blip r:embed="rId15"/>
          <a:stretch>
            <a:fillRect/>
          </a:stretch>
        </p:blipFill>
        <p:spPr>
          <a:xfrm>
            <a:off x="5770563" y="8586788"/>
            <a:ext cx="739775" cy="492125"/>
          </a:xfrm>
          <a:prstGeom prst="rect">
            <a:avLst/>
          </a:prstGeom>
        </p:spPr>
      </p:pic>
      <p:pic>
        <p:nvPicPr>
          <p:cNvPr id="21" name="Picture 21" descr="A picture containing pan, cup&#10;&#10;Description automatically generated">
            <a:extLst>
              <a:ext uri="{FF2B5EF4-FFF2-40B4-BE49-F238E27FC236}">
                <a16:creationId xmlns:a16="http://schemas.microsoft.com/office/drawing/2014/main" xmlns="" id="{370E75E6-83E0-4F63-AF8D-6418AB6045AD}"/>
              </a:ext>
            </a:extLst>
          </p:cNvPr>
          <p:cNvPicPr>
            <a:picLocks noChangeAspect="1"/>
          </p:cNvPicPr>
          <p:nvPr/>
        </p:nvPicPr>
        <p:blipFill>
          <a:blip r:embed="rId16"/>
          <a:stretch>
            <a:fillRect/>
          </a:stretch>
        </p:blipFill>
        <p:spPr>
          <a:xfrm>
            <a:off x="7151688" y="2159000"/>
            <a:ext cx="542925" cy="419100"/>
          </a:xfrm>
          <a:prstGeom prst="rect">
            <a:avLst/>
          </a:prstGeom>
        </p:spPr>
      </p:pic>
    </p:spTree>
    <p:extLst>
      <p:ext uri="{BB962C8B-B14F-4D97-AF65-F5344CB8AC3E}">
        <p14:creationId xmlns:p14="http://schemas.microsoft.com/office/powerpoint/2010/main" val="1589498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xplorer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59E2785103C24697282931D7FF8FF6" ma:contentTypeVersion="9" ma:contentTypeDescription="Create a new document." ma:contentTypeScope="" ma:versionID="3fcb8f105ab32ddcfd81a8a2238801a5">
  <xsd:schema xmlns:xsd="http://www.w3.org/2001/XMLSchema" xmlns:xs="http://www.w3.org/2001/XMLSchema" xmlns:p="http://schemas.microsoft.com/office/2006/metadata/properties" xmlns:ns3="7fab440e-7fd9-4533-a47c-2f307f6c9351" xmlns:ns4="5fba8325-d30f-49d8-9c9b-fb45d9940db1" targetNamespace="http://schemas.microsoft.com/office/2006/metadata/properties" ma:root="true" ma:fieldsID="f9cde3e8c3cc1bec53f13d32a7892884" ns3:_="" ns4:_="">
    <xsd:import namespace="7fab440e-7fd9-4533-a47c-2f307f6c9351"/>
    <xsd:import namespace="5fba8325-d30f-49d8-9c9b-fb45d9940db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ab440e-7fd9-4533-a47c-2f307f6c935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ba8325-d30f-49d8-9c9b-fb45d9940db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B68F12-62EF-4C1E-B987-C12369BA23E7}">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7fab440e-7fd9-4533-a47c-2f307f6c9351"/>
    <ds:schemaRef ds:uri="http://schemas.microsoft.com/office/2006/metadata/properties"/>
    <ds:schemaRef ds:uri="http://purl.org/dc/terms/"/>
    <ds:schemaRef ds:uri="5fba8325-d30f-49d8-9c9b-fb45d9940db1"/>
    <ds:schemaRef ds:uri="http://www.w3.org/XML/1998/namespace"/>
    <ds:schemaRef ds:uri="http://purl.org/dc/dcmitype/"/>
  </ds:schemaRefs>
</ds:datastoreItem>
</file>

<file path=customXml/itemProps2.xml><?xml version="1.0" encoding="utf-8"?>
<ds:datastoreItem xmlns:ds="http://schemas.openxmlformats.org/officeDocument/2006/customXml" ds:itemID="{61F9FDC0-9BE2-429D-BF65-4C92A69AACED}">
  <ds:schemaRefs>
    <ds:schemaRef ds:uri="5fba8325-d30f-49d8-9c9b-fb45d9940db1"/>
    <ds:schemaRef ds:uri="7fab440e-7fd9-4533-a47c-2f307f6c935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04B8890-CF77-41BD-9E7B-BBBD5A74D0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166</TotalTime>
  <Words>259</Words>
  <Application>Microsoft Office PowerPoint</Application>
  <PresentationFormat>Custom</PresentationFormat>
  <Paragraphs>54</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Arial,Sans-Serif</vt:lpstr>
      <vt:lpstr>Courier New</vt:lpstr>
      <vt:lpstr>Wingdings</vt:lpstr>
      <vt:lpstr>Office Theme</vt:lpstr>
      <vt:lpstr>pGLO Bacterial Transformation Kit Modifications for Socially-Distanced Classrooms</vt:lpstr>
      <vt:lpstr>pGLO Bacterial Transformation Kit  Modified Teacher Preparation Guide   </vt:lpstr>
      <vt:lpstr>pGLO Bacterial Transformation Kit Modified Student Quick Guide</vt:lpstr>
    </vt:vector>
  </TitlesOfParts>
  <Company>Bio-Rad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Page</dc:creator>
  <cp:lastModifiedBy>Yolanda Kowalewski</cp:lastModifiedBy>
  <cp:revision>544</cp:revision>
  <dcterms:created xsi:type="dcterms:W3CDTF">2020-07-17T16:46:54Z</dcterms:created>
  <dcterms:modified xsi:type="dcterms:W3CDTF">2020-09-10T23:31:17Z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0x010100BA59E2785103C24697282931D7FF8FF6</vt:lpwstr>
  </property>
</Properties>
</file>