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  <p:sldId id="268" r:id="rId6"/>
    <p:sldId id="267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78E98-1A45-14F8-2D57-D72AE612C8EA}" v="1442" dt="2020-08-26T22:47:17.381"/>
    <p1510:client id="{11889D88-CB43-45F1-8C27-D8A1BB6D8829}" v="1" dt="2020-08-18T19:48:33.149"/>
    <p1510:client id="{8214E562-9AC0-8E7C-4203-262E873BAF82}" v="1" dt="2020-08-12T12:16:37.293"/>
    <p1510:client id="{CFF85DE3-1850-DBC3-5809-AAA5AF955A05}" v="3067" dt="2020-08-13T21:05:00.848"/>
    <p1510:client id="{EC321FC4-8DE1-047D-2391-5F629B9CEC0E}" v="1800" dt="2020-08-21T18:57:17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928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6857999" cy="1105786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8167"/>
            <a:ext cx="4061637" cy="7325833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18837" y="1818167"/>
            <a:ext cx="0" cy="7325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5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6857999" cy="1105786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64012"/>
            <a:ext cx="4061637" cy="5579988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18837" y="3564012"/>
            <a:ext cx="0" cy="55799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466882" y="1818167"/>
            <a:ext cx="6848318" cy="149066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393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8651"/>
            <a:ext cx="4061637" cy="6645349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18837" y="2498651"/>
            <a:ext cx="0" cy="66453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466882" y="457200"/>
            <a:ext cx="6848318" cy="1733107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17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4061637" cy="8686800"/>
          </a:xfrm>
        </p:spPr>
        <p:txBody>
          <a:bodyPr>
            <a:noAutofit/>
          </a:bodyPr>
          <a:lstStyle>
            <a:lvl1pPr>
              <a:spcBef>
                <a:spcPts val="15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18837" y="457200"/>
            <a:ext cx="0" cy="8686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5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6857999" cy="868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9840" y="9322647"/>
            <a:ext cx="42751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882" y="9322646"/>
            <a:ext cx="83647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9258105"/>
            <a:ext cx="1600200" cy="69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37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62" r:id="rId3"/>
    <p:sldLayoutId id="2147483660" r:id="rId4"/>
    <p:sldLayoutId id="2147483655" r:id="rId5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58293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44463" algn="l" defTabSz="58293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44538" indent="-144463" algn="l" defTabSz="58293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Courier New" panose="02070309020205020404" pitchFamily="49" charset="0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44463" algn="l" defTabSz="58293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7763" indent="-144463" algn="l" defTabSz="582930" rtl="0" eaLnBrk="1" latinLnBrk="0" hangingPunct="1">
        <a:lnSpc>
          <a:spcPct val="90000"/>
        </a:lnSpc>
        <a:spcBef>
          <a:spcPts val="319"/>
        </a:spcBef>
        <a:buFont typeface="Wingdings" panose="05000000000000000000" pitchFamily="2" charset="2"/>
        <a:buChar char="ü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pos="460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  <p15:guide id="4" orient="horz" pos="57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hyperlink" Target="https://www.bio-rad.com/webroot/web/pdf/lse/literature/Solutions_for_Socially_Distanced_Classrooms.pdf" TargetMode="External"/><Relationship Id="rId2" Type="http://schemas.openxmlformats.org/officeDocument/2006/relationships/hyperlink" Target="https://www.bio-rad.com/classroomresour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o-rad.com/en-us/sku/1660480edu-disposable-plastic-transfer-pipets?ID=1660480EDU" TargetMode="External"/><Relationship Id="rId5" Type="http://schemas.openxmlformats.org/officeDocument/2006/relationships/hyperlink" Target="https://www.bio-rad.com/en-us/product/giant-panda-problem-kit-for-ap-biology?ID=OM5OWJE8Z" TargetMode="Externa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bio-rad.com/webroot/web/pdf/lse/literature/4110175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Giant Panda Problem Kit</a:t>
            </a:r>
            <a:br>
              <a:rPr lang="en-US" dirty="0" smtClean="0"/>
            </a:b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Modifications for Socially-Distanced Classrooms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114797"/>
            <a:ext cx="6857999" cy="505533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Summary of Modifications</a:t>
            </a:r>
            <a:endParaRPr lang="en-US" b="1" dirty="0"/>
          </a:p>
          <a:p>
            <a:r>
              <a:rPr lang="en-US" sz="1400" dirty="0" smtClean="0"/>
              <a:t>Use the </a:t>
            </a:r>
            <a:r>
              <a:rPr lang="en-US" sz="1400" dirty="0"/>
              <a:t>paper model activity </a:t>
            </a:r>
            <a:r>
              <a:rPr lang="en-US" sz="1400" dirty="0" smtClean="0"/>
              <a:t>and other online resources available </a:t>
            </a:r>
            <a:r>
              <a:rPr lang="en-US" sz="1400" dirty="0"/>
              <a:t>at  </a:t>
            </a:r>
            <a:br>
              <a:rPr lang="en-US" sz="1400" dirty="0"/>
            </a:br>
            <a:r>
              <a:rPr lang="en-US" sz="1400" dirty="0" smtClean="0">
                <a:hlinkClick r:id="rId2"/>
              </a:rPr>
              <a:t>bio-rad.com/</a:t>
            </a:r>
            <a:r>
              <a:rPr lang="en-US" sz="1400" dirty="0" err="1" smtClean="0">
                <a:hlinkClick r:id="rId2"/>
              </a:rPr>
              <a:t>classroomresources</a:t>
            </a:r>
            <a:r>
              <a:rPr lang="en-US" sz="1400" dirty="0"/>
              <a:t>.</a:t>
            </a:r>
          </a:p>
          <a:p>
            <a:r>
              <a:rPr lang="en-US" sz="1400" dirty="0" smtClean="0"/>
              <a:t>For at-home use, provide </a:t>
            </a:r>
            <a:r>
              <a:rPr lang="en-US" sz="1400" dirty="0"/>
              <a:t>PBS wash buffer in </a:t>
            </a:r>
            <a:r>
              <a:rPr lang="en-US" sz="1400" dirty="0" smtClean="0"/>
              <a:t>a 50 </a:t>
            </a:r>
            <a:r>
              <a:rPr lang="en-US" sz="1400" dirty="0"/>
              <a:t>ml tube (not provided).</a:t>
            </a:r>
          </a:p>
          <a:p>
            <a:r>
              <a:rPr lang="en-US" sz="1400" dirty="0" smtClean="0"/>
              <a:t>Each </a:t>
            </a:r>
            <a:r>
              <a:rPr lang="en-US" sz="1400" dirty="0"/>
              <a:t>workstation analyzes controls and samples in duplicate, not triplicate.</a:t>
            </a:r>
          </a:p>
          <a:p>
            <a:r>
              <a:rPr lang="en-US" sz="1400" dirty="0"/>
              <a:t>Students can use disposable plastic transfer pipets instead of </a:t>
            </a:r>
            <a:r>
              <a:rPr lang="en-US" sz="1400" dirty="0" smtClean="0"/>
              <a:t>micropipets; purchase </a:t>
            </a:r>
            <a:r>
              <a:rPr lang="en-US" sz="1400" dirty="0"/>
              <a:t>additional disposable plastic transfer pipets to extend to 22 workstations</a:t>
            </a:r>
            <a:r>
              <a:rPr lang="en-US" sz="1400" dirty="0" smtClean="0"/>
              <a:t>.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The modifications for socially-distanced classrooms include: </a:t>
            </a:r>
            <a:endParaRPr lang="en-US" sz="1400" dirty="0"/>
          </a:p>
          <a:p>
            <a:r>
              <a:rPr lang="en-US" sz="1400" dirty="0" smtClean="0"/>
              <a:t>Changes to </a:t>
            </a:r>
            <a:r>
              <a:rPr lang="en-US" sz="1400" dirty="0" smtClean="0">
                <a:hlinkClick r:id="rId3" action="ppaction://hlinksldjump"/>
              </a:rPr>
              <a:t>teacher instructions</a:t>
            </a:r>
            <a:r>
              <a:rPr lang="en-US" sz="1400" dirty="0" smtClean="0"/>
              <a:t> for packaging the reagents for individual use</a:t>
            </a:r>
          </a:p>
          <a:p>
            <a:r>
              <a:rPr lang="en-US" sz="1400" dirty="0" smtClean="0"/>
              <a:t>Small changes to the </a:t>
            </a:r>
            <a:r>
              <a:rPr lang="en-US" sz="1400" dirty="0" smtClean="0">
                <a:hlinkClick r:id="rId4" action="ppaction://hlinksldjump"/>
              </a:rPr>
              <a:t>student protocol </a:t>
            </a:r>
            <a:endParaRPr lang="en-US" b="1" dirty="0"/>
          </a:p>
          <a:p>
            <a:endParaRPr lang="en-US" b="1" dirty="0" smtClean="0"/>
          </a:p>
          <a:p>
            <a:pPr marL="0" indent="0">
              <a:buNone/>
            </a:pPr>
            <a:r>
              <a:rPr lang="en-US" sz="1400" b="1" dirty="0" smtClean="0"/>
              <a:t>Ordering Information</a:t>
            </a:r>
          </a:p>
          <a:p>
            <a:r>
              <a:rPr lang="en-US" sz="1400" dirty="0" smtClean="0"/>
              <a:t>17002878EDU 	</a:t>
            </a:r>
            <a:r>
              <a:rPr lang="en-US" sz="1400" dirty="0" smtClean="0">
                <a:hlinkClick r:id="rId5"/>
              </a:rPr>
              <a:t>Giant Panda Problem Kit</a:t>
            </a:r>
            <a:endParaRPr lang="en-US" sz="1400" dirty="0" smtClean="0"/>
          </a:p>
          <a:p>
            <a:r>
              <a:rPr lang="en-US" sz="1400" dirty="0" smtClean="0">
                <a:cs typeface="Arial"/>
              </a:rPr>
              <a:t>1660480EDU 	</a:t>
            </a:r>
            <a:r>
              <a:rPr lang="en-US" sz="1400" dirty="0" smtClean="0">
                <a:cs typeface="Arial"/>
                <a:hlinkClick r:id="rId6"/>
              </a:rPr>
              <a:t>Disposable </a:t>
            </a:r>
            <a:r>
              <a:rPr lang="en-US" sz="1400" dirty="0">
                <a:cs typeface="Arial"/>
                <a:hlinkClick r:id="rId6"/>
              </a:rPr>
              <a:t>Plastic Transfer Pipets, nonsterile, </a:t>
            </a:r>
            <a:r>
              <a:rPr lang="en-US" sz="1400" dirty="0" err="1">
                <a:cs typeface="Arial"/>
                <a:hlinkClick r:id="rId6"/>
              </a:rPr>
              <a:t>pkg</a:t>
            </a:r>
            <a:r>
              <a:rPr lang="en-US" sz="1400" dirty="0">
                <a:cs typeface="Arial"/>
                <a:hlinkClick r:id="rId6"/>
              </a:rPr>
              <a:t> of 500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>
            <a:off x="457199" y="1690576"/>
            <a:ext cx="6848318" cy="2436933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Students become conservation </a:t>
            </a:r>
            <a:r>
              <a:rPr lang="en-US" sz="1400" dirty="0"/>
              <a:t>scientists as they learn about the natural and human forces that have contributed to declining giant panda populations and the current efforts to restore them. </a:t>
            </a:r>
            <a:r>
              <a:rPr lang="en-US" sz="1400" dirty="0" smtClean="0"/>
              <a:t>Students also </a:t>
            </a:r>
            <a:r>
              <a:rPr lang="en-US" sz="1400" dirty="0"/>
              <a:t>learn </a:t>
            </a:r>
            <a:r>
              <a:rPr lang="en-US" sz="1400" dirty="0" smtClean="0"/>
              <a:t>how the </a:t>
            </a:r>
            <a:r>
              <a:rPr lang="en-US" sz="1400" dirty="0"/>
              <a:t>unique properties of antibodies </a:t>
            </a:r>
            <a:r>
              <a:rPr lang="en-US" sz="1400" dirty="0" smtClean="0"/>
              <a:t>have </a:t>
            </a:r>
            <a:r>
              <a:rPr lang="en-US" sz="1400" dirty="0"/>
              <a:t>revolutionized diagnostics as they apply two variations of an enzyme-linked immunosorbent assay (ELISA): the first checks simulated panda urine samples for biomarkers of a pregnancy complication, and the second predicts ovulation times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 smtClean="0"/>
              <a:t>Each </a:t>
            </a:r>
            <a:r>
              <a:rPr lang="en-US" sz="1400" dirty="0"/>
              <a:t>kit contains sufficient reagents </a:t>
            </a:r>
            <a:r>
              <a:rPr lang="en-US" sz="1400" dirty="0" smtClean="0"/>
              <a:t>for 12 workstations of 4 students. When modified for individual use, the kit serves up to 11 workstations or 22 if additional transfer pipets are provided. 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09900" y="8778237"/>
            <a:ext cx="591094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1" dirty="0" smtClean="0"/>
              <a:t>To see our solutions for other kits…</a:t>
            </a:r>
          </a:p>
          <a:p>
            <a:r>
              <a:rPr lang="en-US" sz="1400" b="1" i="1" dirty="0" smtClean="0"/>
              <a:t>Download the guide </a:t>
            </a:r>
            <a:r>
              <a:rPr lang="en-US" sz="1400" b="1" i="1" dirty="0" smtClean="0">
                <a:solidFill>
                  <a:schemeClr val="accent2"/>
                </a:solidFill>
                <a:hlinkClick r:id="rId7"/>
              </a:rPr>
              <a:t>Solutions for Socially-Distanced Classrooms</a:t>
            </a:r>
            <a:endParaRPr lang="en-US" sz="14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03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1"/>
            <a:ext cx="7042149" cy="1105786"/>
          </a:xfrm>
        </p:spPr>
        <p:txBody>
          <a:bodyPr lIns="91440" tIns="45720" rIns="91440" bIns="45720" anchor="t"/>
          <a:lstStyle/>
          <a:p>
            <a:r>
              <a:rPr lang="en-US" sz="2800" dirty="0" smtClean="0">
                <a:ea typeface="+mj-lt"/>
                <a:cs typeface="+mj-lt"/>
              </a:rPr>
              <a:t>Giant Panda Problem </a:t>
            </a:r>
            <a:r>
              <a:rPr lang="en-US" sz="2800" dirty="0" smtClean="0"/>
              <a:t>Kit</a:t>
            </a:r>
            <a:br>
              <a:rPr lang="en-US" sz="2800" dirty="0" smtClean="0"/>
            </a:b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Modified Teacher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Preparation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Guide</a:t>
            </a:r>
            <a:endParaRPr lang="en-US" sz="2000" dirty="0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8167"/>
            <a:ext cx="4061637" cy="787828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200" dirty="0" smtClean="0">
                <a:ea typeface="+mn-lt"/>
                <a:cs typeface="+mn-lt"/>
              </a:rPr>
              <a:t>Download</a:t>
            </a:r>
            <a:r>
              <a:rPr lang="en-US" sz="1200" dirty="0">
                <a:cs typeface="Arial"/>
              </a:rPr>
              <a:t> the </a:t>
            </a:r>
            <a:r>
              <a:rPr lang="en-US" sz="1200" dirty="0">
                <a:cs typeface="Arial"/>
                <a:hlinkClick r:id="rId2"/>
              </a:rPr>
              <a:t>ELISA Immuno Explorer Kit </a:t>
            </a:r>
            <a:r>
              <a:rPr lang="en-US" sz="1200" dirty="0" err="1">
                <a:cs typeface="Arial"/>
                <a:hlinkClick r:id="rId2"/>
              </a:rPr>
              <a:t>Instuctor</a:t>
            </a:r>
            <a:r>
              <a:rPr lang="en-US" sz="1200" dirty="0">
                <a:cs typeface="Arial"/>
                <a:hlinkClick r:id="rId2"/>
              </a:rPr>
              <a:t> </a:t>
            </a:r>
            <a:r>
              <a:rPr lang="en-US" sz="1200" dirty="0" smtClean="0">
                <a:cs typeface="Arial"/>
                <a:hlinkClick r:id="rId2"/>
              </a:rPr>
              <a:t>Manual</a:t>
            </a:r>
            <a:r>
              <a:rPr lang="en-US" sz="1200" dirty="0" smtClean="0">
                <a:cs typeface="Arial"/>
              </a:rPr>
              <a:t>. Follow the </a:t>
            </a:r>
            <a:r>
              <a:rPr lang="en-US" sz="1200" dirty="0">
                <a:cs typeface="Arial"/>
              </a:rPr>
              <a:t>teacher prep instructions on pages </a:t>
            </a:r>
            <a:r>
              <a:rPr lang="en-US" sz="1200" dirty="0" smtClean="0">
                <a:cs typeface="Arial"/>
              </a:rPr>
              <a:t>16-18 with</a:t>
            </a:r>
            <a:r>
              <a:rPr lang="en-US" sz="1200" dirty="0">
                <a:cs typeface="Arial"/>
              </a:rPr>
              <a:t> </a:t>
            </a:r>
            <a:r>
              <a:rPr lang="en-US" sz="1200" dirty="0" smtClean="0">
                <a:cs typeface="Arial"/>
              </a:rPr>
              <a:t>the modifications </a:t>
            </a:r>
            <a:r>
              <a:rPr lang="en-US" sz="1200" dirty="0">
                <a:cs typeface="Arial"/>
              </a:rPr>
              <a:t>noted below.</a:t>
            </a:r>
          </a:p>
          <a:p>
            <a:pPr marL="0" indent="0">
              <a:buNone/>
            </a:pPr>
            <a:endParaRPr lang="en-US" sz="1200" dirty="0" smtClean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ea typeface="+mn-lt"/>
                <a:cs typeface="+mn-lt"/>
              </a:rPr>
              <a:t>Prepare 3x </a:t>
            </a:r>
            <a:r>
              <a:rPr lang="en-US" sz="1200" dirty="0">
                <a:ea typeface="+mn-lt"/>
                <a:cs typeface="+mn-lt"/>
              </a:rPr>
              <a:t>the </a:t>
            </a:r>
            <a:r>
              <a:rPr lang="en-US" sz="1200" dirty="0" smtClean="0">
                <a:ea typeface="+mn-lt"/>
                <a:cs typeface="+mn-lt"/>
              </a:rPr>
              <a:t>amount of</a:t>
            </a:r>
            <a:r>
              <a:rPr lang="en-US" sz="1200" dirty="0">
                <a:ea typeface="+mn-lt"/>
                <a:cs typeface="+mn-lt"/>
              </a:rPr>
              <a:t> positive control </a:t>
            </a:r>
            <a:r>
              <a:rPr lang="en-US" sz="1200" dirty="0" smtClean="0">
                <a:ea typeface="+mn-lt"/>
                <a:cs typeface="+mn-lt"/>
              </a:rPr>
              <a:t>reagent: </a:t>
            </a:r>
            <a:r>
              <a:rPr lang="en-US" sz="1200" dirty="0">
                <a:ea typeface="+mn-lt"/>
                <a:cs typeface="+mn-lt"/>
              </a:rPr>
              <a:t>c</a:t>
            </a:r>
            <a:r>
              <a:rPr lang="en-US" sz="1200" dirty="0" smtClean="0">
                <a:ea typeface="+mn-lt"/>
                <a:cs typeface="+mn-lt"/>
              </a:rPr>
              <a:t>ombine 22.5 ml 1x PBS and 450 µl 50x antigen </a:t>
            </a:r>
            <a:r>
              <a:rPr lang="en-US" sz="1200" dirty="0">
                <a:ea typeface="+mn-lt"/>
                <a:cs typeface="+mn-lt"/>
              </a:rPr>
              <a:t>(page 17</a:t>
            </a:r>
            <a:r>
              <a:rPr lang="en-US" sz="1200" dirty="0" smtClean="0">
                <a:ea typeface="+mn-lt"/>
                <a:cs typeface="+mn-lt"/>
              </a:rPr>
              <a:t>).</a:t>
            </a:r>
            <a:endParaRPr lang="en-US" sz="1200" dirty="0">
              <a:cs typeface="Arial"/>
            </a:endParaRPr>
          </a:p>
          <a:p>
            <a:pPr marL="461645" lvl="1" indent="-228600">
              <a:buFont typeface="+mj-lt"/>
              <a:buAutoNum type="arabicPeriod"/>
            </a:pPr>
            <a:endParaRPr lang="en-US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ea typeface="+mn-lt"/>
                <a:cs typeface="+mn-lt"/>
              </a:rPr>
              <a:t>Aliquot reagents </a:t>
            </a:r>
            <a:r>
              <a:rPr lang="en-US" sz="1200" dirty="0">
                <a:ea typeface="+mn-lt"/>
                <a:cs typeface="+mn-lt"/>
              </a:rPr>
              <a:t>to reflect the volumes specified in the </a:t>
            </a:r>
            <a:r>
              <a:rPr lang="en-US" sz="1200" dirty="0" smtClean="0">
                <a:ea typeface="+mn-lt"/>
                <a:cs typeface="+mn-lt"/>
              </a:rPr>
              <a:t>layout:</a:t>
            </a:r>
            <a:endParaRPr lang="en-US" sz="1200" dirty="0">
              <a:ea typeface="+mn-lt"/>
              <a:cs typeface="+mn-lt"/>
            </a:endParaRPr>
          </a:p>
          <a:p>
            <a:pPr marL="575945" lvl="1" indent="-342900">
              <a:buFont typeface="Arial,Sans-Serif"/>
              <a:buChar char="•"/>
            </a:pPr>
            <a:r>
              <a:rPr lang="en-US" dirty="0">
                <a:cs typeface="Arial"/>
              </a:rPr>
              <a:t>250 </a:t>
            </a:r>
            <a:r>
              <a:rPr lang="en-US" dirty="0">
                <a:ea typeface="+mn-lt"/>
                <a:cs typeface="+mn-lt"/>
              </a:rPr>
              <a:t>µ</a:t>
            </a:r>
            <a:r>
              <a:rPr lang="en-US" dirty="0" smtClean="0">
                <a:cs typeface="Arial"/>
              </a:rPr>
              <a:t>l each of both controls (+ </a:t>
            </a:r>
            <a:r>
              <a:rPr lang="en-US" dirty="0">
                <a:cs typeface="Arial"/>
              </a:rPr>
              <a:t>and </a:t>
            </a:r>
            <a:r>
              <a:rPr lang="en-US" dirty="0" smtClean="0">
                <a:cs typeface="Arial"/>
              </a:rPr>
              <a:t>–) </a:t>
            </a:r>
            <a:r>
              <a:rPr lang="en-US" dirty="0">
                <a:cs typeface="Arial"/>
              </a:rPr>
              <a:t>in </a:t>
            </a:r>
            <a:r>
              <a:rPr lang="en-US" dirty="0" err="1" smtClean="0">
                <a:cs typeface="Arial"/>
              </a:rPr>
              <a:t>microtubes</a:t>
            </a:r>
            <a:endParaRPr lang="en-US" dirty="0">
              <a:cs typeface="Arial"/>
            </a:endParaRPr>
          </a:p>
          <a:p>
            <a:pPr marL="575945" lvl="1" indent="-342900">
              <a:buFont typeface="Arial,Sans-Serif"/>
              <a:buChar char="•"/>
            </a:pPr>
            <a:r>
              <a:rPr lang="en-US" dirty="0">
                <a:cs typeface="Arial"/>
              </a:rPr>
              <a:t>250 </a:t>
            </a:r>
            <a:r>
              <a:rPr lang="en-US" dirty="0">
                <a:ea typeface="+mn-lt"/>
                <a:cs typeface="+mn-lt"/>
              </a:rPr>
              <a:t>µ</a:t>
            </a:r>
            <a:r>
              <a:rPr lang="en-US" dirty="0" smtClean="0">
                <a:cs typeface="Arial"/>
              </a:rPr>
              <a:t>l panda samples </a:t>
            </a:r>
            <a:r>
              <a:rPr lang="en-US" dirty="0">
                <a:cs typeface="Arial"/>
              </a:rPr>
              <a:t>in </a:t>
            </a:r>
            <a:r>
              <a:rPr lang="en-US" dirty="0" err="1" smtClean="0">
                <a:cs typeface="Arial"/>
              </a:rPr>
              <a:t>microtubes</a:t>
            </a:r>
            <a:endParaRPr lang="en-US" dirty="0">
              <a:ea typeface="+mn-lt"/>
              <a:cs typeface="+mn-lt"/>
            </a:endParaRPr>
          </a:p>
          <a:p>
            <a:pPr marL="575945" lvl="1" indent="-34290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1 ml </a:t>
            </a:r>
            <a:r>
              <a:rPr lang="en-US" dirty="0" smtClean="0">
                <a:ea typeface="+mn-lt"/>
                <a:cs typeface="+mn-lt"/>
              </a:rPr>
              <a:t>each of assay </a:t>
            </a:r>
            <a:r>
              <a:rPr lang="en-US" dirty="0">
                <a:ea typeface="+mn-lt"/>
                <a:cs typeface="+mn-lt"/>
              </a:rPr>
              <a:t>reagents (PA, SA &amp; Sub) in </a:t>
            </a:r>
            <a:r>
              <a:rPr lang="en-US" dirty="0" err="1" smtClean="0">
                <a:ea typeface="+mn-lt"/>
                <a:cs typeface="+mn-lt"/>
              </a:rPr>
              <a:t>microtubes</a:t>
            </a:r>
            <a:endParaRPr lang="en-US" dirty="0">
              <a:ea typeface="+mn-lt"/>
              <a:cs typeface="+mn-lt"/>
            </a:endParaRPr>
          </a:p>
          <a:p>
            <a:pPr marL="575945" lvl="1" indent="-34290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20 ml </a:t>
            </a:r>
            <a:r>
              <a:rPr lang="en-US" dirty="0" smtClean="0">
                <a:ea typeface="+mn-lt"/>
                <a:cs typeface="+mn-lt"/>
              </a:rPr>
              <a:t>wash </a:t>
            </a:r>
            <a:r>
              <a:rPr lang="en-US" dirty="0">
                <a:ea typeface="+mn-lt"/>
                <a:cs typeface="+mn-lt"/>
              </a:rPr>
              <a:t>buffer </a:t>
            </a:r>
            <a:endParaRPr lang="en-US" dirty="0" smtClean="0">
              <a:ea typeface="+mn-lt"/>
              <a:cs typeface="+mn-lt"/>
            </a:endParaRPr>
          </a:p>
          <a:p>
            <a:pPr marL="810895" lvl="2" indent="-34290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I</a:t>
            </a:r>
            <a:r>
              <a:rPr lang="en-US" dirty="0" smtClean="0">
                <a:ea typeface="+mn-lt"/>
                <a:cs typeface="+mn-lt"/>
              </a:rPr>
              <a:t>n </a:t>
            </a:r>
            <a:r>
              <a:rPr lang="en-US" dirty="0">
                <a:ea typeface="+mn-lt"/>
                <a:cs typeface="+mn-lt"/>
              </a:rPr>
              <a:t>small cup or beaker </a:t>
            </a:r>
            <a:r>
              <a:rPr lang="en-US" dirty="0" smtClean="0">
                <a:ea typeface="+mn-lt"/>
                <a:cs typeface="+mn-lt"/>
              </a:rPr>
              <a:t>for in-class use</a:t>
            </a:r>
          </a:p>
          <a:p>
            <a:pPr marL="810895" lvl="2" indent="-34290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I</a:t>
            </a:r>
            <a:r>
              <a:rPr lang="en-US" dirty="0" smtClean="0">
                <a:ea typeface="+mn-lt"/>
                <a:cs typeface="+mn-lt"/>
              </a:rPr>
              <a:t>n</a:t>
            </a:r>
            <a:r>
              <a:rPr lang="en-US" dirty="0">
                <a:ea typeface="+mn-lt"/>
                <a:cs typeface="+mn-lt"/>
              </a:rPr>
              <a:t> 50 ml conical </a:t>
            </a:r>
            <a:r>
              <a:rPr lang="en-US" dirty="0" smtClean="0">
                <a:ea typeface="+mn-lt"/>
                <a:cs typeface="+mn-lt"/>
              </a:rPr>
              <a:t>tube (not included) for at-home use</a:t>
            </a:r>
            <a:endParaRPr lang="en-US" dirty="0">
              <a:ea typeface="+mn-lt"/>
              <a:cs typeface="+mn-lt"/>
            </a:endParaRPr>
          </a:p>
          <a:p>
            <a:pPr marL="233045" lvl="1" indent="0">
              <a:buNone/>
            </a:pPr>
            <a:endParaRPr lang="en-US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ea typeface="+mn-lt"/>
                <a:cs typeface="+mn-lt"/>
              </a:rPr>
              <a:t>Each station should contain the following items:</a:t>
            </a:r>
            <a:r>
              <a:rPr lang="en-US" sz="1200" dirty="0">
                <a:ea typeface="+mn-lt"/>
                <a:cs typeface="+mn-lt"/>
              </a:rPr>
              <a:t>  </a:t>
            </a:r>
          </a:p>
          <a:p>
            <a:pPr marL="233045" lvl="1" indent="0">
              <a:buNone/>
            </a:pPr>
            <a:endParaRPr lang="en-US" sz="1200" dirty="0"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27116853-8B53-4D50-B8DF-21E35786DC52}"/>
              </a:ext>
            </a:extLst>
          </p:cNvPr>
          <p:cNvSpPr txBox="1">
            <a:spLocks/>
          </p:cNvSpPr>
          <p:nvPr/>
        </p:nvSpPr>
        <p:spPr>
          <a:xfrm>
            <a:off x="4584700" y="1818166"/>
            <a:ext cx="3044009" cy="73258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58293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453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678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7763" indent="-14446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Wingdings" panose="05000000000000000000" pitchFamily="2" charset="2"/>
              <a:buChar char="ü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3058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4523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85988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7453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" indent="0">
              <a:buNone/>
            </a:pPr>
            <a:r>
              <a:rPr lang="en-US" sz="1400" b="1" dirty="0">
                <a:ea typeface="+mn-lt"/>
                <a:cs typeface="+mn-lt"/>
              </a:rPr>
              <a:t>Lab space:</a:t>
            </a:r>
            <a:r>
              <a:rPr lang="en-US" sz="1400" dirty="0">
                <a:ea typeface="+mn-lt"/>
                <a:cs typeface="+mn-lt"/>
              </a:rPr>
              <a:t> at home or in the </a:t>
            </a:r>
            <a:r>
              <a:rPr lang="en-US" sz="1400" dirty="0" smtClean="0">
                <a:ea typeface="+mn-lt"/>
                <a:cs typeface="+mn-lt"/>
              </a:rPr>
              <a:t>classroom</a:t>
            </a:r>
            <a:endParaRPr lang="en-US" sz="1400" dirty="0">
              <a:ea typeface="+mn-lt"/>
              <a:cs typeface="+mn-lt"/>
            </a:endParaRPr>
          </a:p>
          <a:p>
            <a:pPr marL="9525" indent="0">
              <a:buNone/>
            </a:pPr>
            <a:endParaRPr lang="en-US" sz="1400" b="1" dirty="0" smtClean="0">
              <a:ea typeface="+mn-lt"/>
              <a:cs typeface="+mn-lt"/>
            </a:endParaRPr>
          </a:p>
          <a:p>
            <a:pPr marL="9525" indent="0">
              <a:buNone/>
            </a:pPr>
            <a:r>
              <a:rPr lang="en-US" sz="1400" b="1" dirty="0" smtClean="0">
                <a:ea typeface="+mn-lt"/>
                <a:cs typeface="+mn-lt"/>
              </a:rPr>
              <a:t>Number </a:t>
            </a:r>
            <a:r>
              <a:rPr lang="en-US" sz="1400" b="1" dirty="0">
                <a:ea typeface="+mn-lt"/>
                <a:cs typeface="+mn-lt"/>
              </a:rPr>
              <a:t>of workstations: </a:t>
            </a:r>
            <a:r>
              <a:rPr lang="en-US" sz="1400" dirty="0" smtClean="0">
                <a:ea typeface="+mn-lt"/>
                <a:cs typeface="+mn-lt"/>
              </a:rPr>
              <a:t>11 or 22</a:t>
            </a:r>
            <a:r>
              <a:rPr lang="en-US" sz="1400" dirty="0">
                <a:ea typeface="+mn-lt"/>
                <a:cs typeface="+mn-lt"/>
              </a:rPr>
              <a:t> </a:t>
            </a:r>
            <a:endParaRPr lang="en-US" sz="1400" dirty="0"/>
          </a:p>
          <a:p>
            <a:pPr marL="9525" indent="0">
              <a:buNone/>
            </a:pPr>
            <a:r>
              <a:rPr lang="en-US" sz="1200" dirty="0" smtClean="0">
                <a:cs typeface="Arial"/>
              </a:rPr>
              <a:t>Each kit provides supplies sufficient for 11 workstations. To extend to 22 workstations, purchase additional disposable plastic transfer pipets </a:t>
            </a:r>
            <a:r>
              <a:rPr lang="en-US" sz="1200" dirty="0">
                <a:cs typeface="Arial"/>
              </a:rPr>
              <a:t>(</a:t>
            </a:r>
            <a:r>
              <a:rPr lang="en-US" sz="1200" dirty="0" smtClean="0">
                <a:cs typeface="Arial"/>
              </a:rPr>
              <a:t>1660480EDU Disposable Plastic Transfer Pipets, nonsterile, </a:t>
            </a:r>
            <a:r>
              <a:rPr lang="en-US" sz="1200" dirty="0" err="1" smtClean="0">
                <a:cs typeface="Arial"/>
              </a:rPr>
              <a:t>pkg</a:t>
            </a:r>
            <a:r>
              <a:rPr lang="en-US" sz="1200" dirty="0" smtClean="0">
                <a:cs typeface="Arial"/>
              </a:rPr>
              <a:t> of 500)</a:t>
            </a:r>
            <a:r>
              <a:rPr lang="en-US" sz="1100" dirty="0" smtClean="0">
                <a:cs typeface="Arial"/>
              </a:rPr>
              <a:t>.</a:t>
            </a:r>
            <a:r>
              <a:rPr lang="en-US" sz="1100" dirty="0">
                <a:cs typeface="Arial"/>
              </a:rPr>
              <a:t> </a:t>
            </a:r>
            <a:endParaRPr lang="en-US" sz="1100" dirty="0">
              <a:ea typeface="+mn-lt"/>
              <a:cs typeface="+mn-lt"/>
            </a:endParaRPr>
          </a:p>
          <a:p>
            <a:pPr marL="9525" indent="0">
              <a:buNone/>
            </a:pPr>
            <a:endParaRPr lang="en-US" sz="1200" dirty="0">
              <a:cs typeface="Arial"/>
            </a:endParaRPr>
          </a:p>
          <a:p>
            <a:pPr marL="9525" indent="0">
              <a:buNone/>
            </a:pPr>
            <a:endParaRPr lang="en-US" b="1" dirty="0"/>
          </a:p>
          <a:p>
            <a:pPr marL="9525" indent="0">
              <a:buNone/>
            </a:pPr>
            <a:r>
              <a:rPr lang="en-US" b="1" dirty="0"/>
              <a:t>Additional Materials Required  </a:t>
            </a:r>
            <a:endParaRPr lang="en-US" b="1" dirty="0">
              <a:cs typeface="Arial"/>
            </a:endParaRPr>
          </a:p>
          <a:p>
            <a:pPr marL="9525" indent="0">
              <a:buNone/>
            </a:pPr>
            <a:r>
              <a:rPr lang="en-US" sz="1200" b="1" dirty="0" smtClean="0"/>
              <a:t>For Classroom Use (each station)</a:t>
            </a:r>
            <a:endParaRPr lang="en-US" sz="1200" b="1" dirty="0">
              <a:cs typeface="Arial"/>
            </a:endParaRPr>
          </a:p>
          <a:p>
            <a:pPr marL="295275"/>
            <a:r>
              <a:rPr lang="en-US" sz="1200" dirty="0">
                <a:cs typeface="Arial"/>
              </a:rPr>
              <a:t>Small plastic/paper cup or </a:t>
            </a:r>
            <a:r>
              <a:rPr lang="en-US" sz="1200" dirty="0" smtClean="0">
                <a:cs typeface="Arial"/>
              </a:rPr>
              <a:t>beaker</a:t>
            </a:r>
            <a:r>
              <a:rPr lang="en-US" sz="1200" dirty="0">
                <a:cs typeface="Arial"/>
              </a:rPr>
              <a:t> </a:t>
            </a:r>
            <a:r>
              <a:rPr lang="en-US" sz="1200" dirty="0" smtClean="0">
                <a:cs typeface="Arial"/>
              </a:rPr>
              <a:t>for wash buffer</a:t>
            </a:r>
            <a:endParaRPr lang="en-US" sz="1200" dirty="0">
              <a:cs typeface="Arial"/>
            </a:endParaRPr>
          </a:p>
          <a:p>
            <a:pPr marL="295275"/>
            <a:r>
              <a:rPr lang="en-US" sz="1200" dirty="0">
                <a:cs typeface="Arial"/>
              </a:rPr>
              <a:t>Permanent </a:t>
            </a:r>
            <a:r>
              <a:rPr lang="en-US" sz="1200" dirty="0" smtClean="0">
                <a:cs typeface="Arial"/>
              </a:rPr>
              <a:t>marker</a:t>
            </a:r>
            <a:r>
              <a:rPr lang="en-US" sz="1200" dirty="0">
                <a:cs typeface="Arial"/>
              </a:rPr>
              <a:t>  </a:t>
            </a:r>
          </a:p>
          <a:p>
            <a:pPr marL="295275"/>
            <a:r>
              <a:rPr lang="en-US" sz="1200" dirty="0">
                <a:cs typeface="Arial"/>
              </a:rPr>
              <a:t>Napkin </a:t>
            </a:r>
            <a:r>
              <a:rPr lang="en-US" sz="1200" dirty="0" smtClean="0">
                <a:cs typeface="Arial"/>
              </a:rPr>
              <a:t>stack</a:t>
            </a:r>
          </a:p>
          <a:p>
            <a:pPr marL="9525" indent="0">
              <a:buNone/>
            </a:pPr>
            <a:endParaRPr lang="en-US" sz="1200" dirty="0">
              <a:cs typeface="Arial"/>
            </a:endParaRPr>
          </a:p>
          <a:p>
            <a:pPr marL="9525" indent="0">
              <a:buNone/>
            </a:pPr>
            <a:endParaRPr lang="en-US" sz="1200" dirty="0"/>
          </a:p>
          <a:p>
            <a:pPr marL="9525" indent="0">
              <a:buNone/>
            </a:pPr>
            <a:r>
              <a:rPr lang="en-US" sz="1200" b="1" dirty="0" smtClean="0"/>
              <a:t>For At-Home</a:t>
            </a:r>
            <a:r>
              <a:rPr lang="en-US" sz="1200" b="1" dirty="0"/>
              <a:t> </a:t>
            </a:r>
            <a:r>
              <a:rPr lang="en-US" sz="1200" b="1" dirty="0" smtClean="0"/>
              <a:t>Use</a:t>
            </a:r>
            <a:endParaRPr lang="en-US" sz="1200" b="1" dirty="0">
              <a:cs typeface="Arial"/>
            </a:endParaRPr>
          </a:p>
          <a:p>
            <a:pPr marL="295275"/>
            <a:r>
              <a:rPr lang="en-US" sz="1200" dirty="0">
                <a:cs typeface="Arial"/>
              </a:rPr>
              <a:t>50 ml </a:t>
            </a:r>
            <a:r>
              <a:rPr lang="en-US" sz="1200" dirty="0" smtClean="0">
                <a:cs typeface="Arial"/>
              </a:rPr>
              <a:t>conical tubes </a:t>
            </a:r>
            <a:r>
              <a:rPr lang="en-US" sz="1200" dirty="0">
                <a:cs typeface="Arial"/>
              </a:rPr>
              <a:t>for wash </a:t>
            </a:r>
            <a:r>
              <a:rPr lang="en-US" sz="1200" dirty="0" smtClean="0">
                <a:cs typeface="Arial"/>
              </a:rPr>
              <a:t>buffer</a:t>
            </a:r>
          </a:p>
          <a:p>
            <a:pPr marL="295275"/>
            <a:r>
              <a:rPr lang="en-US" sz="1200" dirty="0" smtClean="0">
                <a:ea typeface="+mn-lt"/>
                <a:cs typeface="+mn-lt"/>
              </a:rPr>
              <a:t>Permanent marker</a:t>
            </a:r>
            <a:r>
              <a:rPr lang="en-US" sz="1200" dirty="0">
                <a:ea typeface="+mn-lt"/>
                <a:cs typeface="+mn-lt"/>
              </a:rPr>
              <a:t> </a:t>
            </a:r>
          </a:p>
          <a:p>
            <a:pPr marL="295275"/>
            <a:r>
              <a:rPr lang="en-US" sz="1200" dirty="0">
                <a:cs typeface="Arial"/>
              </a:rPr>
              <a:t>Stack of </a:t>
            </a:r>
            <a:r>
              <a:rPr lang="en-US" sz="1200" dirty="0" smtClean="0">
                <a:cs typeface="Arial"/>
              </a:rPr>
              <a:t>napkins</a:t>
            </a:r>
            <a:r>
              <a:rPr lang="en-US" sz="1200" dirty="0">
                <a:cs typeface="Arial"/>
              </a:rPr>
              <a:t> </a:t>
            </a:r>
          </a:p>
          <a:p>
            <a:pPr marL="9525" indent="0">
              <a:buNone/>
            </a:pPr>
            <a:endParaRPr lang="en-US" sz="1200" dirty="0">
              <a:cs typeface="Arial"/>
            </a:endParaRPr>
          </a:p>
        </p:txBody>
      </p:sp>
      <p:pic>
        <p:nvPicPr>
          <p:cNvPr id="6" name="Picture 6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3A085BED-A7A3-46EE-93CA-8409658D6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315" y="6444297"/>
            <a:ext cx="4127500" cy="22962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41002" y="8331798"/>
            <a:ext cx="914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7-8</a:t>
            </a:r>
            <a:r>
              <a:rPr lang="en-US" sz="800" dirty="0" smtClean="0"/>
              <a:t>-Plastic pipets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3082067" y="6967369"/>
            <a:ext cx="1290918" cy="6309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00" dirty="0" smtClean="0"/>
              <a:t>1-Cup or beaker with wash buffer (20 ml) </a:t>
            </a:r>
          </a:p>
          <a:p>
            <a:r>
              <a:rPr lang="en-US" sz="700" dirty="0" smtClean="0"/>
              <a:t>-</a:t>
            </a:r>
            <a:r>
              <a:rPr lang="en-US" sz="700" b="1" dirty="0" smtClean="0"/>
              <a:t>or-</a:t>
            </a:r>
          </a:p>
          <a:p>
            <a:r>
              <a:rPr lang="en-US" sz="700" b="1" dirty="0" smtClean="0"/>
              <a:t>1</a:t>
            </a:r>
            <a:r>
              <a:rPr lang="en-US" sz="700" dirty="0" smtClean="0"/>
              <a:t>-50 ml conical tube with wash buffer (20 ml)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267059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2300" dirty="0" smtClean="0">
                <a:ea typeface="+mj-lt"/>
                <a:cs typeface="+mj-lt"/>
              </a:rPr>
              <a:t>Giant Panda problem Kit</a:t>
            </a:r>
            <a:br>
              <a:rPr lang="en-US" sz="2300" dirty="0" smtClean="0">
                <a:ea typeface="+mj-lt"/>
                <a:cs typeface="+mj-lt"/>
              </a:rPr>
            </a:br>
            <a:r>
              <a:rPr lang="en-US" sz="2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Modified Student Quick Guide</a:t>
            </a:r>
            <a:endParaRPr lang="en-US" sz="2300" dirty="0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9267"/>
            <a:ext cx="4061637" cy="761158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1.  Label </a:t>
            </a:r>
            <a:r>
              <a:rPr lang="en-US" sz="1200" dirty="0" smtClean="0">
                <a:ea typeface="+mn-lt"/>
                <a:cs typeface="+mn-lt"/>
              </a:rPr>
              <a:t>the 12-well strip: label </a:t>
            </a:r>
            <a:r>
              <a:rPr lang="en-US" sz="1200" dirty="0">
                <a:ea typeface="+mn-lt"/>
                <a:cs typeface="+mn-lt"/>
              </a:rPr>
              <a:t>the first 2 wells with a “+” for the positive controls, the next 2 wells with a “–” for the negative controls and the next 4 wells according to your teacher's instructions.  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2. Label a </a:t>
            </a:r>
            <a:r>
              <a:rPr lang="en-US" sz="1200" dirty="0" smtClean="0">
                <a:ea typeface="+mn-lt"/>
                <a:cs typeface="+mn-lt"/>
              </a:rPr>
              <a:t>new pipet </a:t>
            </a:r>
            <a:r>
              <a:rPr lang="en-US" sz="1200" dirty="0">
                <a:ea typeface="+mn-lt"/>
                <a:cs typeface="+mn-lt"/>
              </a:rPr>
              <a:t>"+" and use it to transfer 100 µl of the positive control (+) into the two “+” wells.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3. Label </a:t>
            </a:r>
            <a:r>
              <a:rPr lang="en-US" sz="1200" dirty="0" smtClean="0">
                <a:ea typeface="+mn-lt"/>
                <a:cs typeface="+mn-lt"/>
              </a:rPr>
              <a:t>another new pipet </a:t>
            </a:r>
            <a:r>
              <a:rPr lang="en-US" sz="1200" dirty="0">
                <a:ea typeface="+mn-lt"/>
                <a:cs typeface="+mn-lt"/>
              </a:rPr>
              <a:t>"-" and use it to transfer 100 µl of the negative control (-) into the two “-” wells.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4. Label 1-2 </a:t>
            </a:r>
            <a:r>
              <a:rPr lang="en-US" sz="1200" dirty="0" smtClean="0">
                <a:ea typeface="+mn-lt"/>
                <a:cs typeface="+mn-lt"/>
              </a:rPr>
              <a:t>other new pipets </a:t>
            </a:r>
            <a:r>
              <a:rPr lang="en-US" sz="1200" dirty="0">
                <a:ea typeface="+mn-lt"/>
                <a:cs typeface="+mn-lt"/>
              </a:rPr>
              <a:t>according to your teacher's instructions and use it/them to transfer 100 µl of the </a:t>
            </a:r>
            <a:r>
              <a:rPr lang="en-US" sz="1200" dirty="0" smtClean="0">
                <a:ea typeface="+mn-lt"/>
                <a:cs typeface="+mn-lt"/>
              </a:rPr>
              <a:t>panda samples </a:t>
            </a:r>
            <a:r>
              <a:rPr lang="en-US" sz="1200" dirty="0">
                <a:ea typeface="+mn-lt"/>
                <a:cs typeface="+mn-lt"/>
              </a:rPr>
              <a:t>in the yellow </a:t>
            </a:r>
            <a:r>
              <a:rPr lang="en-US" sz="1200" dirty="0" err="1">
                <a:ea typeface="+mn-lt"/>
                <a:cs typeface="+mn-lt"/>
              </a:rPr>
              <a:t>microtubes</a:t>
            </a:r>
            <a:r>
              <a:rPr lang="en-US" sz="1200" dirty="0">
                <a:ea typeface="+mn-lt"/>
                <a:cs typeface="+mn-lt"/>
              </a:rPr>
              <a:t> into their respective wells. 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5. Incubate for 5 minutes at room temperature. 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6. </a:t>
            </a:r>
            <a:r>
              <a:rPr lang="en-US" sz="1200" b="1" dirty="0">
                <a:ea typeface="+mn-lt"/>
                <a:cs typeface="+mn-lt"/>
              </a:rPr>
              <a:t>WASH STEPS</a:t>
            </a:r>
            <a:r>
              <a:rPr lang="en-US" sz="1200" dirty="0">
                <a:ea typeface="+mn-lt"/>
                <a:cs typeface="+mn-lt"/>
              </a:rPr>
              <a:t>: </a:t>
            </a:r>
            <a:r>
              <a:rPr lang="en-US" sz="1200" dirty="0" smtClean="0">
                <a:ea typeface="+mn-lt"/>
                <a:cs typeface="+mn-lt"/>
              </a:rPr>
              <a:t>(a) Tip </a:t>
            </a:r>
            <a:r>
              <a:rPr lang="en-US" sz="1200" dirty="0">
                <a:ea typeface="+mn-lt"/>
                <a:cs typeface="+mn-lt"/>
              </a:rPr>
              <a:t>the microplate strip </a:t>
            </a:r>
            <a:r>
              <a:rPr lang="en-US" sz="1200" dirty="0" smtClean="0">
                <a:ea typeface="+mn-lt"/>
                <a:cs typeface="+mn-lt"/>
              </a:rPr>
              <a:t>upside-down </a:t>
            </a:r>
            <a:r>
              <a:rPr lang="en-US" sz="1200" dirty="0">
                <a:ea typeface="+mn-lt"/>
                <a:cs typeface="+mn-lt"/>
              </a:rPr>
              <a:t>onto the paper towels, and gently tap the strip a few </a:t>
            </a:r>
            <a:r>
              <a:rPr lang="en-US" sz="1200" dirty="0" smtClean="0">
                <a:ea typeface="+mn-lt"/>
                <a:cs typeface="+mn-lt"/>
              </a:rPr>
              <a:t>times. </a:t>
            </a:r>
            <a:r>
              <a:rPr lang="en-US" sz="1200" dirty="0">
                <a:ea typeface="+mn-lt"/>
                <a:cs typeface="+mn-lt"/>
              </a:rPr>
              <a:t>A</a:t>
            </a:r>
            <a:r>
              <a:rPr lang="en-US" sz="1200" dirty="0" smtClean="0">
                <a:ea typeface="+mn-lt"/>
                <a:cs typeface="+mn-lt"/>
              </a:rPr>
              <a:t>void </a:t>
            </a:r>
            <a:r>
              <a:rPr lang="en-US" sz="1200" dirty="0">
                <a:ea typeface="+mn-lt"/>
                <a:cs typeface="+mn-lt"/>
              </a:rPr>
              <a:t>splashing samples back into wells. </a:t>
            </a:r>
            <a:r>
              <a:rPr lang="en-US" sz="1200" dirty="0" smtClean="0">
                <a:ea typeface="+mn-lt"/>
                <a:cs typeface="+mn-lt"/>
              </a:rPr>
              <a:t>(b) </a:t>
            </a:r>
            <a:r>
              <a:rPr lang="en-US" sz="1200" dirty="0">
                <a:ea typeface="+mn-lt"/>
                <a:cs typeface="+mn-lt"/>
              </a:rPr>
              <a:t>Discard the top paper towel. </a:t>
            </a:r>
            <a:r>
              <a:rPr lang="en-US" sz="1200" dirty="0" smtClean="0">
                <a:ea typeface="+mn-lt"/>
                <a:cs typeface="+mn-lt"/>
              </a:rPr>
              <a:t>(c) Label a </a:t>
            </a:r>
            <a:r>
              <a:rPr lang="en-US" sz="1200" dirty="0">
                <a:ea typeface="+mn-lt"/>
                <a:cs typeface="+mn-lt"/>
              </a:rPr>
              <a:t>new transfer pipet </a:t>
            </a:r>
            <a:r>
              <a:rPr lang="en-US" sz="1200" dirty="0" smtClean="0">
                <a:ea typeface="+mn-lt"/>
                <a:cs typeface="+mn-lt"/>
              </a:rPr>
              <a:t>"</a:t>
            </a:r>
            <a:r>
              <a:rPr lang="en-US" sz="1200" dirty="0">
                <a:ea typeface="+mn-lt"/>
                <a:cs typeface="+mn-lt"/>
              </a:rPr>
              <a:t>WB" </a:t>
            </a:r>
            <a:r>
              <a:rPr lang="en-US" sz="1200" dirty="0" smtClean="0">
                <a:ea typeface="+mn-lt"/>
                <a:cs typeface="+mn-lt"/>
              </a:rPr>
              <a:t>and use it to </a:t>
            </a:r>
            <a:r>
              <a:rPr lang="en-US" sz="1200" dirty="0">
                <a:ea typeface="+mn-lt"/>
                <a:cs typeface="+mn-lt"/>
              </a:rPr>
              <a:t>fill each well with wash buffer, taking care not to spill over into neighboring wells. </a:t>
            </a:r>
            <a:r>
              <a:rPr lang="en-US" sz="1200" dirty="0" smtClean="0">
                <a:ea typeface="+mn-lt"/>
                <a:cs typeface="+mn-lt"/>
              </a:rPr>
              <a:t>(d) </a:t>
            </a:r>
            <a:r>
              <a:rPr lang="en-US" sz="1200" dirty="0">
                <a:ea typeface="+mn-lt"/>
                <a:cs typeface="+mn-lt"/>
              </a:rPr>
              <a:t>Tip the microplate strip upside down onto the paper towels and tap. </a:t>
            </a:r>
            <a:r>
              <a:rPr lang="en-US" sz="1200" dirty="0" smtClean="0">
                <a:ea typeface="+mn-lt"/>
                <a:cs typeface="+mn-lt"/>
              </a:rPr>
              <a:t>(e) </a:t>
            </a:r>
            <a:r>
              <a:rPr lang="en-US" sz="1200" dirty="0">
                <a:ea typeface="+mn-lt"/>
                <a:cs typeface="+mn-lt"/>
              </a:rPr>
              <a:t>Discard the top 2–3 paper towels. </a:t>
            </a:r>
            <a:r>
              <a:rPr lang="en-US" sz="1200" dirty="0" smtClean="0">
                <a:ea typeface="+mn-lt"/>
                <a:cs typeface="+mn-lt"/>
              </a:rPr>
              <a:t>Repeat steps b</a:t>
            </a:r>
            <a:r>
              <a:rPr lang="en-US" sz="1200" dirty="0" smtClean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–</a:t>
            </a:r>
            <a:r>
              <a:rPr lang="en-US" sz="1200" dirty="0" smtClean="0">
                <a:ea typeface="+mn-lt"/>
                <a:cs typeface="+mn-lt"/>
              </a:rPr>
              <a:t>d for a second wash.</a:t>
            </a:r>
            <a:r>
              <a:rPr lang="en-US" sz="1200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7. Label a </a:t>
            </a:r>
            <a:r>
              <a:rPr lang="en-US" sz="1200" dirty="0" smtClean="0">
                <a:ea typeface="+mn-lt"/>
                <a:cs typeface="+mn-lt"/>
              </a:rPr>
              <a:t>new pipet </a:t>
            </a:r>
            <a:r>
              <a:rPr lang="en-US" sz="1200" dirty="0">
                <a:ea typeface="+mn-lt"/>
                <a:cs typeface="+mn-lt"/>
              </a:rPr>
              <a:t>"PA" and use it to transfer 100 µl of primary antibody (PA) into all 8 wells of the microplate strip. Repeat steps 5 and 6.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8. Label a </a:t>
            </a:r>
            <a:r>
              <a:rPr lang="en-US" sz="1200" dirty="0" smtClean="0">
                <a:ea typeface="+mn-lt"/>
                <a:cs typeface="+mn-lt"/>
              </a:rPr>
              <a:t>new pipet </a:t>
            </a:r>
            <a:r>
              <a:rPr lang="en-US" sz="1200" dirty="0">
                <a:ea typeface="+mn-lt"/>
                <a:cs typeface="+mn-lt"/>
              </a:rPr>
              <a:t>"SA" and use it to transfer 100 µl of secondary antibody (SA) into all 8 wells of the microplate strip. Repeats steps 5 (once) and 6 (three times).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9. Label a </a:t>
            </a:r>
            <a:r>
              <a:rPr lang="en-US" sz="1200" dirty="0" smtClean="0">
                <a:ea typeface="+mn-lt"/>
                <a:cs typeface="+mn-lt"/>
              </a:rPr>
              <a:t>new pipet </a:t>
            </a:r>
            <a:r>
              <a:rPr lang="en-US" sz="1200" dirty="0">
                <a:ea typeface="+mn-lt"/>
                <a:cs typeface="+mn-lt"/>
              </a:rPr>
              <a:t>"SUB" and use it to transfer 100 µl of enzyme substrate (SUB) into all 8 wells of the microplate strip. 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10. Wait 5 minutes. Observe and record the results.</a:t>
            </a:r>
            <a:endParaRPr lang="en-US" dirty="0">
              <a:cs typeface="Arial"/>
            </a:endParaRPr>
          </a:p>
          <a:p>
            <a:pPr marL="0" indent="0">
              <a:buNone/>
            </a:pPr>
            <a:endParaRPr lang="en-US" sz="1200" dirty="0">
              <a:cs typeface="Arial"/>
            </a:endParaRPr>
          </a:p>
        </p:txBody>
      </p:sp>
      <p:pic>
        <p:nvPicPr>
          <p:cNvPr id="7" name="Picture 16" descr="A close up of a logo&#10;&#10;Description automatically generated">
            <a:extLst>
              <a:ext uri="{FF2B5EF4-FFF2-40B4-BE49-F238E27FC236}">
                <a16:creationId xmlns="" xmlns:a16="http://schemas.microsoft.com/office/drawing/2014/main" id="{9DF70350-F742-40F5-B7D8-A51C405EF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2413" y="8561388"/>
            <a:ext cx="1114425" cy="866775"/>
          </a:xfrm>
          <a:prstGeom prst="rect">
            <a:avLst/>
          </a:prstGeom>
        </p:spPr>
      </p:pic>
      <p:pic>
        <p:nvPicPr>
          <p:cNvPr id="6" name="Picture 7" descr="A close up of a logo&#10;&#10;Description automatically generated">
            <a:extLst>
              <a:ext uri="{FF2B5EF4-FFF2-40B4-BE49-F238E27FC236}">
                <a16:creationId xmlns="" xmlns:a16="http://schemas.microsoft.com/office/drawing/2014/main" id="{06F3789C-6D4E-4391-A9F3-3456957B8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3050" y="1942301"/>
            <a:ext cx="2228850" cy="331797"/>
          </a:xfrm>
          <a:prstGeom prst="rect">
            <a:avLst/>
          </a:prstGeom>
        </p:spPr>
      </p:pic>
      <p:pic>
        <p:nvPicPr>
          <p:cNvPr id="25" name="Picture 7" descr="A close up of a logo&#10;&#10;Description automatically generated">
            <a:extLst>
              <a:ext uri="{FF2B5EF4-FFF2-40B4-BE49-F238E27FC236}">
                <a16:creationId xmlns="" xmlns:a16="http://schemas.microsoft.com/office/drawing/2014/main" id="{5734E052-E756-48A4-B623-BBCF5D097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2849" y="3650450"/>
            <a:ext cx="2228850" cy="331797"/>
          </a:xfrm>
          <a:prstGeom prst="rect">
            <a:avLst/>
          </a:prstGeom>
        </p:spPr>
      </p:pic>
      <p:pic>
        <p:nvPicPr>
          <p:cNvPr id="8" name="Picture 8" descr="A picture containing game&#10;&#10;Description automatically generated">
            <a:extLst>
              <a:ext uri="{FF2B5EF4-FFF2-40B4-BE49-F238E27FC236}">
                <a16:creationId xmlns="" xmlns:a16="http://schemas.microsoft.com/office/drawing/2014/main" id="{86DE3AB6-D546-4FAC-A8E1-4FCDB5C235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7249" y="2494245"/>
            <a:ext cx="682625" cy="1158875"/>
          </a:xfrm>
          <a:prstGeom prst="rect">
            <a:avLst/>
          </a:prstGeom>
        </p:spPr>
      </p:pic>
      <p:pic>
        <p:nvPicPr>
          <p:cNvPr id="9" name="Picture 10" descr="A picture containing bottle&#10;&#10;Description automatically generated">
            <a:extLst>
              <a:ext uri="{FF2B5EF4-FFF2-40B4-BE49-F238E27FC236}">
                <a16:creationId xmlns="" xmlns:a16="http://schemas.microsoft.com/office/drawing/2014/main" id="{050B31A3-E3E6-49AB-8C43-54B1694C80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9575" y="2787650"/>
            <a:ext cx="330200" cy="393700"/>
          </a:xfrm>
          <a:prstGeom prst="rect">
            <a:avLst/>
          </a:prstGeom>
        </p:spPr>
      </p:pic>
      <p:pic>
        <p:nvPicPr>
          <p:cNvPr id="2" name="Picture 4" descr="A close up of a device&#10;&#10;Description automatically generated">
            <a:extLst>
              <a:ext uri="{FF2B5EF4-FFF2-40B4-BE49-F238E27FC236}">
                <a16:creationId xmlns="" xmlns:a16="http://schemas.microsoft.com/office/drawing/2014/main" id="{FA5ACCE9-E76E-4666-A659-95A07EFBD3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5500" y="4397867"/>
            <a:ext cx="3060700" cy="780066"/>
          </a:xfrm>
          <a:prstGeom prst="rect">
            <a:avLst/>
          </a:prstGeom>
        </p:spPr>
      </p:pic>
      <p:pic>
        <p:nvPicPr>
          <p:cNvPr id="12" name="Picture 7" descr="A close up of a logo&#10;&#10;Description automatically generated">
            <a:extLst>
              <a:ext uri="{FF2B5EF4-FFF2-40B4-BE49-F238E27FC236}">
                <a16:creationId xmlns="" xmlns:a16="http://schemas.microsoft.com/office/drawing/2014/main" id="{43050D6F-54E5-494F-94EF-9B7DFEAC1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7598" y="6742900"/>
            <a:ext cx="2228850" cy="331797"/>
          </a:xfrm>
          <a:prstGeom prst="rect">
            <a:avLst/>
          </a:prstGeom>
        </p:spPr>
      </p:pic>
      <p:pic>
        <p:nvPicPr>
          <p:cNvPr id="5" name="Picture 13" descr="A picture containing game, mirror&#10;&#10;Description automatically generated">
            <a:extLst>
              <a:ext uri="{FF2B5EF4-FFF2-40B4-BE49-F238E27FC236}">
                <a16:creationId xmlns="" xmlns:a16="http://schemas.microsoft.com/office/drawing/2014/main" id="{10496C3B-36B0-456E-8BF7-4203B32C69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51463" y="5656263"/>
            <a:ext cx="625475" cy="1089025"/>
          </a:xfrm>
          <a:prstGeom prst="rect">
            <a:avLst/>
          </a:prstGeom>
        </p:spPr>
      </p:pic>
      <p:pic>
        <p:nvPicPr>
          <p:cNvPr id="14" name="Picture 14" descr="A picture containing bottle&#10;&#10;Description automatically generated">
            <a:extLst>
              <a:ext uri="{FF2B5EF4-FFF2-40B4-BE49-F238E27FC236}">
                <a16:creationId xmlns="" xmlns:a16="http://schemas.microsoft.com/office/drawing/2014/main" id="{BFC0A838-E704-43F3-B734-ADE50F2107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18200" y="5940425"/>
            <a:ext cx="368300" cy="393700"/>
          </a:xfrm>
          <a:prstGeom prst="rect">
            <a:avLst/>
          </a:prstGeom>
        </p:spPr>
      </p:pic>
      <p:pic>
        <p:nvPicPr>
          <p:cNvPr id="16" name="Picture 7" descr="A close up of a logo&#10;&#10;Description automatically generated">
            <a:extLst>
              <a:ext uri="{FF2B5EF4-FFF2-40B4-BE49-F238E27FC236}">
                <a16:creationId xmlns="" xmlns:a16="http://schemas.microsoft.com/office/drawing/2014/main" id="{63F7FE2A-5219-4CE0-B625-903FEF227B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048" y="9054300"/>
            <a:ext cx="1524000" cy="230197"/>
          </a:xfrm>
          <a:prstGeom prst="rect">
            <a:avLst/>
          </a:prstGeom>
        </p:spPr>
      </p:pic>
      <p:pic>
        <p:nvPicPr>
          <p:cNvPr id="15" name="Picture 18" descr="A close up of a device&#10;&#10;Description automatically generated">
            <a:extLst>
              <a:ext uri="{FF2B5EF4-FFF2-40B4-BE49-F238E27FC236}">
                <a16:creationId xmlns="" xmlns:a16="http://schemas.microsoft.com/office/drawing/2014/main" id="{3264A610-5B7F-47CC-97D6-4D698139E82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-4560000">
            <a:off x="4654585" y="1502336"/>
            <a:ext cx="638175" cy="739775"/>
          </a:xfrm>
          <a:prstGeom prst="rect">
            <a:avLst/>
          </a:prstGeom>
        </p:spPr>
      </p:pic>
      <p:pic>
        <p:nvPicPr>
          <p:cNvPr id="19" name="Picture 4" descr="A close up of a device&#10;&#10;Description automatically generated">
            <a:extLst>
              <a:ext uri="{FF2B5EF4-FFF2-40B4-BE49-F238E27FC236}">
                <a16:creationId xmlns="" xmlns:a16="http://schemas.microsoft.com/office/drawing/2014/main" id="{CC97C18D-8019-45C9-9565-A9B20FE6C5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5499" y="7617316"/>
            <a:ext cx="3060700" cy="78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659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xplorer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59E2785103C24697282931D7FF8FF6" ma:contentTypeVersion="9" ma:contentTypeDescription="Create a new document." ma:contentTypeScope="" ma:versionID="3fcb8f105ab32ddcfd81a8a2238801a5">
  <xsd:schema xmlns:xsd="http://www.w3.org/2001/XMLSchema" xmlns:xs="http://www.w3.org/2001/XMLSchema" xmlns:p="http://schemas.microsoft.com/office/2006/metadata/properties" xmlns:ns3="7fab440e-7fd9-4533-a47c-2f307f6c9351" xmlns:ns4="5fba8325-d30f-49d8-9c9b-fb45d9940db1" targetNamespace="http://schemas.microsoft.com/office/2006/metadata/properties" ma:root="true" ma:fieldsID="f9cde3e8c3cc1bec53f13d32a7892884" ns3:_="" ns4:_="">
    <xsd:import namespace="7fab440e-7fd9-4533-a47c-2f307f6c9351"/>
    <xsd:import namespace="5fba8325-d30f-49d8-9c9b-fb45d9940d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ab440e-7fd9-4533-a47c-2f307f6c93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ba8325-d30f-49d8-9c9b-fb45d9940d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4B8890-CF77-41BD-9E7B-BBBD5A74D0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F9FDC0-9BE2-429D-BF65-4C92A69AAC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ab440e-7fd9-4533-a47c-2f307f6c9351"/>
    <ds:schemaRef ds:uri="5fba8325-d30f-49d8-9c9b-fb45d9940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B68F12-62EF-4C1E-B987-C12369BA23E7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fab440e-7fd9-4533-a47c-2f307f6c9351"/>
    <ds:schemaRef ds:uri="http://purl.org/dc/elements/1.1/"/>
    <ds:schemaRef ds:uri="http://schemas.microsoft.com/office/2006/metadata/properties"/>
    <ds:schemaRef ds:uri="http://purl.org/dc/terms/"/>
    <ds:schemaRef ds:uri="5fba8325-d30f-49d8-9c9b-fb45d9940db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181</Words>
  <Application>Microsoft Office PowerPoint</Application>
  <PresentationFormat>Custom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Arial,Sans-Serif</vt:lpstr>
      <vt:lpstr>Courier New</vt:lpstr>
      <vt:lpstr>Wingdings</vt:lpstr>
      <vt:lpstr>Office Theme</vt:lpstr>
      <vt:lpstr>Giant Panda Problem Kit Modifications for Socially-Distanced Classrooms</vt:lpstr>
      <vt:lpstr>Giant Panda Problem Kit Modified Teacher Preparation Guide</vt:lpstr>
      <vt:lpstr>Giant Panda problem Kit Modified Student Quick Guide</vt:lpstr>
    </vt:vector>
  </TitlesOfParts>
  <Company>Bio-Rad Laboratories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Page</dc:creator>
  <cp:lastModifiedBy>Yolanda Kowalewski</cp:lastModifiedBy>
  <cp:revision>19</cp:revision>
  <dcterms:created xsi:type="dcterms:W3CDTF">2020-07-17T16:46:54Z</dcterms:created>
  <dcterms:modified xsi:type="dcterms:W3CDTF">2020-09-04T19:14:31Z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0x010100BA59E2785103C24697282931D7FF8FF6</vt:lpwstr>
  </property>
</Properties>
</file>