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6" r:id="rId5"/>
    <p:sldId id="258" r:id="rId6"/>
    <p:sldId id="262" r:id="rId7"/>
    <p:sldId id="269" r:id="rId8"/>
    <p:sldId id="259" r:id="rId9"/>
    <p:sldId id="260" r:id="rId10"/>
    <p:sldId id="261" r:id="rId11"/>
    <p:sldId id="263" r:id="rId12"/>
    <p:sldId id="270" r:id="rId13"/>
    <p:sldId id="264" r:id="rId14"/>
    <p:sldId id="266" r:id="rId15"/>
    <p:sldId id="267" r:id="rId16"/>
    <p:sldId id="26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0D4AFA-E114-B5AA-AF2D-CB74E91FD8EF}" name="George Chenaux" initials="GC" userId="S::u104297@Global.Bio-rad.com::00a1cb8b-493c-4700-a969-debdde548a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nie Spagnolo" initials="JS" lastIdx="1" clrIdx="0">
    <p:extLst>
      <p:ext uri="{19B8F6BF-5375-455C-9EA6-DF929625EA0E}">
        <p15:presenceInfo xmlns:p15="http://schemas.microsoft.com/office/powerpoint/2012/main" userId="S::jspagno@global.bio-rad.com::325749ff-9b96-4881-9eb9-97b99d10bd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81626" autoAdjust="0"/>
  </p:normalViewPr>
  <p:slideViewPr>
    <p:cSldViewPr snapToGrid="0">
      <p:cViewPr varScale="1">
        <p:scale>
          <a:sx n="100" d="100"/>
          <a:sy n="100" d="100"/>
        </p:scale>
        <p:origin x="1752" y="78"/>
      </p:cViewPr>
      <p:guideLst/>
    </p:cSldViewPr>
  </p:slideViewPr>
  <p:notesTextViewPr>
    <p:cViewPr>
      <p:scale>
        <a:sx n="1" d="1"/>
        <a:sy n="1" d="1"/>
      </p:scale>
      <p:origin x="0" y="0"/>
    </p:cViewPr>
  </p:notesTextViewPr>
  <p:notesViewPr>
    <p:cSldViewPr snapToGrid="0">
      <p:cViewPr varScale="1">
        <p:scale>
          <a:sx n="88" d="100"/>
          <a:sy n="88"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202966-F790-4A8E-8EA2-BDF6BD4D08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DB9E05-673A-4656-886B-D9A5243A0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FEE306-A7CA-4102-B68A-34D2FCDA3C3F}" type="datetimeFigureOut">
              <a:rPr lang="en-US" smtClean="0"/>
              <a:t>9/8/2022</a:t>
            </a:fld>
            <a:endParaRPr lang="en-US"/>
          </a:p>
        </p:txBody>
      </p:sp>
      <p:sp>
        <p:nvSpPr>
          <p:cNvPr id="4" name="Footer Placeholder 3">
            <a:extLst>
              <a:ext uri="{FF2B5EF4-FFF2-40B4-BE49-F238E27FC236}">
                <a16:creationId xmlns:a16="http://schemas.microsoft.com/office/drawing/2014/main" id="{FFACE688-8980-4BD4-92DC-529BF08FE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ACA7EA-D8AC-41ED-BF73-80A06166F1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999EB2-A2B9-4FAC-80D2-0AF53285FA85}" type="slidenum">
              <a:rPr lang="en-US" smtClean="0"/>
              <a:t>‹#›</a:t>
            </a:fld>
            <a:endParaRPr lang="en-US"/>
          </a:p>
        </p:txBody>
      </p:sp>
    </p:spTree>
    <p:extLst>
      <p:ext uri="{BB962C8B-B14F-4D97-AF65-F5344CB8AC3E}">
        <p14:creationId xmlns:p14="http://schemas.microsoft.com/office/powerpoint/2010/main" val="2418951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D8B02-D0C3-4E3B-BB0F-7A7D45B10FE6}" type="datetimeFigureOut">
              <a:rPr lang="en-US" smtClean="0"/>
              <a:t>9/8/2022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2EFC0-56FA-45D4-9328-0B25FB61A987}" type="slidenum">
              <a:rPr lang="en-US" smtClean="0"/>
              <a:t>‹#›</a:t>
            </a:fld>
            <a:endParaRPr lang="en-US"/>
          </a:p>
        </p:txBody>
      </p:sp>
    </p:spTree>
    <p:extLst>
      <p:ext uri="{BB962C8B-B14F-4D97-AF65-F5344CB8AC3E}">
        <p14:creationId xmlns:p14="http://schemas.microsoft.com/office/powerpoint/2010/main" val="339995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verB</a:t>
            </a:r>
          </a:p>
        </p:txBody>
      </p:sp>
      <p:sp>
        <p:nvSpPr>
          <p:cNvPr id="4" name="Slide Number Placeholder 3"/>
          <p:cNvSpPr>
            <a:spLocks noGrp="1"/>
          </p:cNvSpPr>
          <p:nvPr>
            <p:ph type="sldNum" sz="quarter" idx="5"/>
          </p:nvPr>
        </p:nvSpPr>
        <p:spPr/>
        <p:txBody>
          <a:bodyPr/>
          <a:lstStyle/>
          <a:p>
            <a:fld id="{8B62EFC0-56FA-45D4-9328-0B25FB61A987}" type="slidenum">
              <a:rPr lang="en-US" smtClean="0"/>
              <a:t>1</a:t>
            </a:fld>
            <a:endParaRPr lang="en-US"/>
          </a:p>
        </p:txBody>
      </p:sp>
    </p:spTree>
    <p:extLst>
      <p:ext uri="{BB962C8B-B14F-4D97-AF65-F5344CB8AC3E}">
        <p14:creationId xmlns:p14="http://schemas.microsoft.com/office/powerpoint/2010/main" val="211509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 CSI kit includes 25 </a:t>
            </a:r>
            <a:r>
              <a:rPr lang="en-US" sz="1800" dirty="0" err="1">
                <a:effectLst/>
                <a:latin typeface="Segoe UI" panose="020B0502040204020203" pitchFamily="34" charset="0"/>
              </a:rPr>
              <a:t>μl</a:t>
            </a:r>
            <a:r>
              <a:rPr lang="en-US" sz="1800" dirty="0">
                <a:effectLst/>
                <a:latin typeface="Segoe UI" panose="020B0502040204020203" pitchFamily="34" charset="0"/>
              </a:rPr>
              <a:t> of Crime Scene Investigator primers (blue, 50x).</a:t>
            </a:r>
            <a:br>
              <a:rPr lang="en-US" sz="1800" dirty="0">
                <a:effectLst/>
                <a:latin typeface="Segoe UI" panose="020B0502040204020203" pitchFamily="34" charset="0"/>
              </a:rPr>
            </a:br>
            <a:r>
              <a:rPr lang="en-US" sz="1800" dirty="0">
                <a:effectLst/>
                <a:latin typeface="Segoe UI" panose="020B0502040204020203" pitchFamily="34" charset="0"/>
              </a:rPr>
              <a:t>The kit activity requires 800 </a:t>
            </a:r>
            <a:r>
              <a:rPr lang="en-US" sz="1800" dirty="0" err="1">
                <a:effectLst/>
                <a:latin typeface="Segoe UI" panose="020B0502040204020203" pitchFamily="34" charset="0"/>
              </a:rPr>
              <a:t>ul</a:t>
            </a:r>
            <a:r>
              <a:rPr lang="en-US" sz="1800" dirty="0">
                <a:effectLst/>
                <a:latin typeface="Segoe UI" panose="020B0502040204020203" pitchFamily="34" charset="0"/>
              </a:rPr>
              <a:t> master mix.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Add 20 </a:t>
            </a:r>
            <a:r>
              <a:rPr lang="en-US" sz="1800" dirty="0" err="1">
                <a:effectLst/>
                <a:latin typeface="Segoe UI" panose="020B0502040204020203" pitchFamily="34" charset="0"/>
              </a:rPr>
              <a:t>ul</a:t>
            </a:r>
            <a:r>
              <a:rPr lang="en-US" sz="1800" dirty="0">
                <a:effectLst/>
                <a:latin typeface="Segoe UI" panose="020B0502040204020203" pitchFamily="34" charset="0"/>
              </a:rPr>
              <a:t> primers to 1 tube (1 ml) of </a:t>
            </a:r>
            <a:r>
              <a:rPr lang="en-US" sz="1800" dirty="0" err="1">
                <a:effectLst/>
                <a:latin typeface="Segoe UI" panose="020B0502040204020203" pitchFamily="34" charset="0"/>
              </a:rPr>
              <a:t>SsoAdvanced</a:t>
            </a:r>
            <a:r>
              <a:rPr lang="en-US" sz="1800" dirty="0">
                <a:effectLst/>
                <a:latin typeface="Segoe UI" panose="020B0502040204020203" pitchFamily="34" charset="0"/>
              </a:rPr>
              <a:t> to make the master mix for this activity.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You can then safely aliquot 120 </a:t>
            </a:r>
            <a:r>
              <a:rPr lang="en-US" sz="1800" dirty="0" err="1">
                <a:effectLst/>
                <a:latin typeface="Segoe UI" panose="020B0502040204020203" pitchFamily="34" charset="0"/>
              </a:rPr>
              <a:t>ul</a:t>
            </a:r>
            <a:r>
              <a:rPr lang="en-US" sz="1800" dirty="0">
                <a:effectLst/>
                <a:latin typeface="Segoe UI" panose="020B0502040204020203" pitchFamily="34" charset="0"/>
              </a:rPr>
              <a:t> per workstation (8 workstations), which will each need 100 </a:t>
            </a:r>
            <a:r>
              <a:rPr lang="en-US" sz="1800" dirty="0" err="1">
                <a:effectLst/>
                <a:latin typeface="Segoe UI" panose="020B0502040204020203" pitchFamily="34" charset="0"/>
              </a:rPr>
              <a:t>ul</a:t>
            </a:r>
            <a:r>
              <a:rPr lang="en-US" sz="1800" dirty="0">
                <a:effectLst/>
                <a:latin typeface="Segoe UI" panose="020B0502040204020203" pitchFamily="34" charset="0"/>
              </a:rPr>
              <a:t> Master Mix.</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B62EFC0-56FA-45D4-9328-0B25FB61A987}" type="slidenum">
              <a:rPr lang="en-US" smtClean="0"/>
              <a:t>7</a:t>
            </a:fld>
            <a:endParaRPr lang="en-US"/>
          </a:p>
        </p:txBody>
      </p:sp>
    </p:spTree>
    <p:extLst>
      <p:ext uri="{BB962C8B-B14F-4D97-AF65-F5344CB8AC3E}">
        <p14:creationId xmlns:p14="http://schemas.microsoft.com/office/powerpoint/2010/main" val="157645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cycling parameters from Laboratory 1 will result in additional PCR products that do not fit the scenario. However, the PCR itself should still be successful. </a:t>
            </a:r>
            <a:endParaRPr lang="en-US"/>
          </a:p>
          <a:p>
            <a:r>
              <a:rPr lang="en-US" dirty="0"/>
              <a:t>The cycling parameters for Laboratory 1 will result in two products for each of the Crime Scene, Suspect C, and Suspect D DNA samples. </a:t>
            </a:r>
          </a:p>
          <a:p>
            <a:r>
              <a:rPr lang="en-US" dirty="0">
                <a:cs typeface="Calibri" panose="020F0502020204030204"/>
              </a:rPr>
              <a:t>For this reason, melt-curve analysis should not be performed.</a:t>
            </a:r>
          </a:p>
        </p:txBody>
      </p:sp>
      <p:sp>
        <p:nvSpPr>
          <p:cNvPr id="4" name="Slide Number Placeholder 3"/>
          <p:cNvSpPr>
            <a:spLocks noGrp="1"/>
          </p:cNvSpPr>
          <p:nvPr>
            <p:ph type="sldNum" sz="quarter" idx="5"/>
          </p:nvPr>
        </p:nvSpPr>
        <p:spPr/>
        <p:txBody>
          <a:bodyPr/>
          <a:lstStyle/>
          <a:p>
            <a:fld id="{8B62EFC0-56FA-45D4-9328-0B25FB61A987}" type="slidenum">
              <a:rPr lang="en-US" smtClean="0"/>
              <a:t>9</a:t>
            </a:fld>
            <a:endParaRPr lang="en-US"/>
          </a:p>
        </p:txBody>
      </p:sp>
    </p:spTree>
    <p:extLst>
      <p:ext uri="{BB962C8B-B14F-4D97-AF65-F5344CB8AC3E}">
        <p14:creationId xmlns:p14="http://schemas.microsoft.com/office/powerpoint/2010/main" val="2321442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simulated reference amplification curves to assist with interpreting student results. Both patient 1 and 2 are positive for SARS-CoV-2, however patient 2 has a higher quantity of viral RNA. GAPDH successfully amplified for both samples. Since GAPDH is derived from the patient DNA, its quantity does not scale with the quantity of viral RNA. The no template samples show signal at higher cycle counts because of the formation of primer dimers. Other samples, which consume primers through template amplification, will form fewer primer dimers.</a:t>
            </a:r>
          </a:p>
        </p:txBody>
      </p:sp>
      <p:sp>
        <p:nvSpPr>
          <p:cNvPr id="4" name="Slide Number Placeholder 3"/>
          <p:cNvSpPr>
            <a:spLocks noGrp="1"/>
          </p:cNvSpPr>
          <p:nvPr>
            <p:ph type="sldNum" sz="quarter" idx="5"/>
          </p:nvPr>
        </p:nvSpPr>
        <p:spPr/>
        <p:txBody>
          <a:bodyPr/>
          <a:lstStyle/>
          <a:p>
            <a:fld id="{8B62EFC0-56FA-45D4-9328-0B25FB61A987}" type="slidenum">
              <a:rPr lang="en-US" smtClean="0"/>
              <a:t>10</a:t>
            </a:fld>
            <a:endParaRPr lang="en-US"/>
          </a:p>
        </p:txBody>
      </p:sp>
    </p:spTree>
    <p:extLst>
      <p:ext uri="{BB962C8B-B14F-4D97-AF65-F5344CB8AC3E}">
        <p14:creationId xmlns:p14="http://schemas.microsoft.com/office/powerpoint/2010/main" val="111001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SARC-CoV-2 PCR based detection assays use a TaqMan like probe in a qPCR protocol. The Crime Scene Investigator PCR Basics Real Time Starter Kit includes a SYBR-based probe. </a:t>
            </a:r>
            <a:endParaRPr lang="en-US"/>
          </a:p>
          <a:p>
            <a:r>
              <a:rPr lang="en-US" dirty="0"/>
              <a:t>This scenario is designed to reconcile the nature of the kit with the reality of detection methods. If needed, adjust the scenario for whatever suits your students.</a:t>
            </a:r>
          </a:p>
        </p:txBody>
      </p:sp>
      <p:sp>
        <p:nvSpPr>
          <p:cNvPr id="4" name="Slide Number Placeholder 3"/>
          <p:cNvSpPr>
            <a:spLocks noGrp="1"/>
          </p:cNvSpPr>
          <p:nvPr>
            <p:ph type="sldNum" sz="quarter" idx="5"/>
          </p:nvPr>
        </p:nvSpPr>
        <p:spPr/>
        <p:txBody>
          <a:bodyPr/>
          <a:lstStyle/>
          <a:p>
            <a:fld id="{8B62EFC0-56FA-45D4-9328-0B25FB61A987}" type="slidenum">
              <a:rPr lang="en-US" smtClean="0"/>
              <a:t>11</a:t>
            </a:fld>
            <a:endParaRPr lang="en-US"/>
          </a:p>
        </p:txBody>
      </p:sp>
    </p:spTree>
    <p:extLst>
      <p:ext uri="{BB962C8B-B14F-4D97-AF65-F5344CB8AC3E}">
        <p14:creationId xmlns:p14="http://schemas.microsoft.com/office/powerpoint/2010/main" val="1065065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player&#10;&#10;Description automatically generated">
            <a:extLst>
              <a:ext uri="{FF2B5EF4-FFF2-40B4-BE49-F238E27FC236}">
                <a16:creationId xmlns:a16="http://schemas.microsoft.com/office/drawing/2014/main" id="{7B41C233-09E9-4C8A-B129-375B6C9CD9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4C12639-73F0-47AD-8DE0-281671C6D097}"/>
              </a:ext>
            </a:extLst>
          </p:cNvPr>
          <p:cNvSpPr>
            <a:spLocks noGrp="1"/>
          </p:cNvSpPr>
          <p:nvPr>
            <p:ph type="title"/>
          </p:nvPr>
        </p:nvSpPr>
        <p:spPr>
          <a:xfrm>
            <a:off x="457200" y="2261286"/>
            <a:ext cx="8229600" cy="2409567"/>
          </a:xfrm>
        </p:spPr>
        <p:txBody>
          <a:bodyPr lIns="0" anchor="b">
            <a:noAutofit/>
          </a:bodyPr>
          <a:lstStyle>
            <a:lvl1pPr>
              <a:defRPr sz="4400" b="1">
                <a:solidFill>
                  <a:schemeClr val="bg1">
                    <a:lumMod val="95000"/>
                  </a:schemeClr>
                </a:solidFill>
                <a:latin typeface="+mj-lt"/>
              </a:defRPr>
            </a:lvl1pPr>
          </a:lstStyle>
          <a:p>
            <a:r>
              <a:rPr lang="en-US" dirty="0"/>
              <a:t>Click to edit Master title style</a:t>
            </a:r>
          </a:p>
        </p:txBody>
      </p:sp>
      <p:sp>
        <p:nvSpPr>
          <p:cNvPr id="8" name="Footer Placeholder 7">
            <a:extLst>
              <a:ext uri="{FF2B5EF4-FFF2-40B4-BE49-F238E27FC236}">
                <a16:creationId xmlns:a16="http://schemas.microsoft.com/office/drawing/2014/main" id="{B32D29F1-AF82-41E5-9145-1DC17CFDFF8D}"/>
              </a:ext>
            </a:extLst>
          </p:cNvPr>
          <p:cNvSpPr>
            <a:spLocks noGrp="1"/>
          </p:cNvSpPr>
          <p:nvPr>
            <p:ph type="ftr" sz="quarter" idx="10"/>
          </p:nvPr>
        </p:nvSpPr>
        <p:spPr>
          <a:xfrm>
            <a:off x="5600700" y="6287185"/>
            <a:ext cx="3086100" cy="365125"/>
          </a:xfrm>
        </p:spPr>
        <p:txBody>
          <a:bodyPr/>
          <a:lstStyle>
            <a:lvl1pPr algn="r">
              <a:defRPr sz="1400">
                <a:solidFill>
                  <a:schemeClr val="bg1"/>
                </a:solidFill>
              </a:defRPr>
            </a:lvl1pPr>
          </a:lstStyle>
          <a:p>
            <a:r>
              <a:rPr lang="en-US"/>
              <a:t>explorer.bio-rad.com</a:t>
            </a:r>
            <a:endParaRPr lang="en-US" dirty="0"/>
          </a:p>
        </p:txBody>
      </p:sp>
      <p:sp>
        <p:nvSpPr>
          <p:cNvPr id="11" name="Text Placeholder 10">
            <a:extLst>
              <a:ext uri="{FF2B5EF4-FFF2-40B4-BE49-F238E27FC236}">
                <a16:creationId xmlns:a16="http://schemas.microsoft.com/office/drawing/2014/main" id="{1967F98F-6C27-465F-B04D-0442AEA1D661}"/>
              </a:ext>
            </a:extLst>
          </p:cNvPr>
          <p:cNvSpPr>
            <a:spLocks noGrp="1"/>
          </p:cNvSpPr>
          <p:nvPr>
            <p:ph type="body" sz="quarter" idx="11"/>
          </p:nvPr>
        </p:nvSpPr>
        <p:spPr>
          <a:xfrm>
            <a:off x="457200" y="4876801"/>
            <a:ext cx="8229599" cy="889685"/>
          </a:xfrm>
          <a:prstGeom prst="rect">
            <a:avLst/>
          </a:prstGeom>
        </p:spPr>
        <p:txBody>
          <a:bodyPr>
            <a:noAutofit/>
          </a:bodyPr>
          <a:lstStyle>
            <a:lvl1pPr marL="0" indent="0" algn="l" defTabSz="914400" rtl="0" eaLnBrk="1" latinLnBrk="0" hangingPunct="1">
              <a:buNone/>
              <a:defRPr lang="en-US" sz="2400" b="1" i="1" kern="1200" dirty="0" smtClean="0">
                <a:solidFill>
                  <a:schemeClr val="bg1"/>
                </a:solidFill>
                <a:latin typeface="+mn-lt"/>
                <a:ea typeface="+mn-ea"/>
                <a:cs typeface="+mn-cs"/>
              </a:defRPr>
            </a:lvl1pPr>
            <a:lvl2pPr marL="0" indent="0" algn="l" defTabSz="914400" rtl="0" eaLnBrk="1" latinLnBrk="0" hangingPunct="1">
              <a:buNone/>
              <a:defRPr lang="en-US" sz="2400" b="1" i="1" kern="1200" dirty="0" smtClean="0">
                <a:solidFill>
                  <a:schemeClr val="bg1"/>
                </a:solidFill>
                <a:latin typeface="+mn-lt"/>
                <a:ea typeface="+mn-ea"/>
                <a:cs typeface="+mn-cs"/>
              </a:defRPr>
            </a:lvl2pPr>
            <a:lvl3pPr marL="0" indent="0" algn="l" defTabSz="914400" rtl="0" eaLnBrk="1" latinLnBrk="0" hangingPunct="1">
              <a:buNone/>
              <a:defRPr lang="en-US" sz="2400" b="1" i="1" kern="1200" dirty="0" smtClean="0">
                <a:solidFill>
                  <a:schemeClr val="bg1"/>
                </a:solidFill>
                <a:latin typeface="+mn-lt"/>
                <a:ea typeface="+mn-ea"/>
                <a:cs typeface="+mn-cs"/>
              </a:defRPr>
            </a:lvl3pPr>
            <a:lvl4pPr marL="0" indent="0" algn="l" defTabSz="914400" rtl="0" eaLnBrk="1" latinLnBrk="0" hangingPunct="1">
              <a:buNone/>
              <a:defRPr lang="en-US" sz="2400" b="1" i="1" kern="1200" dirty="0" smtClean="0">
                <a:solidFill>
                  <a:schemeClr val="bg1"/>
                </a:solidFill>
                <a:latin typeface="+mn-lt"/>
                <a:ea typeface="+mn-ea"/>
                <a:cs typeface="+mn-cs"/>
              </a:defRPr>
            </a:lvl4pPr>
            <a:lvl5pPr marL="0" indent="0" algn="l" defTabSz="914400" rtl="0" eaLnBrk="1" latinLnBrk="0" hangingPunct="1">
              <a:buNone/>
              <a:defRPr lang="en-US" sz="2400" b="1" i="1" kern="1200" dirty="0">
                <a:solidFill>
                  <a:schemeClr val="bg1"/>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29545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8" name="Text Placeholder 7">
            <a:extLst>
              <a:ext uri="{FF2B5EF4-FFF2-40B4-BE49-F238E27FC236}">
                <a16:creationId xmlns:a16="http://schemas.microsoft.com/office/drawing/2014/main" id="{DA3CA02C-E6E4-48B6-8856-75240A5A9528}"/>
              </a:ext>
            </a:extLst>
          </p:cNvPr>
          <p:cNvSpPr>
            <a:spLocks noGrp="1"/>
          </p:cNvSpPr>
          <p:nvPr>
            <p:ph type="body" sz="quarter" idx="11"/>
          </p:nvPr>
        </p:nvSpPr>
        <p:spPr>
          <a:xfrm>
            <a:off x="457200" y="2007071"/>
            <a:ext cx="8229600" cy="4012729"/>
          </a:xfrm>
        </p:spPr>
        <p:txBody>
          <a:bodyPr/>
          <a:lstStyle>
            <a:lvl1pPr>
              <a:lnSpc>
                <a:spcPct val="11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059AD78-4A08-409A-9D2C-0866B56EAE78}"/>
              </a:ext>
            </a:extLst>
          </p:cNvPr>
          <p:cNvSpPr txBox="1"/>
          <p:nvPr userDrawn="1"/>
        </p:nvSpPr>
        <p:spPr>
          <a:xfrm>
            <a:off x="3806395" y="6673334"/>
            <a:ext cx="1531210" cy="184666"/>
          </a:xfrm>
          <a:prstGeom prst="rect">
            <a:avLst/>
          </a:prstGeom>
          <a:noFill/>
        </p:spPr>
        <p:txBody>
          <a:bodyPr wrap="square" rtlCol="0">
            <a:spAutoFit/>
          </a:bodyPr>
          <a:lstStyle/>
          <a:p>
            <a:pPr algn="ctr"/>
            <a:r>
              <a:rPr lang="en-US" sz="600" dirty="0">
                <a:solidFill>
                  <a:schemeClr val="bg1">
                    <a:lumMod val="65000"/>
                  </a:schemeClr>
                </a:solidFill>
              </a:rPr>
              <a:t>8/Sep/2022 Ver B</a:t>
            </a:r>
          </a:p>
        </p:txBody>
      </p:sp>
    </p:spTree>
    <p:extLst>
      <p:ext uri="{BB962C8B-B14F-4D97-AF65-F5344CB8AC3E}">
        <p14:creationId xmlns:p14="http://schemas.microsoft.com/office/powerpoint/2010/main" val="206444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9B125-5350-4674-8512-0CD2FD6F36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831273"/>
          </a:xfrm>
          <a:prstGeom prst="rect">
            <a:avLst/>
          </a:prstGeom>
        </p:spPr>
      </p:pic>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8" name="Text Placeholder 7">
            <a:extLst>
              <a:ext uri="{FF2B5EF4-FFF2-40B4-BE49-F238E27FC236}">
                <a16:creationId xmlns:a16="http://schemas.microsoft.com/office/drawing/2014/main" id="{DA3CA02C-E6E4-48B6-8856-75240A5A9528}"/>
              </a:ext>
            </a:extLst>
          </p:cNvPr>
          <p:cNvSpPr>
            <a:spLocks noGrp="1"/>
          </p:cNvSpPr>
          <p:nvPr>
            <p:ph type="body" sz="quarter" idx="11"/>
          </p:nvPr>
        </p:nvSpPr>
        <p:spPr>
          <a:xfrm>
            <a:off x="457200" y="2007071"/>
            <a:ext cx="8229600" cy="40127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9763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1E7F9-C238-4351-BDFA-441DF9417C71}"/>
              </a:ext>
            </a:extLst>
          </p:cNvPr>
          <p:cNvSpPr/>
          <p:nvPr userDrawn="1"/>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6672977-AFAD-463B-8EFC-B7C53CA4392B}"/>
              </a:ext>
            </a:extLst>
          </p:cNvPr>
          <p:cNvSpPr>
            <a:spLocks noGrp="1"/>
          </p:cNvSpPr>
          <p:nvPr>
            <p:ph type="title"/>
          </p:nvPr>
        </p:nvSpPr>
        <p:spPr>
          <a:xfrm>
            <a:off x="457200" y="457200"/>
            <a:ext cx="8229600" cy="1282486"/>
          </a:xfrm>
          <a:prstGeom prst="rect">
            <a:avLst/>
          </a:prstGeom>
        </p:spPr>
        <p:txBody>
          <a:bodyPr vert="horz" lIns="91440" tIns="45720" rIns="91440" bIns="45720" rtlCol="0" anchor="b">
            <a:noAutofit/>
          </a:bodyPr>
          <a:lstStyle/>
          <a:p>
            <a:r>
              <a:rPr lang="en-US" dirty="0"/>
              <a:t>Click to edit Master title style</a:t>
            </a:r>
          </a:p>
        </p:txBody>
      </p:sp>
      <p:sp>
        <p:nvSpPr>
          <p:cNvPr id="5" name="Footer Placeholder 4">
            <a:extLst>
              <a:ext uri="{FF2B5EF4-FFF2-40B4-BE49-F238E27FC236}">
                <a16:creationId xmlns:a16="http://schemas.microsoft.com/office/drawing/2014/main" id="{9F874643-CE09-4580-82B2-22891E9695CC}"/>
              </a:ext>
            </a:extLst>
          </p:cNvPr>
          <p:cNvSpPr>
            <a:spLocks noGrp="1"/>
          </p:cNvSpPr>
          <p:nvPr>
            <p:ph type="ftr" sz="quarter" idx="3"/>
          </p:nvPr>
        </p:nvSpPr>
        <p:spPr>
          <a:xfrm>
            <a:off x="465438" y="6287185"/>
            <a:ext cx="3086100" cy="365125"/>
          </a:xfrm>
          <a:prstGeom prst="rect">
            <a:avLst/>
          </a:prstGeom>
        </p:spPr>
        <p:txBody>
          <a:bodyPr vert="horz" lIns="0" tIns="0" rIns="0" bIns="0" rtlCol="0" anchor="ctr"/>
          <a:lstStyle>
            <a:lvl1pPr algn="l">
              <a:defRPr sz="1100" b="1">
                <a:solidFill>
                  <a:schemeClr val="tx1"/>
                </a:solidFill>
              </a:defRPr>
            </a:lvl1pPr>
          </a:lstStyle>
          <a:p>
            <a:r>
              <a:rPr lang="en-US" dirty="0"/>
              <a:t>explorer.bio-rad.com</a:t>
            </a:r>
          </a:p>
        </p:txBody>
      </p:sp>
      <p:pic>
        <p:nvPicPr>
          <p:cNvPr id="8" name="Picture 7" descr="A picture containing drawing&#10;&#10;Description automatically generated">
            <a:extLst>
              <a:ext uri="{FF2B5EF4-FFF2-40B4-BE49-F238E27FC236}">
                <a16:creationId xmlns:a16="http://schemas.microsoft.com/office/drawing/2014/main" id="{3F0F3081-A4EA-4F05-AD13-CE064BED58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
        <p:nvSpPr>
          <p:cNvPr id="10" name="Text Placeholder 9">
            <a:extLst>
              <a:ext uri="{FF2B5EF4-FFF2-40B4-BE49-F238E27FC236}">
                <a16:creationId xmlns:a16="http://schemas.microsoft.com/office/drawing/2014/main" id="{34342FEF-CEBB-482F-A421-E9D3784AFAB2}"/>
              </a:ext>
            </a:extLst>
          </p:cNvPr>
          <p:cNvSpPr>
            <a:spLocks noGrp="1"/>
          </p:cNvSpPr>
          <p:nvPr>
            <p:ph type="body" idx="1"/>
          </p:nvPr>
        </p:nvSpPr>
        <p:spPr>
          <a:xfrm>
            <a:off x="457200" y="2007071"/>
            <a:ext cx="8229600" cy="40127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73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dt="0"/>
  <p:txStyles>
    <p:titleStyle>
      <a:lvl1pPr algn="l" defTabSz="914400" rtl="0" eaLnBrk="1" latinLnBrk="0" hangingPunct="1">
        <a:lnSpc>
          <a:spcPct val="11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è"/>
        <a:defRPr sz="1800" b="1" i="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2880" userDrawn="1">
          <p15:clr>
            <a:srgbClr val="F26B43"/>
          </p15:clr>
        </p15:guide>
        <p15:guide id="3" pos="5472" userDrawn="1">
          <p15:clr>
            <a:srgbClr val="F26B43"/>
          </p15:clr>
        </p15:guide>
        <p15:guide id="5" orient="horz" pos="288" userDrawn="1">
          <p15:clr>
            <a:srgbClr val="F26B43"/>
          </p15:clr>
        </p15:guide>
        <p15:guide id="6"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da.gov/media/134922/downloa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1038/s12276-020-0452-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2.xml"/><Relationship Id="rId4" Type="http://schemas.openxmlformats.org/officeDocument/2006/relationships/image" Target="../media/image9.tif"/></Relationships>
</file>

<file path=ppt/slides/_rels/slide4.xml.rels><?xml version="1.0" encoding="UTF-8" standalone="yes"?>
<Relationships xmlns="http://schemas.openxmlformats.org/package/2006/relationships"><Relationship Id="rId2" Type="http://schemas.openxmlformats.org/officeDocument/2006/relationships/hyperlink" Target="https://doi.org/10.1038/s12276-020-0452-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hyperlink" Target="https://www.bio-rad.com/en-us/product/crime-scene-investigator-pcr-basics-real-time-pcr-starter-kit?ID=2b7639f6-ee1d-4a82-aeb3-0fa8adbf78b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bio-rad.com/en-us/product/crime-scene-investigator-pcr-basics-real-time-pcr-starter-kit?ID=2b7639f6-ee1d-4a82-aeb3-0fa8adbf78b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io-rad.com/en-us/product/crime-scene-investigator-pcr-basics-real-time-pcr-starter-kit?ID=2b7639f6-ee1d-4a82-aeb3-0fa8adbf78b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929F5-9271-4127-8D6D-8C66219E417E}"/>
              </a:ext>
            </a:extLst>
          </p:cNvPr>
          <p:cNvSpPr>
            <a:spLocks noGrp="1"/>
          </p:cNvSpPr>
          <p:nvPr>
            <p:ph type="title"/>
          </p:nvPr>
        </p:nvSpPr>
        <p:spPr/>
        <p:txBody>
          <a:bodyPr/>
          <a:lstStyle/>
          <a:p>
            <a:r>
              <a:rPr lang="en-US" dirty="0"/>
              <a:t>Detecting SARS-CoV-2 using Real-Time PCR</a:t>
            </a:r>
          </a:p>
        </p:txBody>
      </p:sp>
      <p:sp>
        <p:nvSpPr>
          <p:cNvPr id="5" name="Footer Placeholder 4">
            <a:extLst>
              <a:ext uri="{FF2B5EF4-FFF2-40B4-BE49-F238E27FC236}">
                <a16:creationId xmlns:a16="http://schemas.microsoft.com/office/drawing/2014/main" id="{37D8C605-0097-415A-B13E-53053EEE9246}"/>
              </a:ext>
            </a:extLst>
          </p:cNvPr>
          <p:cNvSpPr>
            <a:spLocks noGrp="1"/>
          </p:cNvSpPr>
          <p:nvPr>
            <p:ph type="ftr" sz="quarter" idx="10"/>
          </p:nvPr>
        </p:nvSpPr>
        <p:spPr/>
        <p:txBody>
          <a:bodyPr/>
          <a:lstStyle/>
          <a:p>
            <a:r>
              <a:rPr lang="en-US"/>
              <a:t>explorer.bio-rad.com</a:t>
            </a:r>
            <a:endParaRPr lang="en-US" dirty="0"/>
          </a:p>
        </p:txBody>
      </p:sp>
      <p:sp>
        <p:nvSpPr>
          <p:cNvPr id="4" name="Text Placeholder 3">
            <a:extLst>
              <a:ext uri="{FF2B5EF4-FFF2-40B4-BE49-F238E27FC236}">
                <a16:creationId xmlns:a16="http://schemas.microsoft.com/office/drawing/2014/main" id="{BE98F9B5-F330-4971-9134-39AC71BB032B}"/>
              </a:ext>
            </a:extLst>
          </p:cNvPr>
          <p:cNvSpPr>
            <a:spLocks noGrp="1"/>
          </p:cNvSpPr>
          <p:nvPr>
            <p:ph type="body" sz="quarter" idx="11"/>
          </p:nvPr>
        </p:nvSpPr>
        <p:spPr/>
        <p:txBody>
          <a:bodyPr/>
          <a:lstStyle/>
          <a:p>
            <a:pPr>
              <a:lnSpc>
                <a:spcPct val="110000"/>
              </a:lnSpc>
            </a:pPr>
            <a:r>
              <a:rPr lang="en-US" dirty="0"/>
              <a:t>Simulated using Bio-Rad’s Crime Scene Investigator PCR Basics Real-Time PCR Starter Kit</a:t>
            </a:r>
          </a:p>
        </p:txBody>
      </p:sp>
      <p:sp>
        <p:nvSpPr>
          <p:cNvPr id="6" name="TextBox 5">
            <a:extLst>
              <a:ext uri="{FF2B5EF4-FFF2-40B4-BE49-F238E27FC236}">
                <a16:creationId xmlns:a16="http://schemas.microsoft.com/office/drawing/2014/main" id="{5EF13FCA-3B1A-4D42-BD9E-B120A91C1ACB}"/>
              </a:ext>
            </a:extLst>
          </p:cNvPr>
          <p:cNvSpPr txBox="1"/>
          <p:nvPr/>
        </p:nvSpPr>
        <p:spPr>
          <a:xfrm>
            <a:off x="457199" y="6273225"/>
            <a:ext cx="4114801" cy="584775"/>
          </a:xfrm>
          <a:prstGeom prst="rect">
            <a:avLst/>
          </a:prstGeom>
          <a:noFill/>
        </p:spPr>
        <p:txBody>
          <a:bodyPr wrap="square" rtlCol="0">
            <a:spAutoFit/>
          </a:bodyPr>
          <a:lstStyle/>
          <a:p>
            <a:pPr lvl="0"/>
            <a:r>
              <a:rPr lang="en-US" sz="800" dirty="0">
                <a:solidFill>
                  <a:schemeClr val="bg1"/>
                </a:solidFill>
                <a:sym typeface="Arial"/>
              </a:rPr>
              <a:t>BIO-RAD is a trademark of Bio-Rad Laboratories, Inc. in certain jurisdictions. All trademarks used herein are the property of their respective owner.</a:t>
            </a:r>
          </a:p>
          <a:p>
            <a:pPr lvl="0"/>
            <a:endParaRPr lang="en-US" sz="800" dirty="0">
              <a:solidFill>
                <a:schemeClr val="bg1"/>
              </a:solidFill>
              <a:sym typeface="Arial"/>
            </a:endParaRPr>
          </a:p>
          <a:p>
            <a:pPr lvl="0"/>
            <a:r>
              <a:rPr lang="en-US" sz="800" dirty="0">
                <a:solidFill>
                  <a:schemeClr val="bg1"/>
                </a:solidFill>
                <a:sym typeface="Arial"/>
              </a:rPr>
              <a:t>© 2022 Bio-Rad Laboratories, Inc.</a:t>
            </a:r>
            <a:endParaRPr lang="en-US" sz="800" dirty="0">
              <a:solidFill>
                <a:schemeClr val="bg1"/>
              </a:solidFill>
            </a:endParaRPr>
          </a:p>
        </p:txBody>
      </p:sp>
    </p:spTree>
    <p:extLst>
      <p:ext uri="{BB962C8B-B14F-4D97-AF65-F5344CB8AC3E}">
        <p14:creationId xmlns:p14="http://schemas.microsoft.com/office/powerpoint/2010/main" val="301516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0D96-C8ED-40F9-9D89-4B9FFF05E945}"/>
              </a:ext>
            </a:extLst>
          </p:cNvPr>
          <p:cNvSpPr>
            <a:spLocks noGrp="1"/>
          </p:cNvSpPr>
          <p:nvPr>
            <p:ph type="title"/>
          </p:nvPr>
        </p:nvSpPr>
        <p:spPr/>
        <p:txBody>
          <a:bodyPr/>
          <a:lstStyle/>
          <a:p>
            <a:r>
              <a:rPr lang="en-US" sz="2800" b="1" dirty="0">
                <a:latin typeface="+mj-lt"/>
              </a:rPr>
              <a:t>Anticipated Results — Amplification</a:t>
            </a:r>
          </a:p>
        </p:txBody>
      </p:sp>
      <p:sp>
        <p:nvSpPr>
          <p:cNvPr id="46" name="Trapezoid 45">
            <a:extLst>
              <a:ext uri="{FF2B5EF4-FFF2-40B4-BE49-F238E27FC236}">
                <a16:creationId xmlns:a16="http://schemas.microsoft.com/office/drawing/2014/main" id="{799645D0-6170-4498-958E-F1427B0FD7BF}"/>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sp>
        <p:nvSpPr>
          <p:cNvPr id="3" name="Footer Placeholder 2">
            <a:extLst>
              <a:ext uri="{FF2B5EF4-FFF2-40B4-BE49-F238E27FC236}">
                <a16:creationId xmlns:a16="http://schemas.microsoft.com/office/drawing/2014/main" id="{A18389B9-EDC7-456F-9C50-9E7A618287E9}"/>
              </a:ext>
            </a:extLst>
          </p:cNvPr>
          <p:cNvSpPr>
            <a:spLocks noGrp="1"/>
          </p:cNvSpPr>
          <p:nvPr>
            <p:ph type="ftr" sz="quarter" idx="10"/>
          </p:nvPr>
        </p:nvSpPr>
        <p:spPr/>
        <p:txBody>
          <a:bodyPr/>
          <a:lstStyle/>
          <a:p>
            <a:r>
              <a:rPr lang="en-US"/>
              <a:t>explorer.bio-rad.com</a:t>
            </a:r>
            <a:endParaRPr lang="en-US" dirty="0"/>
          </a:p>
        </p:txBody>
      </p:sp>
      <p:pic>
        <p:nvPicPr>
          <p:cNvPr id="5" name="Picture 4" descr="A worm in it&#10;&#10;Description automatically generated">
            <a:extLst>
              <a:ext uri="{FF2B5EF4-FFF2-40B4-BE49-F238E27FC236}">
                <a16:creationId xmlns:a16="http://schemas.microsoft.com/office/drawing/2014/main" id="{B68B970B-C061-4B82-BEEA-2224C6F81381}"/>
              </a:ext>
            </a:extLst>
          </p:cNvPr>
          <p:cNvPicPr>
            <a:picLocks noChangeAspect="1"/>
          </p:cNvPicPr>
          <p:nvPr/>
        </p:nvPicPr>
        <p:blipFill rotWithShape="1">
          <a:blip r:embed="rId3">
            <a:extLst>
              <a:ext uri="{28A0092B-C50C-407E-A947-70E740481C1C}">
                <a14:useLocalDpi xmlns:a14="http://schemas.microsoft.com/office/drawing/2010/main" val="0"/>
              </a:ext>
            </a:extLst>
          </a:blip>
          <a:srcRect l="7000" r="22182"/>
          <a:stretch/>
        </p:blipFill>
        <p:spPr>
          <a:xfrm>
            <a:off x="465438" y="2401935"/>
            <a:ext cx="5080958" cy="3151570"/>
          </a:xfrm>
          <a:prstGeom prst="rect">
            <a:avLst/>
          </a:prstGeom>
        </p:spPr>
      </p:pic>
      <p:graphicFrame>
        <p:nvGraphicFramePr>
          <p:cNvPr id="47" name="Table 4">
            <a:extLst>
              <a:ext uri="{FF2B5EF4-FFF2-40B4-BE49-F238E27FC236}">
                <a16:creationId xmlns:a16="http://schemas.microsoft.com/office/drawing/2014/main" id="{936CC3FC-8A76-4C6A-B80E-156A6FB58C65}"/>
              </a:ext>
            </a:extLst>
          </p:cNvPr>
          <p:cNvGraphicFramePr>
            <a:graphicFrameLocks noGrp="1"/>
          </p:cNvGraphicFramePr>
          <p:nvPr>
            <p:extLst>
              <p:ext uri="{D42A27DB-BD31-4B8C-83A1-F6EECF244321}">
                <p14:modId xmlns:p14="http://schemas.microsoft.com/office/powerpoint/2010/main" val="1398686703"/>
              </p:ext>
            </p:extLst>
          </p:nvPr>
        </p:nvGraphicFramePr>
        <p:xfrm>
          <a:off x="5745540" y="2249498"/>
          <a:ext cx="2909455" cy="3451193"/>
        </p:xfrm>
        <a:graphic>
          <a:graphicData uri="http://schemas.openxmlformats.org/drawingml/2006/table">
            <a:tbl>
              <a:tblPr firstRow="1" bandRow="1">
                <a:tableStyleId>{073A0DAA-6AF3-43AB-8588-CEC1D06C72B9}</a:tableStyleId>
              </a:tblPr>
              <a:tblGrid>
                <a:gridCol w="1086581">
                  <a:extLst>
                    <a:ext uri="{9D8B030D-6E8A-4147-A177-3AD203B41FA5}">
                      <a16:colId xmlns:a16="http://schemas.microsoft.com/office/drawing/2014/main" val="4205947165"/>
                    </a:ext>
                  </a:extLst>
                </a:gridCol>
                <a:gridCol w="1268083">
                  <a:extLst>
                    <a:ext uri="{9D8B030D-6E8A-4147-A177-3AD203B41FA5}">
                      <a16:colId xmlns:a16="http://schemas.microsoft.com/office/drawing/2014/main" val="1373059931"/>
                    </a:ext>
                  </a:extLst>
                </a:gridCol>
                <a:gridCol w="554791">
                  <a:extLst>
                    <a:ext uri="{9D8B030D-6E8A-4147-A177-3AD203B41FA5}">
                      <a16:colId xmlns:a16="http://schemas.microsoft.com/office/drawing/2014/main" val="4280364111"/>
                    </a:ext>
                  </a:extLst>
                </a:gridCol>
              </a:tblGrid>
              <a:tr h="281273">
                <a:tc>
                  <a:txBody>
                    <a:bodyPr/>
                    <a:lstStyle/>
                    <a:p>
                      <a:r>
                        <a:rPr lang="en-US" sz="1000" dirty="0"/>
                        <a:t>Sample</a:t>
                      </a:r>
                    </a:p>
                  </a:txBody>
                  <a:tcPr/>
                </a:tc>
                <a:tc>
                  <a:txBody>
                    <a:bodyPr/>
                    <a:lstStyle/>
                    <a:p>
                      <a:r>
                        <a:rPr lang="en-US" sz="1000" dirty="0"/>
                        <a:t>DNA source</a:t>
                      </a:r>
                    </a:p>
                  </a:txBody>
                  <a:tcPr/>
                </a:tc>
                <a:tc>
                  <a:txBody>
                    <a:bodyPr/>
                    <a:lstStyle/>
                    <a:p>
                      <a:r>
                        <a:rPr lang="en-US" sz="1000" dirty="0"/>
                        <a:t>Label</a:t>
                      </a:r>
                    </a:p>
                  </a:txBody>
                  <a:tcPr/>
                </a:tc>
                <a:extLst>
                  <a:ext uri="{0D108BD9-81ED-4DB2-BD59-A6C34878D82A}">
                    <a16:rowId xmlns:a16="http://schemas.microsoft.com/office/drawing/2014/main" val="2215160147"/>
                  </a:ext>
                </a:extLst>
              </a:tr>
              <a:tr h="281273">
                <a:tc>
                  <a:txBody>
                    <a:bodyPr/>
                    <a:lstStyle/>
                    <a:p>
                      <a:r>
                        <a:rPr lang="en-US" sz="1000" dirty="0"/>
                        <a:t>Positive control, SARS-CoV-2</a:t>
                      </a:r>
                    </a:p>
                  </a:txBody>
                  <a:tcPr/>
                </a:tc>
                <a:tc>
                  <a:txBody>
                    <a:bodyPr/>
                    <a:lstStyle/>
                    <a:p>
                      <a:r>
                        <a:rPr lang="en-US" sz="1000" b="0" dirty="0"/>
                        <a:t>Crime Scene DNA</a:t>
                      </a:r>
                    </a:p>
                  </a:txBody>
                  <a:tcPr/>
                </a:tc>
                <a:tc>
                  <a:txBody>
                    <a:bodyPr/>
                    <a:lstStyle/>
                    <a:p>
                      <a:r>
                        <a:rPr lang="en-US" sz="1000" b="1" dirty="0"/>
                        <a:t>+S</a:t>
                      </a:r>
                    </a:p>
                  </a:txBody>
                  <a:tcPr/>
                </a:tc>
                <a:extLst>
                  <a:ext uri="{0D108BD9-81ED-4DB2-BD59-A6C34878D82A}">
                    <a16:rowId xmlns:a16="http://schemas.microsoft.com/office/drawing/2014/main" val="3658218332"/>
                  </a:ext>
                </a:extLst>
              </a:tr>
              <a:tr h="281273">
                <a:tc>
                  <a:txBody>
                    <a:bodyPr/>
                    <a:lstStyle/>
                    <a:p>
                      <a:r>
                        <a:rPr lang="en-US" sz="1000" dirty="0"/>
                        <a:t>Positive control, GAPDH</a:t>
                      </a:r>
                    </a:p>
                  </a:txBody>
                  <a:tcPr/>
                </a:tc>
                <a:tc>
                  <a:txBody>
                    <a:bodyPr/>
                    <a:lstStyle/>
                    <a:p>
                      <a:r>
                        <a:rPr lang="en-US" sz="1000" b="0" dirty="0"/>
                        <a:t>10,000-fold dilution of Suspect D</a:t>
                      </a:r>
                    </a:p>
                  </a:txBody>
                  <a:tcPr/>
                </a:tc>
                <a:tc>
                  <a:txBody>
                    <a:bodyPr/>
                    <a:lstStyle/>
                    <a:p>
                      <a:r>
                        <a:rPr lang="en-US" sz="1000" b="1" dirty="0"/>
                        <a:t>+G</a:t>
                      </a:r>
                    </a:p>
                  </a:txBody>
                  <a:tcPr/>
                </a:tc>
                <a:extLst>
                  <a:ext uri="{0D108BD9-81ED-4DB2-BD59-A6C34878D82A}">
                    <a16:rowId xmlns:a16="http://schemas.microsoft.com/office/drawing/2014/main" val="3127759724"/>
                  </a:ext>
                </a:extLst>
              </a:tr>
              <a:tr h="281273">
                <a:tc>
                  <a:txBody>
                    <a:bodyPr/>
                    <a:lstStyle/>
                    <a:p>
                      <a:r>
                        <a:rPr lang="en-US" sz="1000" dirty="0"/>
                        <a:t>Patient 1,</a:t>
                      </a:r>
                    </a:p>
                    <a:p>
                      <a:r>
                        <a:rPr lang="en-US" sz="1000" dirty="0"/>
                        <a:t>SARS-CoV-2</a:t>
                      </a:r>
                    </a:p>
                  </a:txBody>
                  <a:tcPr/>
                </a:tc>
                <a:tc>
                  <a:txBody>
                    <a:bodyPr/>
                    <a:lstStyle/>
                    <a:p>
                      <a:r>
                        <a:rPr lang="en-US" sz="1000" b="0" dirty="0"/>
                        <a:t>100-fold dilution of Crime Scene</a:t>
                      </a:r>
                    </a:p>
                  </a:txBody>
                  <a:tcPr/>
                </a:tc>
                <a:tc>
                  <a:txBody>
                    <a:bodyPr/>
                    <a:lstStyle/>
                    <a:p>
                      <a:r>
                        <a:rPr lang="en-US" sz="1000" b="1" dirty="0"/>
                        <a:t>P1S</a:t>
                      </a:r>
                    </a:p>
                  </a:txBody>
                  <a:tcPr/>
                </a:tc>
                <a:extLst>
                  <a:ext uri="{0D108BD9-81ED-4DB2-BD59-A6C34878D82A}">
                    <a16:rowId xmlns:a16="http://schemas.microsoft.com/office/drawing/2014/main" val="2584061290"/>
                  </a:ext>
                </a:extLst>
              </a:tr>
              <a:tr h="281273">
                <a:tc>
                  <a:txBody>
                    <a:bodyPr/>
                    <a:lstStyle/>
                    <a:p>
                      <a:r>
                        <a:rPr lang="en-US" sz="1000" dirty="0"/>
                        <a:t>Patient 1,</a:t>
                      </a:r>
                    </a:p>
                    <a:p>
                      <a:r>
                        <a:rPr lang="en-US" sz="1000" dirty="0"/>
                        <a:t>GAPDH</a:t>
                      </a:r>
                    </a:p>
                  </a:txBody>
                  <a:tcPr/>
                </a:tc>
                <a:tc>
                  <a:txBody>
                    <a:bodyPr/>
                    <a:lstStyle/>
                    <a:p>
                      <a:r>
                        <a:rPr lang="en-US" sz="1000" b="0" dirty="0"/>
                        <a:t>10,000-fold dilution of Suspect D</a:t>
                      </a:r>
                    </a:p>
                  </a:txBody>
                  <a:tcPr/>
                </a:tc>
                <a:tc>
                  <a:txBody>
                    <a:bodyPr/>
                    <a:lstStyle/>
                    <a:p>
                      <a:r>
                        <a:rPr lang="en-US" sz="1000" b="1" dirty="0"/>
                        <a:t>P1G</a:t>
                      </a:r>
                    </a:p>
                  </a:txBody>
                  <a:tcPr/>
                </a:tc>
                <a:extLst>
                  <a:ext uri="{0D108BD9-81ED-4DB2-BD59-A6C34878D82A}">
                    <a16:rowId xmlns:a16="http://schemas.microsoft.com/office/drawing/2014/main" val="751353812"/>
                  </a:ext>
                </a:extLst>
              </a:tr>
              <a:tr h="281273">
                <a:tc>
                  <a:txBody>
                    <a:bodyPr/>
                    <a:lstStyle/>
                    <a:p>
                      <a:r>
                        <a:rPr lang="en-US" sz="1000" dirty="0"/>
                        <a:t>Patient 2,</a:t>
                      </a:r>
                    </a:p>
                    <a:p>
                      <a:r>
                        <a:rPr lang="en-US" sz="1000" dirty="0"/>
                        <a:t>SARS-CoV-2</a:t>
                      </a:r>
                    </a:p>
                  </a:txBody>
                  <a:tcPr/>
                </a:tc>
                <a:tc>
                  <a:txBody>
                    <a:bodyPr/>
                    <a:lstStyle/>
                    <a:p>
                      <a:r>
                        <a:rPr lang="en-US" sz="1000" b="0" dirty="0"/>
                        <a:t>Suspect C</a:t>
                      </a:r>
                    </a:p>
                  </a:txBody>
                  <a:tcPr/>
                </a:tc>
                <a:tc>
                  <a:txBody>
                    <a:bodyPr/>
                    <a:lstStyle/>
                    <a:p>
                      <a:r>
                        <a:rPr lang="en-US" sz="1000" b="1" dirty="0"/>
                        <a:t>P2S</a:t>
                      </a:r>
                    </a:p>
                  </a:txBody>
                  <a:tcPr/>
                </a:tc>
                <a:extLst>
                  <a:ext uri="{0D108BD9-81ED-4DB2-BD59-A6C34878D82A}">
                    <a16:rowId xmlns:a16="http://schemas.microsoft.com/office/drawing/2014/main" val="1806670870"/>
                  </a:ext>
                </a:extLst>
              </a:tr>
              <a:tr h="281273">
                <a:tc>
                  <a:txBody>
                    <a:bodyPr/>
                    <a:lstStyle/>
                    <a:p>
                      <a:r>
                        <a:rPr lang="en-US" sz="1000" dirty="0"/>
                        <a:t>Patient 2,</a:t>
                      </a:r>
                    </a:p>
                    <a:p>
                      <a:r>
                        <a:rPr lang="en-US" sz="1000" dirty="0"/>
                        <a:t>GAPDH</a:t>
                      </a:r>
                    </a:p>
                  </a:txBody>
                  <a:tcPr/>
                </a:tc>
                <a:tc>
                  <a:txBody>
                    <a:bodyPr/>
                    <a:lstStyle/>
                    <a:p>
                      <a:r>
                        <a:rPr lang="en-US" sz="1000" b="0" dirty="0"/>
                        <a:t>10,000-fold dilution of Suspect D</a:t>
                      </a:r>
                    </a:p>
                  </a:txBody>
                  <a:tcPr/>
                </a:tc>
                <a:tc>
                  <a:txBody>
                    <a:bodyPr/>
                    <a:lstStyle/>
                    <a:p>
                      <a:r>
                        <a:rPr lang="en-US" sz="1000" b="1" dirty="0"/>
                        <a:t>P2G</a:t>
                      </a:r>
                    </a:p>
                  </a:txBody>
                  <a:tcPr/>
                </a:tc>
                <a:extLst>
                  <a:ext uri="{0D108BD9-81ED-4DB2-BD59-A6C34878D82A}">
                    <a16:rowId xmlns:a16="http://schemas.microsoft.com/office/drawing/2014/main" val="194745012"/>
                  </a:ext>
                </a:extLst>
              </a:tr>
              <a:tr h="281273">
                <a:tc>
                  <a:txBody>
                    <a:bodyPr/>
                    <a:lstStyle/>
                    <a:p>
                      <a:r>
                        <a:rPr lang="en-US" sz="1000" dirty="0"/>
                        <a:t>No template, GAPDH</a:t>
                      </a:r>
                    </a:p>
                  </a:txBody>
                  <a:tcPr/>
                </a:tc>
                <a:tc>
                  <a:txBody>
                    <a:bodyPr/>
                    <a:lstStyle/>
                    <a:p>
                      <a:r>
                        <a:rPr lang="en-US" sz="1000" b="0" dirty="0"/>
                        <a:t>N/A</a:t>
                      </a:r>
                    </a:p>
                  </a:txBody>
                  <a:tcPr/>
                </a:tc>
                <a:tc>
                  <a:txBody>
                    <a:bodyPr/>
                    <a:lstStyle/>
                    <a:p>
                      <a:r>
                        <a:rPr lang="en-US" sz="1000" b="1" dirty="0"/>
                        <a:t>NTCG</a:t>
                      </a:r>
                    </a:p>
                  </a:txBody>
                  <a:tcPr/>
                </a:tc>
                <a:extLst>
                  <a:ext uri="{0D108BD9-81ED-4DB2-BD59-A6C34878D82A}">
                    <a16:rowId xmlns:a16="http://schemas.microsoft.com/office/drawing/2014/main" val="3790455344"/>
                  </a:ext>
                </a:extLst>
              </a:tr>
              <a:tr h="281273">
                <a:tc>
                  <a:txBody>
                    <a:bodyPr/>
                    <a:lstStyle/>
                    <a:p>
                      <a:r>
                        <a:rPr lang="en-US" sz="1000" dirty="0"/>
                        <a:t>No template, SARVS-CoV-2</a:t>
                      </a:r>
                    </a:p>
                  </a:txBody>
                  <a:tcPr/>
                </a:tc>
                <a:tc>
                  <a:txBody>
                    <a:bodyPr/>
                    <a:lstStyle/>
                    <a:p>
                      <a:r>
                        <a:rPr lang="en-US" sz="1000" b="0" dirty="0"/>
                        <a:t>N/A</a:t>
                      </a:r>
                    </a:p>
                  </a:txBody>
                  <a:tcPr/>
                </a:tc>
                <a:tc>
                  <a:txBody>
                    <a:bodyPr/>
                    <a:lstStyle/>
                    <a:p>
                      <a:r>
                        <a:rPr lang="en-US" sz="1000" b="1" dirty="0"/>
                        <a:t>NTCS</a:t>
                      </a:r>
                    </a:p>
                  </a:txBody>
                  <a:tcPr/>
                </a:tc>
                <a:extLst>
                  <a:ext uri="{0D108BD9-81ED-4DB2-BD59-A6C34878D82A}">
                    <a16:rowId xmlns:a16="http://schemas.microsoft.com/office/drawing/2014/main" val="3064913035"/>
                  </a:ext>
                </a:extLst>
              </a:tr>
            </a:tbl>
          </a:graphicData>
        </a:graphic>
      </p:graphicFrame>
    </p:spTree>
    <p:extLst>
      <p:ext uri="{BB962C8B-B14F-4D97-AF65-F5344CB8AC3E}">
        <p14:creationId xmlns:p14="http://schemas.microsoft.com/office/powerpoint/2010/main" val="869529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2D98-3BBA-46CD-9B2A-DCB9E22B6923}"/>
              </a:ext>
            </a:extLst>
          </p:cNvPr>
          <p:cNvSpPr>
            <a:spLocks noGrp="1"/>
          </p:cNvSpPr>
          <p:nvPr>
            <p:ph type="title"/>
          </p:nvPr>
        </p:nvSpPr>
        <p:spPr/>
        <p:txBody>
          <a:bodyPr/>
          <a:lstStyle/>
          <a:p>
            <a:r>
              <a:rPr lang="en-US" dirty="0"/>
              <a:t>Scenario</a:t>
            </a:r>
          </a:p>
        </p:txBody>
      </p:sp>
      <p:sp>
        <p:nvSpPr>
          <p:cNvPr id="3" name="Text Placeholder 2">
            <a:extLst>
              <a:ext uri="{FF2B5EF4-FFF2-40B4-BE49-F238E27FC236}">
                <a16:creationId xmlns:a16="http://schemas.microsoft.com/office/drawing/2014/main" id="{B7E324DF-00A7-40C9-8738-79E15F2F3E19}"/>
              </a:ext>
            </a:extLst>
          </p:cNvPr>
          <p:cNvSpPr>
            <a:spLocks noGrp="1"/>
          </p:cNvSpPr>
          <p:nvPr>
            <p:ph type="body" sz="quarter" idx="11"/>
          </p:nvPr>
        </p:nvSpPr>
        <p:spPr>
          <a:xfrm>
            <a:off x="457200" y="2007071"/>
            <a:ext cx="8229600" cy="3049959"/>
          </a:xfrm>
        </p:spPr>
        <p:txBody>
          <a:bodyPr/>
          <a:lstStyle/>
          <a:p>
            <a:pPr marL="0" indent="0">
              <a:buNone/>
            </a:pPr>
            <a:r>
              <a:rPr lang="en-US" sz="2000" b="0" dirty="0"/>
              <a:t>The </a:t>
            </a:r>
            <a:r>
              <a:rPr lang="en-US" sz="2000" b="0" dirty="0">
                <a:hlinkClick r:id="rId3"/>
              </a:rPr>
              <a:t>CDC</a:t>
            </a:r>
            <a:r>
              <a:rPr lang="en-US" sz="2000" b="0" dirty="0"/>
              <a:t> currently recommends a SARS-CoV-2 real-time PCR detection method that uses a TaqMan probe, which produces results quickly. Some SARS-CoV-2 detection kits using TaqMan have come under scrutiny for false positives and other problems leading some researchers to pursue other PCR methods.</a:t>
            </a:r>
          </a:p>
          <a:p>
            <a:pPr marL="0" indent="0">
              <a:buNone/>
            </a:pPr>
            <a:r>
              <a:rPr lang="en-US" sz="2000" b="0" dirty="0"/>
              <a:t>You are working in a lab using a prototype SARS-CoV-2 detection protocol based on the results of Park et al. The protocol uses a two-target multiplex approach and includes </a:t>
            </a:r>
            <a:r>
              <a:rPr lang="en-US" sz="2000" b="0" i="1" dirty="0"/>
              <a:t>GAPDH </a:t>
            </a:r>
            <a:r>
              <a:rPr lang="en-US" sz="2000" b="0" dirty="0"/>
              <a:t>as a control locus.</a:t>
            </a:r>
          </a:p>
        </p:txBody>
      </p:sp>
      <p:sp>
        <p:nvSpPr>
          <p:cNvPr id="5" name="TextBox 4">
            <a:extLst>
              <a:ext uri="{FF2B5EF4-FFF2-40B4-BE49-F238E27FC236}">
                <a16:creationId xmlns:a16="http://schemas.microsoft.com/office/drawing/2014/main" id="{D533B43A-3073-464A-98BF-44B8E22A2458}"/>
              </a:ext>
            </a:extLst>
          </p:cNvPr>
          <p:cNvSpPr txBox="1"/>
          <p:nvPr/>
        </p:nvSpPr>
        <p:spPr>
          <a:xfrm>
            <a:off x="466200" y="5188803"/>
            <a:ext cx="8158471" cy="830997"/>
          </a:xfrm>
          <a:prstGeom prst="rect">
            <a:avLst/>
          </a:prstGeom>
          <a:noFill/>
        </p:spPr>
        <p:txBody>
          <a:bodyPr wrap="square" rtlCol="0">
            <a:spAutoFit/>
          </a:bodyPr>
          <a:lstStyle/>
          <a:p>
            <a:r>
              <a:rPr lang="en-US" sz="1200" dirty="0"/>
              <a:t>Park, M., Won, J., Choi, B.Y. </a:t>
            </a:r>
            <a:r>
              <a:rPr lang="en-US" sz="1200" i="1" dirty="0"/>
              <a:t>et al.</a:t>
            </a:r>
            <a:r>
              <a:rPr lang="en-US" sz="1200" dirty="0"/>
              <a:t> Optimization of primer sets and detection protocols for SARS-CoV-2 of coronavirus disease 2019 (COVID-19) using PCR and real-time PCR. </a:t>
            </a:r>
            <a:r>
              <a:rPr lang="en-US" sz="1200" i="1" dirty="0"/>
              <a:t>Exp Mol Med</a:t>
            </a:r>
            <a:r>
              <a:rPr lang="en-US" sz="1200" dirty="0"/>
              <a:t> </a:t>
            </a:r>
            <a:r>
              <a:rPr lang="en-US" sz="1200" b="1" dirty="0"/>
              <a:t>52,  </a:t>
            </a:r>
            <a:r>
              <a:rPr lang="en-US" sz="1200" dirty="0"/>
              <a:t>963–977 (2020). </a:t>
            </a:r>
            <a:r>
              <a:rPr lang="en-US" sz="1200" dirty="0">
                <a:hlinkClick r:id="rId4"/>
              </a:rPr>
              <a:t>https://doi.org/10.1038/s12276-020-0452-7</a:t>
            </a:r>
            <a:endParaRPr lang="en-US" sz="1200" dirty="0"/>
          </a:p>
          <a:p>
            <a:endParaRPr lang="en-US" sz="1200" dirty="0"/>
          </a:p>
        </p:txBody>
      </p:sp>
      <p:sp>
        <p:nvSpPr>
          <p:cNvPr id="4" name="Footer Placeholder 3">
            <a:extLst>
              <a:ext uri="{FF2B5EF4-FFF2-40B4-BE49-F238E27FC236}">
                <a16:creationId xmlns:a16="http://schemas.microsoft.com/office/drawing/2014/main" id="{56AD4EC6-EE98-4D79-AF8B-002756B531F7}"/>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315038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C263-D7F1-4256-8BD3-B717B66DEA7D}"/>
              </a:ext>
            </a:extLst>
          </p:cNvPr>
          <p:cNvSpPr>
            <a:spLocks noGrp="1"/>
          </p:cNvSpPr>
          <p:nvPr>
            <p:ph type="title"/>
          </p:nvPr>
        </p:nvSpPr>
        <p:spPr/>
        <p:txBody>
          <a:bodyPr/>
          <a:lstStyle/>
          <a:p>
            <a:r>
              <a:rPr lang="en-US" dirty="0"/>
              <a:t>Your Task</a:t>
            </a:r>
          </a:p>
        </p:txBody>
      </p:sp>
      <p:sp>
        <p:nvSpPr>
          <p:cNvPr id="3" name="Text Placeholder 2">
            <a:extLst>
              <a:ext uri="{FF2B5EF4-FFF2-40B4-BE49-F238E27FC236}">
                <a16:creationId xmlns:a16="http://schemas.microsoft.com/office/drawing/2014/main" id="{F0FA186A-A872-4DE1-B8B5-0D63003BE3E2}"/>
              </a:ext>
            </a:extLst>
          </p:cNvPr>
          <p:cNvSpPr>
            <a:spLocks noGrp="1"/>
          </p:cNvSpPr>
          <p:nvPr>
            <p:ph type="body" sz="quarter" idx="11"/>
          </p:nvPr>
        </p:nvSpPr>
        <p:spPr/>
        <p:txBody>
          <a:bodyPr/>
          <a:lstStyle/>
          <a:p>
            <a:pPr marL="0" indent="0">
              <a:buNone/>
            </a:pPr>
            <a:r>
              <a:rPr lang="en-US" sz="2000" b="0" dirty="0"/>
              <a:t>Two patients from a single family were brought to a local clinic with COVID-19 like symptoms. Nasopharyngeal swabs were collected from both samples. Another member of your lab has already isolated RNA and used reverse transcriptase to generate complementary DNA.</a:t>
            </a:r>
          </a:p>
          <a:p>
            <a:pPr marL="0" indent="0">
              <a:buNone/>
            </a:pPr>
            <a:r>
              <a:rPr lang="en-US" sz="2000" b="0" dirty="0"/>
              <a:t>Determine whether these patients are positive for SARS-CoV-2 using real-time PCR.</a:t>
            </a:r>
          </a:p>
        </p:txBody>
      </p:sp>
      <p:sp>
        <p:nvSpPr>
          <p:cNvPr id="4" name="Footer Placeholder 3">
            <a:extLst>
              <a:ext uri="{FF2B5EF4-FFF2-40B4-BE49-F238E27FC236}">
                <a16:creationId xmlns:a16="http://schemas.microsoft.com/office/drawing/2014/main" id="{D4C1A379-0A3A-445D-A9F0-BDF80C615C61}"/>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01632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AC263-D7F1-4256-8BD3-B717B66DEA7D}"/>
              </a:ext>
            </a:extLst>
          </p:cNvPr>
          <p:cNvSpPr>
            <a:spLocks noGrp="1"/>
          </p:cNvSpPr>
          <p:nvPr>
            <p:ph type="title"/>
          </p:nvPr>
        </p:nvSpPr>
        <p:spPr/>
        <p:txBody>
          <a:bodyPr/>
          <a:lstStyle/>
          <a:p>
            <a:r>
              <a:rPr lang="en-US" dirty="0"/>
              <a:t>Procedure</a:t>
            </a:r>
          </a:p>
        </p:txBody>
      </p:sp>
      <p:sp>
        <p:nvSpPr>
          <p:cNvPr id="3" name="Text Placeholder 2">
            <a:extLst>
              <a:ext uri="{FF2B5EF4-FFF2-40B4-BE49-F238E27FC236}">
                <a16:creationId xmlns:a16="http://schemas.microsoft.com/office/drawing/2014/main" id="{F0FA186A-A872-4DE1-B8B5-0D63003BE3E2}"/>
              </a:ext>
            </a:extLst>
          </p:cNvPr>
          <p:cNvSpPr>
            <a:spLocks noGrp="1"/>
          </p:cNvSpPr>
          <p:nvPr>
            <p:ph type="body" sz="quarter" idx="11"/>
          </p:nvPr>
        </p:nvSpPr>
        <p:spPr>
          <a:xfrm>
            <a:off x="457200" y="2007072"/>
            <a:ext cx="8229600" cy="1046230"/>
          </a:xfrm>
        </p:spPr>
        <p:txBody>
          <a:bodyPr/>
          <a:lstStyle/>
          <a:p>
            <a:pPr marL="457200" indent="-457200">
              <a:buFont typeface="+mj-lt"/>
              <a:buAutoNum type="arabicPeriod"/>
            </a:pPr>
            <a:r>
              <a:rPr lang="en-US" sz="2000" b="0" dirty="0"/>
              <a:t>Set up the following PCR reactions using two master mixes:</a:t>
            </a:r>
          </a:p>
          <a:p>
            <a:pPr marL="914400" lvl="1" indent="-457200">
              <a:buFont typeface="+mj-lt"/>
              <a:buAutoNum type="alphaLcParenR"/>
            </a:pPr>
            <a:r>
              <a:rPr lang="en-US" sz="1600" dirty="0"/>
              <a:t>MMS — Master mix with SARS-CoV-2 primers (2 loci)</a:t>
            </a:r>
          </a:p>
          <a:p>
            <a:pPr marL="914400" lvl="1" indent="-457200">
              <a:buFont typeface="+mj-lt"/>
              <a:buAutoNum type="alphaLcParenR"/>
            </a:pPr>
            <a:r>
              <a:rPr lang="en-US" sz="1600" b="0" dirty="0"/>
              <a:t>MMG </a:t>
            </a:r>
            <a:r>
              <a:rPr lang="en-US" sz="1600" dirty="0"/>
              <a:t>—</a:t>
            </a:r>
            <a:r>
              <a:rPr lang="ja-JP" altLang="en-US" sz="1600" dirty="0"/>
              <a:t> </a:t>
            </a:r>
            <a:r>
              <a:rPr lang="en-US" altLang="ja-JP" sz="1600" dirty="0"/>
              <a:t>Master</a:t>
            </a:r>
            <a:r>
              <a:rPr lang="ja-JP" altLang="en-US" sz="1600" dirty="0"/>
              <a:t> </a:t>
            </a:r>
            <a:r>
              <a:rPr lang="en-US" altLang="ja-JP" sz="1600" dirty="0"/>
              <a:t>mix</a:t>
            </a:r>
            <a:r>
              <a:rPr lang="ja-JP" altLang="en-US" sz="1600" dirty="0"/>
              <a:t> </a:t>
            </a:r>
            <a:r>
              <a:rPr lang="en-US" altLang="ja-JP" sz="1600" dirty="0"/>
              <a:t>with</a:t>
            </a:r>
            <a:r>
              <a:rPr lang="ja-JP" altLang="en-US" sz="1600" dirty="0"/>
              <a:t> </a:t>
            </a:r>
            <a:r>
              <a:rPr lang="en-US" altLang="ja-JP" sz="1600" i="1" dirty="0"/>
              <a:t>GAPDH</a:t>
            </a:r>
            <a:r>
              <a:rPr lang="ja-JP" altLang="en-US" sz="1600" dirty="0"/>
              <a:t> </a:t>
            </a:r>
            <a:r>
              <a:rPr lang="en-US" altLang="ja-JP" sz="1600" dirty="0"/>
              <a:t>primers</a:t>
            </a:r>
            <a:endParaRPr lang="en-US" sz="1600" b="0" dirty="0"/>
          </a:p>
        </p:txBody>
      </p:sp>
      <p:graphicFrame>
        <p:nvGraphicFramePr>
          <p:cNvPr id="4" name="Table 3">
            <a:extLst>
              <a:ext uri="{FF2B5EF4-FFF2-40B4-BE49-F238E27FC236}">
                <a16:creationId xmlns:a16="http://schemas.microsoft.com/office/drawing/2014/main" id="{51B1FAC4-3C0C-47AA-8902-A3EDB9332BA3}"/>
              </a:ext>
            </a:extLst>
          </p:cNvPr>
          <p:cNvGraphicFramePr>
            <a:graphicFrameLocks noGrp="1"/>
          </p:cNvGraphicFramePr>
          <p:nvPr>
            <p:extLst>
              <p:ext uri="{D42A27DB-BD31-4B8C-83A1-F6EECF244321}">
                <p14:modId xmlns:p14="http://schemas.microsoft.com/office/powerpoint/2010/main" val="1392999844"/>
              </p:ext>
            </p:extLst>
          </p:nvPr>
        </p:nvGraphicFramePr>
        <p:xfrm>
          <a:off x="1319916" y="3173089"/>
          <a:ext cx="6050944" cy="2739805"/>
        </p:xfrm>
        <a:graphic>
          <a:graphicData uri="http://schemas.openxmlformats.org/drawingml/2006/table">
            <a:tbl>
              <a:tblPr firstRow="1" bandRow="1"/>
              <a:tblGrid>
                <a:gridCol w="838059">
                  <a:extLst>
                    <a:ext uri="{9D8B030D-6E8A-4147-A177-3AD203B41FA5}">
                      <a16:colId xmlns:a16="http://schemas.microsoft.com/office/drawing/2014/main" val="20000"/>
                    </a:ext>
                  </a:extLst>
                </a:gridCol>
                <a:gridCol w="1149169">
                  <a:extLst>
                    <a:ext uri="{9D8B030D-6E8A-4147-A177-3AD203B41FA5}">
                      <a16:colId xmlns:a16="http://schemas.microsoft.com/office/drawing/2014/main" val="20001"/>
                    </a:ext>
                  </a:extLst>
                </a:gridCol>
                <a:gridCol w="1149169">
                  <a:extLst>
                    <a:ext uri="{9D8B030D-6E8A-4147-A177-3AD203B41FA5}">
                      <a16:colId xmlns:a16="http://schemas.microsoft.com/office/drawing/2014/main" val="2079068970"/>
                    </a:ext>
                  </a:extLst>
                </a:gridCol>
                <a:gridCol w="2914547">
                  <a:extLst>
                    <a:ext uri="{9D8B030D-6E8A-4147-A177-3AD203B41FA5}">
                      <a16:colId xmlns:a16="http://schemas.microsoft.com/office/drawing/2014/main" val="20002"/>
                    </a:ext>
                  </a:extLst>
                </a:gridCol>
              </a:tblGrid>
              <a:tr h="340437">
                <a:tc>
                  <a:txBody>
                    <a:bodyPr/>
                    <a:lstStyle/>
                    <a:p>
                      <a:r>
                        <a:rPr lang="en-US" sz="1000" b="1" dirty="0"/>
                        <a:t>PCR Tube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US" sz="1000" b="1" dirty="0"/>
                        <a:t>DNA Sample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US" sz="1000" b="1" dirty="0"/>
                        <a:t>Master mix</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US" sz="1000" b="1" dirty="0"/>
                        <a:t>Reaction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299921">
                <a:tc>
                  <a:txBody>
                    <a:bodyPr/>
                    <a:lstStyle/>
                    <a:p>
                      <a:r>
                        <a:rPr lang="en-US" sz="1000" dirty="0"/>
                        <a:t>NTCS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US" sz="1000" dirty="0"/>
                        <a:t>12.5 µl water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US" sz="1000" dirty="0"/>
                        <a:t>12.5 µl MMS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lang="en-US" sz="1000" dirty="0"/>
                        <a:t>No Template Control – SARS-CoV-2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1"/>
                  </a:ext>
                </a:extLst>
              </a:tr>
              <a:tr h="299921">
                <a:tc>
                  <a:txBody>
                    <a:bodyPr/>
                    <a:lstStyle/>
                    <a:p>
                      <a:r>
                        <a:rPr lang="en-US" sz="1000" dirty="0"/>
                        <a:t>NTCG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water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MMG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No Template Control – </a:t>
                      </a:r>
                      <a:r>
                        <a:rPr lang="en-US" sz="1000" i="1" dirty="0"/>
                        <a:t>GAPDH</a:t>
                      </a:r>
                      <a:r>
                        <a:rPr lang="en-US" sz="1000" dirty="0"/>
                        <a:t>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2"/>
                  </a:ext>
                </a:extLst>
              </a:tr>
              <a:tr h="299921">
                <a:tc>
                  <a:txBody>
                    <a:bodyPr/>
                    <a:lstStyle/>
                    <a:p>
                      <a:r>
                        <a:rPr lang="en-US" sz="1000" dirty="0"/>
                        <a: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a:t>
                      </a:r>
                      <a:r>
                        <a:rPr lang="en-US" sz="1000" b="1" dirty="0"/>
                        <a: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MMS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Positive Control – SARS-CoV-2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3"/>
                  </a:ext>
                </a:extLst>
              </a:tr>
              <a:tr h="299921">
                <a:tc>
                  <a:txBody>
                    <a:bodyPr/>
                    <a:lstStyle/>
                    <a:p>
                      <a:r>
                        <a:rPr lang="en-US" sz="1000" dirty="0"/>
                        <a:t>+G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a:t>
                      </a:r>
                      <a:r>
                        <a:rPr lang="en-US" sz="1000" b="1" dirty="0"/>
                        <a:t>+G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MMG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Positive Control – </a:t>
                      </a:r>
                      <a:r>
                        <a:rPr lang="en-US" sz="1000" i="1" dirty="0"/>
                        <a:t>GAPDH</a:t>
                      </a:r>
                      <a:r>
                        <a:rPr lang="en-US" sz="1000" dirty="0"/>
                        <a:t>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4"/>
                  </a:ext>
                </a:extLst>
              </a:tr>
              <a:tr h="299921">
                <a:tc>
                  <a:txBody>
                    <a:bodyPr/>
                    <a:lstStyle/>
                    <a:p>
                      <a:r>
                        <a:rPr lang="en-US" sz="1000" dirty="0"/>
                        <a:t>P1S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a:t>
                      </a:r>
                      <a:r>
                        <a:rPr lang="en-US" sz="1000" b="1" dirty="0"/>
                        <a:t>P1S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MMS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Patient 1 – SARS-CoV-2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5"/>
                  </a:ext>
                </a:extLst>
              </a:tr>
              <a:tr h="299921">
                <a:tc>
                  <a:txBody>
                    <a:bodyPr/>
                    <a:lstStyle/>
                    <a:p>
                      <a:r>
                        <a:rPr lang="en-US" sz="1000" dirty="0"/>
                        <a:t>P1G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a:t>
                      </a:r>
                      <a:r>
                        <a:rPr lang="en-US" sz="1000" b="1" dirty="0"/>
                        <a:t>P1G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MMG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Patient 1 – </a:t>
                      </a:r>
                      <a:r>
                        <a:rPr lang="en-US" sz="1000" i="1" dirty="0"/>
                        <a:t>GAPDH</a:t>
                      </a:r>
                      <a:r>
                        <a:rPr lang="en-US" sz="1000" dirty="0"/>
                        <a:t>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6"/>
                  </a:ext>
                </a:extLst>
              </a:tr>
              <a:tr h="299921">
                <a:tc>
                  <a:txBody>
                    <a:bodyPr/>
                    <a:lstStyle/>
                    <a:p>
                      <a:r>
                        <a:rPr lang="en-US" sz="1000" dirty="0"/>
                        <a:t>P2S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a:t>
                      </a:r>
                      <a:r>
                        <a:rPr lang="en-US" sz="1000" b="1" dirty="0"/>
                        <a:t>P2S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MMS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Patient 2 – SARS-CoV-2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7"/>
                  </a:ext>
                </a:extLst>
              </a:tr>
              <a:tr h="299921">
                <a:tc>
                  <a:txBody>
                    <a:bodyPr/>
                    <a:lstStyle/>
                    <a:p>
                      <a:r>
                        <a:rPr lang="en-US" sz="1000" dirty="0"/>
                        <a:t>P2G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a:t>
                      </a:r>
                      <a:r>
                        <a:rPr lang="en-US" sz="1000" b="1" dirty="0"/>
                        <a:t>P2G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12.5 µl MMG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Patient 2 – </a:t>
                      </a:r>
                      <a:r>
                        <a:rPr lang="en-US" sz="1000" i="1" dirty="0"/>
                        <a:t>GAPDH</a:t>
                      </a:r>
                      <a:r>
                        <a:rPr lang="en-US" sz="1000" dirty="0"/>
                        <a:t> primers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Footer Placeholder 4">
            <a:extLst>
              <a:ext uri="{FF2B5EF4-FFF2-40B4-BE49-F238E27FC236}">
                <a16:creationId xmlns:a16="http://schemas.microsoft.com/office/drawing/2014/main" id="{EE889E71-F2A8-4B7E-B597-6919E5203AC2}"/>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226167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0D630-124A-4285-9CE0-4D39B6F47AEC}"/>
              </a:ext>
            </a:extLst>
          </p:cNvPr>
          <p:cNvSpPr>
            <a:spLocks noGrp="1"/>
          </p:cNvSpPr>
          <p:nvPr>
            <p:ph type="title"/>
          </p:nvPr>
        </p:nvSpPr>
        <p:spPr/>
        <p:txBody>
          <a:bodyPr/>
          <a:lstStyle/>
          <a:p>
            <a:r>
              <a:rPr lang="en-US" sz="2800" b="1" dirty="0">
                <a:latin typeface="+mj-lt"/>
              </a:rPr>
              <a:t>Contents</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34993FD-2BB8-4F39-AD9F-DAB9D7AAA8C9}"/>
                  </a:ext>
                </a:extLst>
              </p:cNvPr>
              <p:cNvGraphicFramePr>
                <a:graphicFrameLocks noChangeAspect="1"/>
              </p:cNvGraphicFramePr>
              <p:nvPr>
                <p:extLst>
                  <p:ext uri="{D42A27DB-BD31-4B8C-83A1-F6EECF244321}">
                    <p14:modId xmlns:p14="http://schemas.microsoft.com/office/powerpoint/2010/main" val="774596851"/>
                  </p:ext>
                </p:extLst>
              </p:nvPr>
            </p:nvGraphicFramePr>
            <p:xfrm>
              <a:off x="515389" y="2571750"/>
              <a:ext cx="2286000" cy="1714500"/>
            </p:xfrm>
            <a:graphic>
              <a:graphicData uri="http://schemas.microsoft.com/office/powerpoint/2016/slidezoom">
                <pslz:sldZm>
                  <pslz:sldZmObj sldId="262" cId="2744645209">
                    <pslz:zmPr id="{B78E26B4-2BAA-4089-955B-AFC78C2109A9}"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C34993FD-2BB8-4F39-AD9F-DAB9D7AAA8C9}"/>
                  </a:ext>
                </a:extLst>
              </p:cNvPr>
              <p:cNvPicPr>
                <a:picLocks noGrp="1" noRot="1" noChangeAspect="1" noMove="1" noResize="1" noEditPoints="1" noAdjustHandles="1" noChangeArrowheads="1" noChangeShapeType="1"/>
              </p:cNvPicPr>
              <p:nvPr/>
            </p:nvPicPr>
            <p:blipFill>
              <a:blip r:embed="rId3"/>
              <a:stretch>
                <a:fillRect/>
              </a:stretch>
            </p:blipFill>
            <p:spPr>
              <a:xfrm>
                <a:off x="515389" y="2571750"/>
                <a:ext cx="2286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01431F3-476F-4D53-B438-436B9B32B530}"/>
                  </a:ext>
                </a:extLst>
              </p:cNvPr>
              <p:cNvGraphicFramePr>
                <a:graphicFrameLocks noChangeAspect="1"/>
              </p:cNvGraphicFramePr>
              <p:nvPr>
                <p:extLst>
                  <p:ext uri="{D42A27DB-BD31-4B8C-83A1-F6EECF244321}">
                    <p14:modId xmlns:p14="http://schemas.microsoft.com/office/powerpoint/2010/main" val="99060658"/>
                  </p:ext>
                </p:extLst>
              </p:nvPr>
            </p:nvGraphicFramePr>
            <p:xfrm>
              <a:off x="3429001" y="2571750"/>
              <a:ext cx="2286000" cy="1714500"/>
            </p:xfrm>
            <a:graphic>
              <a:graphicData uri="http://schemas.microsoft.com/office/powerpoint/2016/slidezoom">
                <pslz:sldZm>
                  <pslz:sldZmObj sldId="259" cId="2359235966">
                    <pslz:zmPr id="{9849764A-0899-46B5-87C4-5E749890285C}"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D01431F3-476F-4D53-B438-436B9B32B530}"/>
                  </a:ext>
                </a:extLst>
              </p:cNvPr>
              <p:cNvPicPr>
                <a:picLocks noGrp="1" noRot="1" noChangeAspect="1" noMove="1" noResize="1" noEditPoints="1" noAdjustHandles="1" noChangeArrowheads="1" noChangeShapeType="1"/>
              </p:cNvPicPr>
              <p:nvPr/>
            </p:nvPicPr>
            <p:blipFill>
              <a:blip r:embed="rId5"/>
              <a:stretch>
                <a:fillRect/>
              </a:stretch>
            </p:blipFill>
            <p:spPr>
              <a:xfrm>
                <a:off x="3429001" y="2571750"/>
                <a:ext cx="2286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974E3E9F-0290-44B8-BF72-5B4A2549DA50}"/>
                  </a:ext>
                </a:extLst>
              </p:cNvPr>
              <p:cNvGraphicFramePr>
                <a:graphicFrameLocks noChangeAspect="1"/>
              </p:cNvGraphicFramePr>
              <p:nvPr>
                <p:extLst>
                  <p:ext uri="{D42A27DB-BD31-4B8C-83A1-F6EECF244321}">
                    <p14:modId xmlns:p14="http://schemas.microsoft.com/office/powerpoint/2010/main" val="1673260302"/>
                  </p:ext>
                </p:extLst>
              </p:nvPr>
            </p:nvGraphicFramePr>
            <p:xfrm>
              <a:off x="6342613" y="2571750"/>
              <a:ext cx="2286000" cy="1714500"/>
            </p:xfrm>
            <a:graphic>
              <a:graphicData uri="http://schemas.microsoft.com/office/powerpoint/2016/slidezoom">
                <pslz:sldZm>
                  <pslz:sldZmObj sldId="266" cId="3315038240">
                    <pslz:zmPr id="{326F2433-411A-4878-A08C-3903CD0CB9C6}" returnToParent="0" transitionDur="1000">
                      <p166:blipFill xmlns:p166="http://schemas.microsoft.com/office/powerpoint/2016/6/main">
                        <a:blip r:embed="rId6"/>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12" name="Slide Zoom 11">
                <a:extLst>
                  <a:ext uri="{FF2B5EF4-FFF2-40B4-BE49-F238E27FC236}">
                    <a16:creationId xmlns:a16="http://schemas.microsoft.com/office/drawing/2014/main" id="{974E3E9F-0290-44B8-BF72-5B4A2549DA50}"/>
                  </a:ext>
                </a:extLst>
              </p:cNvPr>
              <p:cNvPicPr>
                <a:picLocks noGrp="1" noRot="1" noChangeAspect="1" noMove="1" noResize="1" noEditPoints="1" noAdjustHandles="1" noChangeArrowheads="1" noChangeShapeType="1"/>
              </p:cNvPicPr>
              <p:nvPr/>
            </p:nvPicPr>
            <p:blipFill>
              <a:blip r:embed="rId7"/>
              <a:stretch>
                <a:fillRect/>
              </a:stretch>
            </p:blipFill>
            <p:spPr>
              <a:xfrm>
                <a:off x="6342613" y="2571750"/>
                <a:ext cx="2286000" cy="1714500"/>
              </a:xfrm>
              <a:prstGeom prst="rect">
                <a:avLst/>
              </a:prstGeom>
              <a:ln w="3175">
                <a:solidFill>
                  <a:prstClr val="ltGray"/>
                </a:solidFill>
              </a:ln>
            </p:spPr>
          </p:pic>
        </mc:Fallback>
      </mc:AlternateContent>
      <p:sp>
        <p:nvSpPr>
          <p:cNvPr id="13" name="TextBox 12">
            <a:extLst>
              <a:ext uri="{FF2B5EF4-FFF2-40B4-BE49-F238E27FC236}">
                <a16:creationId xmlns:a16="http://schemas.microsoft.com/office/drawing/2014/main" id="{8AB6EAAF-15CA-4ECF-919B-2FAA6136EF40}"/>
              </a:ext>
            </a:extLst>
          </p:cNvPr>
          <p:cNvSpPr txBox="1"/>
          <p:nvPr/>
        </p:nvSpPr>
        <p:spPr>
          <a:xfrm>
            <a:off x="515387" y="2219935"/>
            <a:ext cx="2286000" cy="276999"/>
          </a:xfrm>
          <a:prstGeom prst="rect">
            <a:avLst/>
          </a:prstGeom>
          <a:noFill/>
        </p:spPr>
        <p:txBody>
          <a:bodyPr wrap="square" rtlCol="0">
            <a:spAutoFit/>
          </a:bodyPr>
          <a:lstStyle/>
          <a:p>
            <a:r>
              <a:rPr lang="en-US" sz="1200" b="1" i="1" dirty="0"/>
              <a:t>Getting Started</a:t>
            </a:r>
          </a:p>
        </p:txBody>
      </p:sp>
      <p:sp>
        <p:nvSpPr>
          <p:cNvPr id="15" name="TextBox 14">
            <a:extLst>
              <a:ext uri="{FF2B5EF4-FFF2-40B4-BE49-F238E27FC236}">
                <a16:creationId xmlns:a16="http://schemas.microsoft.com/office/drawing/2014/main" id="{065A513C-0EBD-4552-B093-DA34DE48B082}"/>
              </a:ext>
            </a:extLst>
          </p:cNvPr>
          <p:cNvSpPr txBox="1"/>
          <p:nvPr/>
        </p:nvSpPr>
        <p:spPr>
          <a:xfrm>
            <a:off x="3429001" y="2219935"/>
            <a:ext cx="2286000" cy="276999"/>
          </a:xfrm>
          <a:prstGeom prst="rect">
            <a:avLst/>
          </a:prstGeom>
          <a:noFill/>
        </p:spPr>
        <p:txBody>
          <a:bodyPr wrap="square" rtlCol="0">
            <a:spAutoFit/>
          </a:bodyPr>
          <a:lstStyle/>
          <a:p>
            <a:r>
              <a:rPr lang="en-US" sz="1200" b="1" i="1" dirty="0"/>
              <a:t>Instructor Preparation</a:t>
            </a:r>
          </a:p>
        </p:txBody>
      </p:sp>
      <p:sp>
        <p:nvSpPr>
          <p:cNvPr id="17" name="TextBox 16">
            <a:extLst>
              <a:ext uri="{FF2B5EF4-FFF2-40B4-BE49-F238E27FC236}">
                <a16:creationId xmlns:a16="http://schemas.microsoft.com/office/drawing/2014/main" id="{635996B4-762C-4F73-9D54-BAFF4E3E2BAA}"/>
              </a:ext>
            </a:extLst>
          </p:cNvPr>
          <p:cNvSpPr txBox="1"/>
          <p:nvPr/>
        </p:nvSpPr>
        <p:spPr>
          <a:xfrm>
            <a:off x="6342613" y="2219935"/>
            <a:ext cx="2286000" cy="276999"/>
          </a:xfrm>
          <a:prstGeom prst="rect">
            <a:avLst/>
          </a:prstGeom>
          <a:noFill/>
        </p:spPr>
        <p:txBody>
          <a:bodyPr wrap="square" rtlCol="0">
            <a:spAutoFit/>
          </a:bodyPr>
          <a:lstStyle/>
          <a:p>
            <a:r>
              <a:rPr lang="en-US" sz="1200" b="1" i="1" dirty="0"/>
              <a:t>Student Slides</a:t>
            </a:r>
          </a:p>
        </p:txBody>
      </p:sp>
      <p:sp>
        <p:nvSpPr>
          <p:cNvPr id="14" name="TextBox 13">
            <a:extLst>
              <a:ext uri="{FF2B5EF4-FFF2-40B4-BE49-F238E27FC236}">
                <a16:creationId xmlns:a16="http://schemas.microsoft.com/office/drawing/2014/main" id="{801DCF38-78E5-487F-9A04-AAA5C708510B}"/>
              </a:ext>
            </a:extLst>
          </p:cNvPr>
          <p:cNvSpPr txBox="1"/>
          <p:nvPr/>
        </p:nvSpPr>
        <p:spPr>
          <a:xfrm>
            <a:off x="3429001" y="4361066"/>
            <a:ext cx="2286000" cy="106182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Required Materials</a:t>
            </a:r>
          </a:p>
          <a:p>
            <a:pPr marL="171450" indent="-171450">
              <a:spcBef>
                <a:spcPts val="600"/>
              </a:spcBef>
              <a:buFont typeface="Arial" panose="020B0604020202020204" pitchFamily="34" charset="0"/>
              <a:buChar char="•"/>
            </a:pPr>
            <a:r>
              <a:rPr lang="en-US" sz="1200" dirty="0"/>
              <a:t>Adaptation Overview</a:t>
            </a:r>
          </a:p>
          <a:p>
            <a:pPr marL="171450" indent="-171450">
              <a:spcBef>
                <a:spcPts val="600"/>
              </a:spcBef>
              <a:buFont typeface="Arial" panose="020B0604020202020204" pitchFamily="34" charset="0"/>
              <a:buChar char="•"/>
            </a:pPr>
            <a:r>
              <a:rPr lang="en-US" sz="1200" dirty="0"/>
              <a:t>Adaptation Instructions</a:t>
            </a:r>
          </a:p>
          <a:p>
            <a:pPr marL="171450" indent="-171450">
              <a:spcBef>
                <a:spcPts val="600"/>
              </a:spcBef>
              <a:buFont typeface="Arial" panose="020B0604020202020204" pitchFamily="34" charset="0"/>
              <a:buChar char="•"/>
            </a:pPr>
            <a:r>
              <a:rPr lang="en-US" sz="1200" dirty="0"/>
              <a:t>Anticipated Results</a:t>
            </a:r>
          </a:p>
        </p:txBody>
      </p:sp>
      <p:sp>
        <p:nvSpPr>
          <p:cNvPr id="20" name="TextBox 19">
            <a:extLst>
              <a:ext uri="{FF2B5EF4-FFF2-40B4-BE49-F238E27FC236}">
                <a16:creationId xmlns:a16="http://schemas.microsoft.com/office/drawing/2014/main" id="{00C8CE2B-342D-4241-9BE7-4B66923E3CD9}"/>
              </a:ext>
            </a:extLst>
          </p:cNvPr>
          <p:cNvSpPr txBox="1"/>
          <p:nvPr/>
        </p:nvSpPr>
        <p:spPr>
          <a:xfrm>
            <a:off x="6342613" y="4361066"/>
            <a:ext cx="2286000" cy="80021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Scenario</a:t>
            </a:r>
          </a:p>
          <a:p>
            <a:pPr marL="171450" indent="-171450">
              <a:spcBef>
                <a:spcPts val="600"/>
              </a:spcBef>
              <a:buFont typeface="Arial" panose="020B0604020202020204" pitchFamily="34" charset="0"/>
              <a:buChar char="•"/>
            </a:pPr>
            <a:r>
              <a:rPr lang="en-US" sz="1200" dirty="0"/>
              <a:t>Your Task</a:t>
            </a:r>
          </a:p>
          <a:p>
            <a:pPr marL="171450" indent="-171450">
              <a:spcBef>
                <a:spcPts val="600"/>
              </a:spcBef>
              <a:buFont typeface="Arial" panose="020B0604020202020204" pitchFamily="34" charset="0"/>
              <a:buChar char="•"/>
            </a:pPr>
            <a:r>
              <a:rPr lang="en-US" sz="1200" dirty="0"/>
              <a:t>Procedure</a:t>
            </a:r>
          </a:p>
        </p:txBody>
      </p:sp>
      <p:sp>
        <p:nvSpPr>
          <p:cNvPr id="21" name="Trapezoid 20">
            <a:extLst>
              <a:ext uri="{FF2B5EF4-FFF2-40B4-BE49-F238E27FC236}">
                <a16:creationId xmlns:a16="http://schemas.microsoft.com/office/drawing/2014/main" id="{366AF35B-675E-447E-91A2-E86A4E84732A}"/>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sp>
        <p:nvSpPr>
          <p:cNvPr id="22" name="TextBox 21">
            <a:extLst>
              <a:ext uri="{FF2B5EF4-FFF2-40B4-BE49-F238E27FC236}">
                <a16:creationId xmlns:a16="http://schemas.microsoft.com/office/drawing/2014/main" id="{4761E48A-475D-4FB7-881D-3600D69257DE}"/>
              </a:ext>
            </a:extLst>
          </p:cNvPr>
          <p:cNvSpPr txBox="1"/>
          <p:nvPr/>
        </p:nvSpPr>
        <p:spPr>
          <a:xfrm>
            <a:off x="515387" y="4361066"/>
            <a:ext cx="2286000" cy="53860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Introduction</a:t>
            </a:r>
          </a:p>
          <a:p>
            <a:pPr marL="171450" indent="-171450">
              <a:spcBef>
                <a:spcPts val="600"/>
              </a:spcBef>
              <a:buFont typeface="Arial" panose="020B0604020202020204" pitchFamily="34" charset="0"/>
              <a:buChar char="•"/>
            </a:pPr>
            <a:r>
              <a:rPr lang="en-US" sz="1200" dirty="0"/>
              <a:t>Additional Resources</a:t>
            </a:r>
          </a:p>
        </p:txBody>
      </p:sp>
      <p:sp>
        <p:nvSpPr>
          <p:cNvPr id="2" name="Footer Placeholder 1">
            <a:extLst>
              <a:ext uri="{FF2B5EF4-FFF2-40B4-BE49-F238E27FC236}">
                <a16:creationId xmlns:a16="http://schemas.microsoft.com/office/drawing/2014/main" id="{1CCBE15D-05D2-495E-AD4B-F09255EC1B4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1307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0D630-124A-4285-9CE0-4D39B6F47AEC}"/>
              </a:ext>
            </a:extLst>
          </p:cNvPr>
          <p:cNvSpPr>
            <a:spLocks noGrp="1"/>
          </p:cNvSpPr>
          <p:nvPr>
            <p:ph type="title"/>
          </p:nvPr>
        </p:nvSpPr>
        <p:spPr/>
        <p:txBody>
          <a:bodyPr/>
          <a:lstStyle/>
          <a:p>
            <a:r>
              <a:rPr lang="en-US" sz="2800" b="1" dirty="0">
                <a:latin typeface="+mj-lt"/>
              </a:rPr>
              <a:t>Introduction</a:t>
            </a:r>
          </a:p>
        </p:txBody>
      </p:sp>
      <p:sp>
        <p:nvSpPr>
          <p:cNvPr id="5" name="Text Placeholder 4">
            <a:extLst>
              <a:ext uri="{FF2B5EF4-FFF2-40B4-BE49-F238E27FC236}">
                <a16:creationId xmlns:a16="http://schemas.microsoft.com/office/drawing/2014/main" id="{D37E0936-5452-4B7F-B531-53162067AC7D}"/>
              </a:ext>
            </a:extLst>
          </p:cNvPr>
          <p:cNvSpPr>
            <a:spLocks noGrp="1"/>
          </p:cNvSpPr>
          <p:nvPr>
            <p:ph type="body" sz="quarter" idx="11"/>
          </p:nvPr>
        </p:nvSpPr>
        <p:spPr/>
        <p:txBody>
          <a:bodyPr vert="horz" lIns="91440" tIns="45720" rIns="91440" bIns="45720" rtlCol="0" anchor="t">
            <a:noAutofit/>
          </a:bodyPr>
          <a:lstStyle/>
          <a:p>
            <a:r>
              <a:rPr lang="en-US" sz="1400" b="0" dirty="0"/>
              <a:t>Bio-Rad’s Crime Scene Investigator PCR Basics Real Time PCR Starter Kit allows your students to explore how real time PCR works using actual DNA samples. The scenario presented here is a simulation. No patient samples or human DNA are used.</a:t>
            </a:r>
          </a:p>
          <a:p>
            <a:r>
              <a:rPr lang="en-US" sz="1400" b="0" dirty="0"/>
              <a:t>This slide deck provides information for how use the kit to teach real-time PCR in the context of COVID-19. Be sure to </a:t>
            </a:r>
            <a:r>
              <a:rPr lang="en-US" sz="1400" dirty="0"/>
              <a:t>check the speaker’s notes</a:t>
            </a:r>
            <a:r>
              <a:rPr lang="en-US" sz="1400" b="0" dirty="0"/>
              <a:t> below each slide for more information.</a:t>
            </a:r>
          </a:p>
        </p:txBody>
      </p:sp>
      <p:pic>
        <p:nvPicPr>
          <p:cNvPr id="7" name="Picture 6" descr="A close up of a map&#10;&#10;Description automatically generated">
            <a:extLst>
              <a:ext uri="{FF2B5EF4-FFF2-40B4-BE49-F238E27FC236}">
                <a16:creationId xmlns:a16="http://schemas.microsoft.com/office/drawing/2014/main" id="{953AC866-E007-48A2-8DB2-A669FF6768E3}"/>
              </a:ext>
            </a:extLst>
          </p:cNvPr>
          <p:cNvPicPr>
            <a:picLocks noChangeAspect="1"/>
          </p:cNvPicPr>
          <p:nvPr/>
        </p:nvPicPr>
        <p:blipFill rotWithShape="1">
          <a:blip r:embed="rId2">
            <a:extLst>
              <a:ext uri="{28A0092B-C50C-407E-A947-70E740481C1C}">
                <a14:useLocalDpi xmlns:a14="http://schemas.microsoft.com/office/drawing/2010/main" val="0"/>
              </a:ext>
            </a:extLst>
          </a:blip>
          <a:srcRect l="5639" t="3333" r="5955" b="6439"/>
          <a:stretch/>
        </p:blipFill>
        <p:spPr>
          <a:xfrm>
            <a:off x="457199" y="4250716"/>
            <a:ext cx="2773345" cy="1769084"/>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EF40C122-4BF4-4AD0-A2CF-1054DD4D0609}"/>
              </a:ext>
            </a:extLst>
          </p:cNvPr>
          <p:cNvPicPr>
            <a:picLocks noChangeAspect="1"/>
          </p:cNvPicPr>
          <p:nvPr/>
        </p:nvPicPr>
        <p:blipFill rotWithShape="1">
          <a:blip r:embed="rId3">
            <a:extLst>
              <a:ext uri="{28A0092B-C50C-407E-A947-70E740481C1C}">
                <a14:useLocalDpi xmlns:a14="http://schemas.microsoft.com/office/drawing/2010/main" val="0"/>
              </a:ext>
            </a:extLst>
          </a:blip>
          <a:srcRect l="16352" t="3542" r="6175" b="6458"/>
          <a:stretch/>
        </p:blipFill>
        <p:spPr>
          <a:xfrm>
            <a:off x="3547998" y="4253740"/>
            <a:ext cx="2432374" cy="1766060"/>
          </a:xfrm>
          <a:prstGeom prst="rect">
            <a:avLst/>
          </a:prstGeom>
        </p:spPr>
      </p:pic>
      <p:pic>
        <p:nvPicPr>
          <p:cNvPr id="11" name="Picture 10" descr="A close up of a map&#10;&#10;Description automatically generated">
            <a:extLst>
              <a:ext uri="{FF2B5EF4-FFF2-40B4-BE49-F238E27FC236}">
                <a16:creationId xmlns:a16="http://schemas.microsoft.com/office/drawing/2014/main" id="{FEE81747-6D71-4663-AF10-46C92BB66BD6}"/>
              </a:ext>
            </a:extLst>
          </p:cNvPr>
          <p:cNvPicPr>
            <a:picLocks noChangeAspect="1"/>
          </p:cNvPicPr>
          <p:nvPr/>
        </p:nvPicPr>
        <p:blipFill rotWithShape="1">
          <a:blip r:embed="rId4">
            <a:extLst>
              <a:ext uri="{28A0092B-C50C-407E-A947-70E740481C1C}">
                <a14:useLocalDpi xmlns:a14="http://schemas.microsoft.com/office/drawing/2010/main" val="0"/>
              </a:ext>
            </a:extLst>
          </a:blip>
          <a:srcRect l="20165" t="5265" r="6620" b="8361"/>
          <a:stretch/>
        </p:blipFill>
        <p:spPr>
          <a:xfrm>
            <a:off x="6297826" y="4258324"/>
            <a:ext cx="2388974" cy="1761476"/>
          </a:xfrm>
          <a:prstGeom prst="rect">
            <a:avLst/>
          </a:prstGeom>
        </p:spPr>
      </p:pic>
      <p:sp>
        <p:nvSpPr>
          <p:cNvPr id="12" name="TextBox 11">
            <a:extLst>
              <a:ext uri="{FF2B5EF4-FFF2-40B4-BE49-F238E27FC236}">
                <a16:creationId xmlns:a16="http://schemas.microsoft.com/office/drawing/2014/main" id="{D382AE23-2DA6-4E93-A366-BABC9031EA05}"/>
              </a:ext>
            </a:extLst>
          </p:cNvPr>
          <p:cNvSpPr txBox="1"/>
          <p:nvPr/>
        </p:nvSpPr>
        <p:spPr>
          <a:xfrm>
            <a:off x="1029023" y="3919770"/>
            <a:ext cx="1629696" cy="307777"/>
          </a:xfrm>
          <a:prstGeom prst="rect">
            <a:avLst/>
          </a:prstGeom>
          <a:noFill/>
        </p:spPr>
        <p:txBody>
          <a:bodyPr wrap="square" rtlCol="0">
            <a:spAutoFit/>
          </a:bodyPr>
          <a:lstStyle/>
          <a:p>
            <a:pPr algn="ctr"/>
            <a:r>
              <a:rPr lang="en-US" sz="1400" b="1" i="1" dirty="0"/>
              <a:t>Detection</a:t>
            </a:r>
          </a:p>
        </p:txBody>
      </p:sp>
      <p:sp>
        <p:nvSpPr>
          <p:cNvPr id="13" name="TextBox 12">
            <a:extLst>
              <a:ext uri="{FF2B5EF4-FFF2-40B4-BE49-F238E27FC236}">
                <a16:creationId xmlns:a16="http://schemas.microsoft.com/office/drawing/2014/main" id="{058E10C4-E769-487A-BD7F-401D41F5EC61}"/>
              </a:ext>
            </a:extLst>
          </p:cNvPr>
          <p:cNvSpPr txBox="1"/>
          <p:nvPr/>
        </p:nvSpPr>
        <p:spPr>
          <a:xfrm>
            <a:off x="3949337" y="3938262"/>
            <a:ext cx="1629696" cy="307777"/>
          </a:xfrm>
          <a:prstGeom prst="rect">
            <a:avLst/>
          </a:prstGeom>
          <a:noFill/>
        </p:spPr>
        <p:txBody>
          <a:bodyPr wrap="square" rtlCol="0">
            <a:spAutoFit/>
          </a:bodyPr>
          <a:lstStyle/>
          <a:p>
            <a:pPr algn="ctr"/>
            <a:r>
              <a:rPr lang="en-US" sz="1400" b="1" i="1" dirty="0"/>
              <a:t>Quantitation</a:t>
            </a:r>
          </a:p>
        </p:txBody>
      </p:sp>
      <p:sp>
        <p:nvSpPr>
          <p:cNvPr id="14" name="TextBox 13">
            <a:extLst>
              <a:ext uri="{FF2B5EF4-FFF2-40B4-BE49-F238E27FC236}">
                <a16:creationId xmlns:a16="http://schemas.microsoft.com/office/drawing/2014/main" id="{043E20E4-7A12-41CB-A86B-7457D237937F}"/>
              </a:ext>
            </a:extLst>
          </p:cNvPr>
          <p:cNvSpPr txBox="1"/>
          <p:nvPr/>
        </p:nvSpPr>
        <p:spPr>
          <a:xfrm>
            <a:off x="6677465" y="3919770"/>
            <a:ext cx="1629696" cy="307777"/>
          </a:xfrm>
          <a:prstGeom prst="rect">
            <a:avLst/>
          </a:prstGeom>
          <a:noFill/>
        </p:spPr>
        <p:txBody>
          <a:bodyPr wrap="square" rtlCol="0">
            <a:spAutoFit/>
          </a:bodyPr>
          <a:lstStyle/>
          <a:p>
            <a:pPr algn="ctr"/>
            <a:r>
              <a:rPr lang="en-US" sz="1400" b="1" i="1" dirty="0"/>
              <a:t>Identification</a:t>
            </a:r>
          </a:p>
        </p:txBody>
      </p:sp>
      <p:sp>
        <p:nvSpPr>
          <p:cNvPr id="15" name="Trapezoid 14">
            <a:extLst>
              <a:ext uri="{FF2B5EF4-FFF2-40B4-BE49-F238E27FC236}">
                <a16:creationId xmlns:a16="http://schemas.microsoft.com/office/drawing/2014/main" id="{1B9540DB-79D6-4C17-A002-C94D3DE45CE2}"/>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sp>
        <p:nvSpPr>
          <p:cNvPr id="2" name="Footer Placeholder 1">
            <a:extLst>
              <a:ext uri="{FF2B5EF4-FFF2-40B4-BE49-F238E27FC236}">
                <a16:creationId xmlns:a16="http://schemas.microsoft.com/office/drawing/2014/main" id="{400D5768-4FD1-41AB-BAD6-F3F2B41212CF}"/>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74464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0D630-124A-4285-9CE0-4D39B6F47AEC}"/>
              </a:ext>
            </a:extLst>
          </p:cNvPr>
          <p:cNvSpPr>
            <a:spLocks noGrp="1"/>
          </p:cNvSpPr>
          <p:nvPr>
            <p:ph type="title"/>
          </p:nvPr>
        </p:nvSpPr>
        <p:spPr/>
        <p:txBody>
          <a:bodyPr/>
          <a:lstStyle/>
          <a:p>
            <a:r>
              <a:rPr lang="en-US" sz="2800" b="1" dirty="0">
                <a:latin typeface="+mj-lt"/>
              </a:rPr>
              <a:t>Introduction</a:t>
            </a:r>
          </a:p>
        </p:txBody>
      </p:sp>
      <p:sp>
        <p:nvSpPr>
          <p:cNvPr id="5" name="Text Placeholder 4">
            <a:extLst>
              <a:ext uri="{FF2B5EF4-FFF2-40B4-BE49-F238E27FC236}">
                <a16:creationId xmlns:a16="http://schemas.microsoft.com/office/drawing/2014/main" id="{D37E0936-5452-4B7F-B531-53162067AC7D}"/>
              </a:ext>
            </a:extLst>
          </p:cNvPr>
          <p:cNvSpPr>
            <a:spLocks noGrp="1"/>
          </p:cNvSpPr>
          <p:nvPr>
            <p:ph type="body" sz="quarter" idx="11"/>
          </p:nvPr>
        </p:nvSpPr>
        <p:spPr/>
        <p:txBody>
          <a:bodyPr vert="horz" lIns="91440" tIns="45720" rIns="91440" bIns="45720" rtlCol="0" anchor="t">
            <a:noAutofit/>
          </a:bodyPr>
          <a:lstStyle/>
          <a:p>
            <a:r>
              <a:rPr lang="en-US" sz="1400" b="0" dirty="0"/>
              <a:t>Bio-Rad’s Crime Scene Investigator PCR Basics Real Time PCR Starter Kit can easily be adapted to teach real-time PCR in the context of SARS-CoV-2 detection.</a:t>
            </a:r>
          </a:p>
          <a:p>
            <a:r>
              <a:rPr lang="en-US" sz="1400" b="0" dirty="0"/>
              <a:t>This adaption is based on the article </a:t>
            </a:r>
            <a:r>
              <a:rPr lang="en-US" sz="1400" b="0" i="1" dirty="0"/>
              <a:t>Optimization of primer sets and detection protocols for SARS-CoV-2 of coronavirus disease.</a:t>
            </a:r>
            <a:r>
              <a:rPr lang="en-US" sz="1400" b="0" dirty="0"/>
              <a:t> In the article, Park et al. discuss primer design for a SYBR® based diagnostic test using the same instrumentation as those that use TaqMan probes.</a:t>
            </a:r>
          </a:p>
          <a:p>
            <a:r>
              <a:rPr lang="en-US" sz="1400" b="0" dirty="0"/>
              <a:t>In this activity, students will follow the general approach presented in the article to determine whether simulated patient samples are positive for SARS-CoV-2.</a:t>
            </a:r>
          </a:p>
          <a:p>
            <a:r>
              <a:rPr lang="en-US" sz="1400" b="0" dirty="0"/>
              <a:t>Visit bio-rad.com/</a:t>
            </a:r>
            <a:r>
              <a:rPr lang="en-US" sz="1400" b="0" dirty="0" err="1"/>
              <a:t>teachingresources</a:t>
            </a:r>
            <a:r>
              <a:rPr lang="en-US" sz="1400" b="0" dirty="0"/>
              <a:t> for more background information about real-time PCR and other useful classroom resources.</a:t>
            </a:r>
          </a:p>
        </p:txBody>
      </p:sp>
      <p:sp>
        <p:nvSpPr>
          <p:cNvPr id="17" name="TextBox 16">
            <a:extLst>
              <a:ext uri="{FF2B5EF4-FFF2-40B4-BE49-F238E27FC236}">
                <a16:creationId xmlns:a16="http://schemas.microsoft.com/office/drawing/2014/main" id="{E705D6E7-45CB-4297-87EF-76B96E1DD538}"/>
              </a:ext>
            </a:extLst>
          </p:cNvPr>
          <p:cNvSpPr txBox="1"/>
          <p:nvPr/>
        </p:nvSpPr>
        <p:spPr>
          <a:xfrm>
            <a:off x="468516" y="5188803"/>
            <a:ext cx="8209887" cy="842313"/>
          </a:xfrm>
          <a:prstGeom prst="rect">
            <a:avLst/>
          </a:prstGeom>
          <a:noFill/>
        </p:spPr>
        <p:txBody>
          <a:bodyPr wrap="square" rtlCol="0">
            <a:spAutoFit/>
          </a:bodyPr>
          <a:lstStyle/>
          <a:p>
            <a:r>
              <a:rPr lang="en-US" sz="1200" dirty="0"/>
              <a:t>Park, M., Won, J., Choi, B.Y. </a:t>
            </a:r>
            <a:r>
              <a:rPr lang="en-US" sz="1200" i="1" dirty="0"/>
              <a:t>et al.</a:t>
            </a:r>
            <a:r>
              <a:rPr lang="en-US" sz="1200" dirty="0"/>
              <a:t> Optimization of primer sets and detection protocols for SARS-CoV-2 of coronavirus disease 2019 (COVID-19) using PCR and real-time PCR. </a:t>
            </a:r>
            <a:r>
              <a:rPr lang="en-US" sz="1200" i="1" dirty="0"/>
              <a:t>Exp Mol Med</a:t>
            </a:r>
            <a:r>
              <a:rPr lang="en-US" sz="1200" dirty="0"/>
              <a:t> </a:t>
            </a:r>
            <a:r>
              <a:rPr lang="en-US" sz="1200" b="1" dirty="0"/>
              <a:t>52,  </a:t>
            </a:r>
            <a:r>
              <a:rPr lang="en-US" sz="1200" dirty="0"/>
              <a:t>963–977 (2020). </a:t>
            </a:r>
            <a:r>
              <a:rPr lang="en-US" sz="1200" dirty="0">
                <a:hlinkClick r:id="rId2"/>
              </a:rPr>
              <a:t>https://doi.org/10.1038/s12276-020-0452-7</a:t>
            </a:r>
            <a:endParaRPr lang="en-US" sz="1200" dirty="0"/>
          </a:p>
          <a:p>
            <a:endParaRPr lang="en-US" sz="1200" dirty="0"/>
          </a:p>
        </p:txBody>
      </p:sp>
      <p:sp>
        <p:nvSpPr>
          <p:cNvPr id="6" name="Trapezoid 5">
            <a:extLst>
              <a:ext uri="{FF2B5EF4-FFF2-40B4-BE49-F238E27FC236}">
                <a16:creationId xmlns:a16="http://schemas.microsoft.com/office/drawing/2014/main" id="{E762FDB0-318F-4D21-BDE6-D68AB45FE921}"/>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sp>
        <p:nvSpPr>
          <p:cNvPr id="2" name="Footer Placeholder 1">
            <a:extLst>
              <a:ext uri="{FF2B5EF4-FFF2-40B4-BE49-F238E27FC236}">
                <a16:creationId xmlns:a16="http://schemas.microsoft.com/office/drawing/2014/main" id="{1C14B87F-EA14-4989-8900-AFFD571908EA}"/>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707484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0D630-124A-4285-9CE0-4D39B6F47AEC}"/>
              </a:ext>
            </a:extLst>
          </p:cNvPr>
          <p:cNvSpPr>
            <a:spLocks noGrp="1"/>
          </p:cNvSpPr>
          <p:nvPr>
            <p:ph type="title"/>
          </p:nvPr>
        </p:nvSpPr>
        <p:spPr/>
        <p:txBody>
          <a:bodyPr/>
          <a:lstStyle/>
          <a:p>
            <a:r>
              <a:rPr lang="en-US" sz="2800" b="1" dirty="0">
                <a:latin typeface="+mj-lt"/>
              </a:rPr>
              <a:t>Required Materials</a:t>
            </a:r>
          </a:p>
        </p:txBody>
      </p:sp>
      <p:sp>
        <p:nvSpPr>
          <p:cNvPr id="5" name="Text Placeholder 4">
            <a:extLst>
              <a:ext uri="{FF2B5EF4-FFF2-40B4-BE49-F238E27FC236}">
                <a16:creationId xmlns:a16="http://schemas.microsoft.com/office/drawing/2014/main" id="{D37E0936-5452-4B7F-B531-53162067AC7D}"/>
              </a:ext>
            </a:extLst>
          </p:cNvPr>
          <p:cNvSpPr>
            <a:spLocks noGrp="1"/>
          </p:cNvSpPr>
          <p:nvPr>
            <p:ph type="body" sz="quarter" idx="11"/>
          </p:nvPr>
        </p:nvSpPr>
        <p:spPr>
          <a:xfrm>
            <a:off x="457200" y="2007071"/>
            <a:ext cx="4114800" cy="4012729"/>
          </a:xfrm>
        </p:spPr>
        <p:txBody>
          <a:bodyPr vert="horz" lIns="91440" tIns="45720" rIns="91440" bIns="45720" rtlCol="0" anchor="t">
            <a:noAutofit/>
          </a:bodyPr>
          <a:lstStyle/>
          <a:p>
            <a:pPr marL="0" indent="0">
              <a:buNone/>
            </a:pPr>
            <a:r>
              <a:rPr lang="en-US" sz="1800" b="0" dirty="0"/>
              <a:t>Crime Scene Investigator PCR Basics Real-Time PCR Starter Kit (</a:t>
            </a:r>
            <a:r>
              <a:rPr lang="en-US" sz="1800" b="0" dirty="0">
                <a:hlinkClick r:id="rId2"/>
              </a:rPr>
              <a:t>16602660EDU</a:t>
            </a:r>
            <a:r>
              <a:rPr lang="en-US" sz="1800" b="0" dirty="0"/>
              <a:t>)</a:t>
            </a:r>
            <a:endParaRPr lang="en-US"/>
          </a:p>
        </p:txBody>
      </p:sp>
      <p:pic>
        <p:nvPicPr>
          <p:cNvPr id="3" name="Picture 2" descr="A picture containing indoor, stationary, table, paper&#10;&#10;Description automatically generated">
            <a:extLst>
              <a:ext uri="{FF2B5EF4-FFF2-40B4-BE49-F238E27FC236}">
                <a16:creationId xmlns:a16="http://schemas.microsoft.com/office/drawing/2014/main" id="{1857E8DE-D851-4C46-9E73-0E1B15ACF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87" y="3718660"/>
            <a:ext cx="3421626" cy="1125918"/>
          </a:xfrm>
          <a:prstGeom prst="rect">
            <a:avLst/>
          </a:prstGeom>
        </p:spPr>
      </p:pic>
      <p:graphicFrame>
        <p:nvGraphicFramePr>
          <p:cNvPr id="6" name="Table 5">
            <a:extLst>
              <a:ext uri="{FF2B5EF4-FFF2-40B4-BE49-F238E27FC236}">
                <a16:creationId xmlns:a16="http://schemas.microsoft.com/office/drawing/2014/main" id="{FDFAA740-F072-44CC-9086-185AD33ED432}"/>
              </a:ext>
            </a:extLst>
          </p:cNvPr>
          <p:cNvGraphicFramePr>
            <a:graphicFrameLocks noGrp="1"/>
          </p:cNvGraphicFramePr>
          <p:nvPr>
            <p:extLst>
              <p:ext uri="{D42A27DB-BD31-4B8C-83A1-F6EECF244321}">
                <p14:modId xmlns:p14="http://schemas.microsoft.com/office/powerpoint/2010/main" val="2055319884"/>
              </p:ext>
            </p:extLst>
          </p:nvPr>
        </p:nvGraphicFramePr>
        <p:xfrm>
          <a:off x="4572000" y="2115636"/>
          <a:ext cx="4114800" cy="2564158"/>
        </p:xfrm>
        <a:graphic>
          <a:graphicData uri="http://schemas.openxmlformats.org/drawingml/2006/table">
            <a:tbl>
              <a:tblPr/>
              <a:tblGrid>
                <a:gridCol w="3526576">
                  <a:extLst>
                    <a:ext uri="{9D8B030D-6E8A-4147-A177-3AD203B41FA5}">
                      <a16:colId xmlns:a16="http://schemas.microsoft.com/office/drawing/2014/main" val="635150347"/>
                    </a:ext>
                  </a:extLst>
                </a:gridCol>
                <a:gridCol w="588224">
                  <a:extLst>
                    <a:ext uri="{9D8B030D-6E8A-4147-A177-3AD203B41FA5}">
                      <a16:colId xmlns:a16="http://schemas.microsoft.com/office/drawing/2014/main" val="1036958343"/>
                    </a:ext>
                  </a:extLst>
                </a:gridCol>
              </a:tblGrid>
              <a:tr h="303414">
                <a:tc gridSpan="2">
                  <a:txBody>
                    <a:bodyPr/>
                    <a:lstStyle/>
                    <a:p>
                      <a:r>
                        <a:rPr lang="en-US" sz="1100" b="1" dirty="0">
                          <a:solidFill>
                            <a:srgbClr val="333333"/>
                          </a:solidFill>
                          <a:effectLst/>
                          <a:latin typeface="+mn-lt"/>
                        </a:rPr>
                        <a:t>Required accessories not included in kit:</a:t>
                      </a:r>
                      <a:endParaRPr lang="en-US" sz="1100" b="0" dirty="0">
                        <a:solidFill>
                          <a:srgbClr val="333333"/>
                        </a:solidFill>
                        <a:effectLst/>
                        <a:latin typeface="+mn-lt"/>
                      </a:endParaRP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hMerge="1">
                  <a:txBody>
                    <a:bodyPr/>
                    <a:lstStyle/>
                    <a:p>
                      <a:endParaRPr lang="en-US" sz="1200" b="0">
                        <a:solidFill>
                          <a:srgbClr val="333333"/>
                        </a:solidFill>
                        <a:effectLst/>
                        <a:latin typeface="+mn-lt"/>
                      </a:endParaRP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018827102"/>
                  </a:ext>
                </a:extLst>
              </a:tr>
              <a:tr h="303414">
                <a:tc>
                  <a:txBody>
                    <a:bodyPr/>
                    <a:lstStyle/>
                    <a:p>
                      <a:pPr marL="0" lvl="0" indent="0" algn="l">
                        <a:lnSpc>
                          <a:spcPct val="100000"/>
                        </a:lnSpc>
                        <a:buNone/>
                      </a:pPr>
                      <a:r>
                        <a:rPr lang="en-US" sz="1100" b="0" i="0" u="none" strike="noStrike" baseline="0" noProof="0" dirty="0" err="1">
                          <a:solidFill>
                            <a:srgbClr val="333333"/>
                          </a:solidFill>
                          <a:effectLst/>
                          <a:latin typeface="Arial"/>
                        </a:rPr>
                        <a:t>SsoAdvanced</a:t>
                      </a:r>
                      <a:r>
                        <a:rPr lang="en-US" sz="1100" b="0" i="0" u="none" strike="noStrike" baseline="0" noProof="0" dirty="0">
                          <a:solidFill>
                            <a:srgbClr val="333333"/>
                          </a:solidFill>
                          <a:effectLst/>
                          <a:latin typeface="Arial"/>
                        </a:rPr>
                        <a:t> Universal SYBR</a:t>
                      </a:r>
                      <a:r>
                        <a:rPr lang="en-US" sz="1100" b="1" i="0" u="none" strike="noStrike" baseline="0" noProof="0" dirty="0">
                          <a:effectLst/>
                        </a:rPr>
                        <a:t>®</a:t>
                      </a:r>
                      <a:r>
                        <a:rPr lang="en-US" sz="1100" b="0" i="0" u="none" strike="noStrike" baseline="0" noProof="0" dirty="0">
                          <a:solidFill>
                            <a:srgbClr val="333333"/>
                          </a:solidFill>
                          <a:effectLst/>
                          <a:latin typeface="Arial"/>
                        </a:rPr>
                        <a:t> Green </a:t>
                      </a:r>
                      <a:r>
                        <a:rPr lang="en-US" sz="1100" b="0" i="0" u="none" strike="noStrike" baseline="0" noProof="0" dirty="0" err="1">
                          <a:solidFill>
                            <a:srgbClr val="333333"/>
                          </a:solidFill>
                          <a:effectLst/>
                          <a:latin typeface="Arial"/>
                        </a:rPr>
                        <a:t>Supermix</a:t>
                      </a:r>
                      <a:r>
                        <a:rPr lang="en-US" sz="1100" b="0" i="0" u="none" strike="noStrike" baseline="0" noProof="0" dirty="0">
                          <a:solidFill>
                            <a:srgbClr val="333333"/>
                          </a:solidFill>
                          <a:effectLst/>
                          <a:latin typeface="Arial"/>
                        </a:rPr>
                        <a:t>, 200 x 20 µl </a:t>
                      </a:r>
                      <a:r>
                        <a:rPr lang="en-US" sz="1100" b="0" i="0" u="none" strike="noStrike" baseline="0" noProof="0" dirty="0" err="1">
                          <a:solidFill>
                            <a:srgbClr val="333333"/>
                          </a:solidFill>
                          <a:effectLst/>
                          <a:latin typeface="Arial"/>
                        </a:rPr>
                        <a:t>rxns</a:t>
                      </a:r>
                      <a:r>
                        <a:rPr lang="en-US" sz="1100" b="0" i="0" u="none" strike="noStrike" baseline="0" noProof="0" dirty="0">
                          <a:solidFill>
                            <a:srgbClr val="333333"/>
                          </a:solidFill>
                          <a:effectLst/>
                          <a:latin typeface="Arial"/>
                        </a:rPr>
                        <a:t>, 2 ml (2 x 1 ml) (</a:t>
                      </a:r>
                      <a:r>
                        <a:rPr lang="en-US" sz="1100" b="0" i="0" u="none" strike="noStrike" baseline="0" noProof="0" dirty="0">
                          <a:effectLst/>
                        </a:rPr>
                        <a:t>1725270EDU)</a:t>
                      </a:r>
                      <a:endParaRPr lang="en-US" dirty="0"/>
                    </a:p>
                  </a:txBody>
                  <a:tcPr marL="39099" marR="39099" marT="39099" marB="39099">
                    <a:lnL w="9524">
                      <a:solidFill>
                        <a:srgbClr val="CCCCCC"/>
                      </a:solidFill>
                    </a:lnL>
                    <a:lnR w="9524">
                      <a:solidFill>
                        <a:srgbClr val="CCCCCC"/>
                      </a:solidFill>
                    </a:lnR>
                    <a:lnT w="9525" cap="flat" cmpd="sng" algn="ctr">
                      <a:solidFill>
                        <a:srgbClr val="CCCCCC"/>
                      </a:solidFill>
                      <a:prstDash val="solid"/>
                      <a:round/>
                      <a:headEnd type="none" w="med" len="med"/>
                      <a:tailEnd type="none" w="med" len="med"/>
                    </a:lnT>
                    <a:lnB w="9524">
                      <a:solidFill>
                        <a:srgbClr val="CCCCCC"/>
                      </a:solidFill>
                    </a:lnB>
                    <a:noFill/>
                  </a:tcPr>
                </a:tc>
                <a:tc>
                  <a:txBody>
                    <a:bodyPr/>
                    <a:lstStyle/>
                    <a:p>
                      <a:pPr lvl="0">
                        <a:buNone/>
                      </a:pPr>
                      <a:r>
                        <a:rPr lang="en-US" sz="1100" b="0" dirty="0">
                          <a:solidFill>
                            <a:srgbClr val="333333"/>
                          </a:solidFill>
                          <a:effectLst/>
                          <a:latin typeface="+mn-lt"/>
                        </a:rPr>
                        <a:t>1</a:t>
                      </a:r>
                    </a:p>
                  </a:txBody>
                  <a:tcPr marL="39099" marR="39099" marT="39099" marB="39099">
                    <a:lnL w="9524">
                      <a:solidFill>
                        <a:srgbClr val="CCCCCC"/>
                      </a:solidFill>
                    </a:lnL>
                    <a:lnR w="9524">
                      <a:solidFill>
                        <a:srgbClr val="CCCCCC"/>
                      </a:solidFill>
                    </a:lnR>
                    <a:lnT w="9524">
                      <a:solidFill>
                        <a:srgbClr val="CCCCCC"/>
                      </a:solidFill>
                    </a:lnT>
                    <a:lnB w="9524">
                      <a:solidFill>
                        <a:srgbClr val="CCCCCC"/>
                      </a:solidFill>
                    </a:lnB>
                    <a:noFill/>
                  </a:tcPr>
                </a:tc>
                <a:extLst>
                  <a:ext uri="{0D108BD9-81ED-4DB2-BD59-A6C34878D82A}">
                    <a16:rowId xmlns:a16="http://schemas.microsoft.com/office/drawing/2014/main" val="3289457109"/>
                  </a:ext>
                </a:extLst>
              </a:tr>
              <a:tr h="303414">
                <a:tc>
                  <a:txBody>
                    <a:bodyPr/>
                    <a:lstStyle/>
                    <a:p>
                      <a:pPr marL="0" lvl="0" indent="0" algn="l">
                        <a:lnSpc>
                          <a:spcPct val="100000"/>
                        </a:lnSpc>
                        <a:buNone/>
                      </a:pPr>
                      <a:r>
                        <a:rPr lang="en-US" sz="1100" b="0" i="0" u="none" strike="noStrike" baseline="0" noProof="0" dirty="0">
                          <a:effectLst/>
                          <a:latin typeface="Arial"/>
                        </a:rPr>
                        <a:t>PCR-grade water (proteomics-grade water is also acceptable, 1632091EDU)</a:t>
                      </a:r>
                      <a:endParaRPr lang="en-US" dirty="0"/>
                    </a:p>
                  </a:txBody>
                  <a:tcPr marL="39099" marR="39099" marT="39099" marB="39099">
                    <a:lnL w="9524">
                      <a:solidFill>
                        <a:srgbClr val="CCCCCC"/>
                      </a:solidFill>
                    </a:lnL>
                    <a:lnR w="9524">
                      <a:solidFill>
                        <a:srgbClr val="CCCCCC"/>
                      </a:solidFill>
                    </a:lnR>
                    <a:lnT w="9524">
                      <a:solidFill>
                        <a:srgbClr val="CCCCCC"/>
                      </a:solidFill>
                    </a:lnT>
                    <a:lnB w="9524">
                      <a:solidFill>
                        <a:srgbClr val="CCCCCC"/>
                      </a:solidFill>
                    </a:lnB>
                    <a:noFill/>
                  </a:tcPr>
                </a:tc>
                <a:tc>
                  <a:txBody>
                    <a:bodyPr/>
                    <a:lstStyle/>
                    <a:p>
                      <a:pPr lvl="0">
                        <a:buNone/>
                      </a:pPr>
                      <a:r>
                        <a:rPr lang="en-US" sz="1100" b="0" dirty="0">
                          <a:solidFill>
                            <a:srgbClr val="333333"/>
                          </a:solidFill>
                          <a:effectLst/>
                          <a:latin typeface="+mn-lt"/>
                        </a:rPr>
                        <a:t>1</a:t>
                      </a:r>
                    </a:p>
                  </a:txBody>
                  <a:tcPr marL="39099" marR="39099" marT="39099" marB="39099">
                    <a:lnL w="9524">
                      <a:solidFill>
                        <a:srgbClr val="CCCCCC"/>
                      </a:solidFill>
                    </a:lnL>
                    <a:lnR w="9524">
                      <a:solidFill>
                        <a:srgbClr val="CCCCCC"/>
                      </a:solidFill>
                    </a:lnR>
                    <a:lnT w="9524">
                      <a:solidFill>
                        <a:srgbClr val="CCCCCC"/>
                      </a:solidFill>
                    </a:lnT>
                    <a:lnB w="9524">
                      <a:solidFill>
                        <a:srgbClr val="CCCCCC"/>
                      </a:solidFill>
                    </a:lnB>
                    <a:noFill/>
                  </a:tcPr>
                </a:tc>
                <a:extLst>
                  <a:ext uri="{0D108BD9-81ED-4DB2-BD59-A6C34878D82A}">
                    <a16:rowId xmlns:a16="http://schemas.microsoft.com/office/drawing/2014/main" val="304566916"/>
                  </a:ext>
                </a:extLst>
              </a:tr>
              <a:tr h="303414">
                <a:tc>
                  <a:txBody>
                    <a:bodyPr/>
                    <a:lstStyle/>
                    <a:p>
                      <a:r>
                        <a:rPr lang="en-US" sz="1100" b="0" dirty="0">
                          <a:solidFill>
                            <a:srgbClr val="333333"/>
                          </a:solidFill>
                          <a:effectLst/>
                          <a:latin typeface="+mn-lt"/>
                        </a:rPr>
                        <a:t>2–20 µl Adjustable volume pipet (1660506EDU) and tips with aerosol barrier (2112006EDU)</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4"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r>
                        <a:rPr lang="en-US" sz="1100" b="0" dirty="0">
                          <a:solidFill>
                            <a:srgbClr val="333333"/>
                          </a:solidFill>
                          <a:effectLst/>
                          <a:latin typeface="+mn-lt"/>
                        </a:rPr>
                        <a:t>1–8</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4"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4215684995"/>
                  </a:ext>
                </a:extLst>
              </a:tr>
              <a:tr h="303414">
                <a:tc>
                  <a:txBody>
                    <a:bodyPr/>
                    <a:lstStyle/>
                    <a:p>
                      <a:r>
                        <a:rPr lang="en-US" sz="1100" b="0" dirty="0">
                          <a:solidFill>
                            <a:srgbClr val="333333"/>
                          </a:solidFill>
                          <a:effectLst/>
                          <a:latin typeface="+mn-lt"/>
                        </a:rPr>
                        <a:t>20–200 µl Adjustable volume pipet (1660507EDU) and tips with aerosol barrier (2112016EDU)</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r>
                        <a:rPr lang="en-US" sz="1100" b="0" dirty="0">
                          <a:solidFill>
                            <a:srgbClr val="333333"/>
                          </a:solidFill>
                          <a:effectLst/>
                          <a:latin typeface="+mn-lt"/>
                        </a:rPr>
                        <a:t>1</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425534482"/>
                  </a:ext>
                </a:extLst>
              </a:tr>
              <a:tr h="303414">
                <a:tc>
                  <a:txBody>
                    <a:bodyPr/>
                    <a:lstStyle/>
                    <a:p>
                      <a:r>
                        <a:rPr lang="en-US" sz="1100" b="0" dirty="0">
                          <a:solidFill>
                            <a:srgbClr val="333333"/>
                          </a:solidFill>
                          <a:effectLst/>
                          <a:latin typeface="+mn-lt"/>
                        </a:rPr>
                        <a:t>Microcentrifuge (12011919EDU)</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95000"/>
                      </a:schemeClr>
                    </a:solidFill>
                  </a:tcPr>
                </a:tc>
                <a:tc>
                  <a:txBody>
                    <a:bodyPr/>
                    <a:lstStyle/>
                    <a:p>
                      <a:r>
                        <a:rPr lang="en-US" sz="1100" b="0" dirty="0">
                          <a:solidFill>
                            <a:srgbClr val="333333"/>
                          </a:solidFill>
                          <a:effectLst/>
                          <a:latin typeface="+mn-lt"/>
                        </a:rPr>
                        <a:t>1–4</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52712726"/>
                  </a:ext>
                </a:extLst>
              </a:tr>
              <a:tr h="303414">
                <a:tc>
                  <a:txBody>
                    <a:bodyPr/>
                    <a:lstStyle/>
                    <a:p>
                      <a:r>
                        <a:rPr lang="en-US" sz="1100" b="0" dirty="0">
                          <a:solidFill>
                            <a:srgbClr val="333333"/>
                          </a:solidFill>
                          <a:effectLst/>
                          <a:latin typeface="+mn-lt"/>
                        </a:rPr>
                        <a:t>Real-time PCR system (for example, </a:t>
                      </a:r>
                      <a:r>
                        <a:rPr lang="en-US" sz="1100" b="0" i="0" u="none" strike="noStrike" noProof="0" dirty="0">
                          <a:effectLst/>
                        </a:rPr>
                        <a:t>12016265EDU</a:t>
                      </a:r>
                      <a:r>
                        <a:rPr lang="en-US" sz="1100" b="0" kern="1200" dirty="0">
                          <a:solidFill>
                            <a:srgbClr val="333333"/>
                          </a:solidFill>
                          <a:effectLst/>
                          <a:latin typeface="+mn-lt"/>
                          <a:ea typeface="+mn-ea"/>
                          <a:cs typeface="+mn-cs"/>
                        </a:rPr>
                        <a:t>)</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r>
                        <a:rPr lang="en-US" sz="1100" b="0" dirty="0">
                          <a:solidFill>
                            <a:srgbClr val="333333"/>
                          </a:solidFill>
                          <a:effectLst/>
                          <a:latin typeface="+mn-lt"/>
                        </a:rPr>
                        <a:t>1</a:t>
                      </a:r>
                    </a:p>
                  </a:txBody>
                  <a:tcPr marL="39100" marR="39100" marT="39100" marB="3910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110100954"/>
                  </a:ext>
                </a:extLst>
              </a:tr>
            </a:tbl>
          </a:graphicData>
        </a:graphic>
      </p:graphicFrame>
      <p:sp>
        <p:nvSpPr>
          <p:cNvPr id="15" name="Trapezoid 14">
            <a:extLst>
              <a:ext uri="{FF2B5EF4-FFF2-40B4-BE49-F238E27FC236}">
                <a16:creationId xmlns:a16="http://schemas.microsoft.com/office/drawing/2014/main" id="{7D5763F5-9133-4EF3-BA1A-F49103F42C86}"/>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sp>
        <p:nvSpPr>
          <p:cNvPr id="2" name="Footer Placeholder 1">
            <a:extLst>
              <a:ext uri="{FF2B5EF4-FFF2-40B4-BE49-F238E27FC236}">
                <a16:creationId xmlns:a16="http://schemas.microsoft.com/office/drawing/2014/main" id="{EA7E1181-A9A3-48D8-ACAB-6EF19A2D0CF1}"/>
              </a:ext>
            </a:extLst>
          </p:cNvPr>
          <p:cNvSpPr>
            <a:spLocks noGrp="1"/>
          </p:cNvSpPr>
          <p:nvPr>
            <p:ph type="ftr" sz="quarter" idx="10"/>
          </p:nvPr>
        </p:nvSpPr>
        <p:spPr/>
        <p:txBody>
          <a:bodyPr/>
          <a:lstStyle/>
          <a:p>
            <a:r>
              <a:rPr lang="en-US"/>
              <a:t>explorer.bio-rad.com</a:t>
            </a:r>
            <a:endParaRPr lang="en-US" dirty="0"/>
          </a:p>
        </p:txBody>
      </p:sp>
      <p:sp>
        <p:nvSpPr>
          <p:cNvPr id="7" name="TextBox 6">
            <a:extLst>
              <a:ext uri="{FF2B5EF4-FFF2-40B4-BE49-F238E27FC236}">
                <a16:creationId xmlns:a16="http://schemas.microsoft.com/office/drawing/2014/main" id="{8A571FED-E44C-6DFE-59F8-767FE554F7E5}"/>
              </a:ext>
            </a:extLst>
          </p:cNvPr>
          <p:cNvSpPr txBox="1"/>
          <p:nvPr/>
        </p:nvSpPr>
        <p:spPr>
          <a:xfrm>
            <a:off x="518311" y="5305331"/>
            <a:ext cx="82771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90909"/>
                </a:solidFill>
                <a:latin typeface="Arial Nova"/>
                <a:ea typeface="Roboto"/>
              </a:rPr>
              <a:t>Note</a:t>
            </a:r>
            <a:r>
              <a:rPr lang="en-US" sz="1400" dirty="0">
                <a:solidFill>
                  <a:srgbClr val="090909"/>
                </a:solidFill>
                <a:latin typeface="Arial Nova"/>
                <a:ea typeface="Roboto"/>
              </a:rPr>
              <a:t>: for this activity, replace the </a:t>
            </a:r>
            <a:r>
              <a:rPr lang="en-US" sz="1400" dirty="0" err="1">
                <a:solidFill>
                  <a:srgbClr val="090909"/>
                </a:solidFill>
                <a:latin typeface="Arial Nova"/>
                <a:ea typeface="Roboto"/>
              </a:rPr>
              <a:t>iQ</a:t>
            </a:r>
            <a:r>
              <a:rPr lang="en-US" sz="1400" dirty="0">
                <a:solidFill>
                  <a:srgbClr val="090909"/>
                </a:solidFill>
                <a:latin typeface="Arial Nova"/>
                <a:ea typeface="Roboto"/>
              </a:rPr>
              <a:t> </a:t>
            </a:r>
            <a:r>
              <a:rPr lang="en-US" sz="1400" dirty="0" err="1">
                <a:solidFill>
                  <a:srgbClr val="090909"/>
                </a:solidFill>
                <a:latin typeface="Arial Nova"/>
                <a:ea typeface="Roboto"/>
              </a:rPr>
              <a:t>Supermix</a:t>
            </a:r>
            <a:r>
              <a:rPr lang="en-US" sz="1400" dirty="0">
                <a:solidFill>
                  <a:srgbClr val="090909"/>
                </a:solidFill>
                <a:latin typeface="Arial Nova"/>
                <a:ea typeface="Roboto"/>
              </a:rPr>
              <a:t> in the kit with </a:t>
            </a:r>
            <a:r>
              <a:rPr lang="en-US" sz="1400" dirty="0" err="1">
                <a:solidFill>
                  <a:srgbClr val="090909"/>
                </a:solidFill>
                <a:latin typeface="Arial Nova"/>
                <a:ea typeface="Roboto"/>
              </a:rPr>
              <a:t>SsoAdvanced</a:t>
            </a:r>
            <a:r>
              <a:rPr lang="en-US" sz="1400" dirty="0">
                <a:solidFill>
                  <a:srgbClr val="090909"/>
                </a:solidFill>
                <a:latin typeface="Arial Nova"/>
                <a:ea typeface="Roboto"/>
              </a:rPr>
              <a:t> Universal SYBR</a:t>
            </a:r>
            <a:r>
              <a:rPr lang="en-US" sz="1400" b="1" dirty="0">
                <a:ea typeface="+mn-lt"/>
                <a:cs typeface="+mn-lt"/>
              </a:rPr>
              <a:t>®</a:t>
            </a:r>
            <a:r>
              <a:rPr lang="en-US" sz="1400" dirty="0">
                <a:solidFill>
                  <a:srgbClr val="090909"/>
                </a:solidFill>
                <a:latin typeface="Arial Nova"/>
                <a:ea typeface="Roboto"/>
              </a:rPr>
              <a:t> Green </a:t>
            </a:r>
            <a:r>
              <a:rPr lang="en-US" sz="1400" dirty="0" err="1">
                <a:solidFill>
                  <a:srgbClr val="090909"/>
                </a:solidFill>
                <a:latin typeface="Arial Nova"/>
                <a:ea typeface="Roboto"/>
              </a:rPr>
              <a:t>Supermix</a:t>
            </a:r>
            <a:endParaRPr lang="en-US" sz="1400" dirty="0">
              <a:solidFill>
                <a:srgbClr val="090909"/>
              </a:solidFill>
              <a:latin typeface="Arial Nova"/>
              <a:ea typeface="Roboto"/>
            </a:endParaRPr>
          </a:p>
        </p:txBody>
      </p:sp>
    </p:spTree>
    <p:extLst>
      <p:ext uri="{BB962C8B-B14F-4D97-AF65-F5344CB8AC3E}">
        <p14:creationId xmlns:p14="http://schemas.microsoft.com/office/powerpoint/2010/main" val="2359235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0D96-C8ED-40F9-9D89-4B9FFF05E945}"/>
              </a:ext>
            </a:extLst>
          </p:cNvPr>
          <p:cNvSpPr>
            <a:spLocks noGrp="1"/>
          </p:cNvSpPr>
          <p:nvPr>
            <p:ph type="title"/>
          </p:nvPr>
        </p:nvSpPr>
        <p:spPr/>
        <p:txBody>
          <a:bodyPr/>
          <a:lstStyle/>
          <a:p>
            <a:r>
              <a:rPr lang="en-US" sz="2800" b="1" dirty="0">
                <a:latin typeface="+mj-lt"/>
              </a:rPr>
              <a:t>Adaptation Overview</a:t>
            </a:r>
          </a:p>
        </p:txBody>
      </p:sp>
      <p:sp>
        <p:nvSpPr>
          <p:cNvPr id="3" name="Text Placeholder 2">
            <a:extLst>
              <a:ext uri="{FF2B5EF4-FFF2-40B4-BE49-F238E27FC236}">
                <a16:creationId xmlns:a16="http://schemas.microsoft.com/office/drawing/2014/main" id="{F9777F1F-F5DF-4048-8A1F-636E640B5951}"/>
              </a:ext>
            </a:extLst>
          </p:cNvPr>
          <p:cNvSpPr>
            <a:spLocks noGrp="1"/>
          </p:cNvSpPr>
          <p:nvPr>
            <p:ph type="body" sz="quarter" idx="11"/>
          </p:nvPr>
        </p:nvSpPr>
        <p:spPr/>
        <p:txBody>
          <a:bodyPr vert="horz" lIns="91440" tIns="45720" rIns="91440" bIns="45720" rtlCol="0" anchor="t">
            <a:noAutofit/>
          </a:bodyPr>
          <a:lstStyle/>
          <a:p>
            <a:r>
              <a:rPr lang="en-US" sz="1800" b="0" dirty="0"/>
              <a:t>Download the Real-Time PCR </a:t>
            </a:r>
            <a:r>
              <a:rPr lang="en-US" sz="1800" b="0" dirty="0">
                <a:hlinkClick r:id="rId2"/>
              </a:rPr>
              <a:t>Application Note, </a:t>
            </a:r>
            <a:r>
              <a:rPr lang="en-US" sz="1800" b="0" dirty="0"/>
              <a:t>which includes laboratory setup information.</a:t>
            </a:r>
          </a:p>
          <a:p>
            <a:r>
              <a:rPr lang="en-US" sz="1800" b="0" dirty="0"/>
              <a:t>Replace the crime scene scenario with the following: students are evaluating a protocol that uses real-time PCR to determine whether patients have SARS-CoV-2. </a:t>
            </a:r>
          </a:p>
          <a:p>
            <a:r>
              <a:rPr lang="en-US" sz="1800" b="0" dirty="0"/>
              <a:t>Each student group will each examine two patient samples. Both patients are positive for SARS-CoV-2. Patient 2 has higher viral levels than patient 1.</a:t>
            </a:r>
            <a:endParaRPr lang="en-US" sz="1800" b="0" dirty="0">
              <a:cs typeface="Arial"/>
            </a:endParaRPr>
          </a:p>
          <a:p>
            <a:r>
              <a:rPr lang="en-US" sz="1800" b="0" i="1" dirty="0"/>
              <a:t>GAPDH</a:t>
            </a:r>
            <a:r>
              <a:rPr lang="en-US" sz="1800" b="0" dirty="0"/>
              <a:t> will be used as a control locus to verify RNA extraction, subsequent reverse transcription, and amplification. If </a:t>
            </a:r>
            <a:r>
              <a:rPr lang="en-US" sz="1800" b="0" i="1" dirty="0"/>
              <a:t>GAPDH </a:t>
            </a:r>
            <a:r>
              <a:rPr lang="en-US" sz="1800" b="0" dirty="0"/>
              <a:t>does not amplify for a patient, then the results of the detection are inconclusive.</a:t>
            </a:r>
          </a:p>
          <a:p>
            <a:pPr lvl="1"/>
            <a:r>
              <a:rPr lang="en-US" sz="1400" dirty="0"/>
              <a:t>The master mix included in the kit will be divided into SARS-CoV-2 primers (MMS) and GAPDH primers (MMG).</a:t>
            </a:r>
            <a:endParaRPr lang="en-US" sz="1400" b="0" dirty="0"/>
          </a:p>
        </p:txBody>
      </p:sp>
      <p:sp>
        <p:nvSpPr>
          <p:cNvPr id="5" name="Trapezoid 4">
            <a:extLst>
              <a:ext uri="{FF2B5EF4-FFF2-40B4-BE49-F238E27FC236}">
                <a16:creationId xmlns:a16="http://schemas.microsoft.com/office/drawing/2014/main" id="{0A963843-CCCE-43D0-9247-90B7EF628EB3}"/>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sp>
        <p:nvSpPr>
          <p:cNvPr id="4" name="Footer Placeholder 3">
            <a:extLst>
              <a:ext uri="{FF2B5EF4-FFF2-40B4-BE49-F238E27FC236}">
                <a16:creationId xmlns:a16="http://schemas.microsoft.com/office/drawing/2014/main" id="{836E2400-0F55-4F42-89A4-F8CEC3ADD106}"/>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1735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0D96-C8ED-40F9-9D89-4B9FFF05E945}"/>
              </a:ext>
            </a:extLst>
          </p:cNvPr>
          <p:cNvSpPr>
            <a:spLocks noGrp="1"/>
          </p:cNvSpPr>
          <p:nvPr>
            <p:ph type="title"/>
          </p:nvPr>
        </p:nvSpPr>
        <p:spPr/>
        <p:txBody>
          <a:bodyPr/>
          <a:lstStyle/>
          <a:p>
            <a:r>
              <a:rPr lang="en-US" sz="2800" b="1" dirty="0">
                <a:latin typeface="+mj-lt"/>
              </a:rPr>
              <a:t>Adaptation Instructions</a:t>
            </a:r>
          </a:p>
        </p:txBody>
      </p:sp>
      <p:sp>
        <p:nvSpPr>
          <p:cNvPr id="3" name="Text Placeholder 2">
            <a:extLst>
              <a:ext uri="{FF2B5EF4-FFF2-40B4-BE49-F238E27FC236}">
                <a16:creationId xmlns:a16="http://schemas.microsoft.com/office/drawing/2014/main" id="{F9777F1F-F5DF-4048-8A1F-636E640B5951}"/>
              </a:ext>
            </a:extLst>
          </p:cNvPr>
          <p:cNvSpPr>
            <a:spLocks noGrp="1"/>
          </p:cNvSpPr>
          <p:nvPr>
            <p:ph type="body" sz="quarter" idx="11"/>
          </p:nvPr>
        </p:nvSpPr>
        <p:spPr>
          <a:xfrm>
            <a:off x="457200" y="1785161"/>
            <a:ext cx="5237017" cy="4280114"/>
          </a:xfrm>
        </p:spPr>
        <p:txBody>
          <a:bodyPr vert="horz" lIns="91440" tIns="45720" rIns="91440" bIns="45720" rtlCol="0" anchor="t">
            <a:noAutofit/>
          </a:bodyPr>
          <a:lstStyle/>
          <a:p>
            <a:pPr marL="0" indent="0">
              <a:buNone/>
            </a:pPr>
            <a:r>
              <a:rPr lang="en-US" sz="1400" b="0" dirty="0"/>
              <a:t>Follow the instructions in the </a:t>
            </a:r>
            <a:r>
              <a:rPr lang="en-US" sz="1400" b="0" dirty="0">
                <a:hlinkClick r:id="rId3"/>
              </a:rPr>
              <a:t>Crime Scene Investigator PCR Basics Real Time PCR Application Note</a:t>
            </a:r>
            <a:r>
              <a:rPr lang="en-US" sz="1400" b="0" dirty="0"/>
              <a:t> to set up Laboratory 1 plus the following modifications.</a:t>
            </a:r>
          </a:p>
          <a:p>
            <a:pPr marL="457200" indent="-457200">
              <a:buFont typeface="+mj-lt"/>
              <a:buAutoNum type="arabicPeriod"/>
            </a:pPr>
            <a:r>
              <a:rPr lang="en-US" sz="1400" b="0" dirty="0"/>
              <a:t>Reconfigure Suspect D (need three tubes of 1:10,000 Suspect D: +G, P1G, and P2G):</a:t>
            </a:r>
          </a:p>
          <a:p>
            <a:pPr marL="914400" lvl="1" indent="-457200">
              <a:buFont typeface="+mj-lt"/>
              <a:buAutoNum type="alphaLcParenR"/>
            </a:pPr>
            <a:r>
              <a:rPr lang="en-US" sz="1100" dirty="0"/>
              <a:t>Transfer 10 µl to a 1.5 ml tube labeled </a:t>
            </a:r>
            <a:r>
              <a:rPr lang="en-US" sz="1100" b="1" dirty="0"/>
              <a:t>1:100G</a:t>
            </a:r>
            <a:r>
              <a:rPr lang="en-US" sz="1100" dirty="0"/>
              <a:t> containing 990 µl distilled water. P</a:t>
            </a:r>
            <a:r>
              <a:rPr lang="en-US" sz="1100" b="0" dirty="0"/>
              <a:t>ipet to mix.</a:t>
            </a:r>
          </a:p>
          <a:p>
            <a:pPr marL="914400" lvl="1" indent="-457200">
              <a:buFont typeface="+mj-lt"/>
              <a:buAutoNum type="alphaLcParenR"/>
            </a:pPr>
            <a:r>
              <a:rPr lang="en-US" sz="1100" dirty="0">
                <a:cs typeface="Arial"/>
              </a:rPr>
              <a:t>Transfer 10 µl </a:t>
            </a:r>
            <a:r>
              <a:rPr lang="en-US" sz="1100" b="1" dirty="0">
                <a:cs typeface="Arial"/>
              </a:rPr>
              <a:t>1:100G</a:t>
            </a:r>
            <a:r>
              <a:rPr lang="en-US" sz="1100" dirty="0">
                <a:cs typeface="Arial"/>
              </a:rPr>
              <a:t> to a 1.5 ml tube labeled </a:t>
            </a:r>
            <a:r>
              <a:rPr lang="en-US" sz="1100" b="1" dirty="0">
                <a:cs typeface="Arial"/>
              </a:rPr>
              <a:t>P1G</a:t>
            </a:r>
            <a:r>
              <a:rPr lang="en-US" sz="1100" dirty="0">
                <a:cs typeface="Arial"/>
              </a:rPr>
              <a:t> containing </a:t>
            </a:r>
            <a:br>
              <a:rPr lang="en-US" sz="1100" dirty="0">
                <a:cs typeface="Arial"/>
              </a:rPr>
            </a:br>
            <a:r>
              <a:rPr lang="en-US" sz="1100" dirty="0">
                <a:cs typeface="Arial"/>
              </a:rPr>
              <a:t>990 µl distilled water. Pipet to mix.</a:t>
            </a:r>
          </a:p>
          <a:p>
            <a:pPr marL="914400" lvl="1" indent="-457200">
              <a:buFont typeface="+mj-lt"/>
              <a:buAutoNum type="alphaLcParenR"/>
            </a:pPr>
            <a:r>
              <a:rPr lang="en-US" sz="1100" b="0" dirty="0">
                <a:cs typeface="Arial"/>
              </a:rPr>
              <a:t>Transfer 300 </a:t>
            </a:r>
            <a:r>
              <a:rPr lang="en-US" sz="1100" dirty="0">
                <a:cs typeface="Arial"/>
              </a:rPr>
              <a:t>µl </a:t>
            </a:r>
            <a:r>
              <a:rPr lang="en-US" sz="1100" b="1" dirty="0">
                <a:cs typeface="Arial"/>
              </a:rPr>
              <a:t>P1G</a:t>
            </a:r>
            <a:r>
              <a:rPr lang="en-US" sz="1100" dirty="0">
                <a:cs typeface="Arial"/>
              </a:rPr>
              <a:t> to a 1.5 ml tube labeled </a:t>
            </a:r>
            <a:r>
              <a:rPr lang="en-US" sz="1100" b="1" dirty="0">
                <a:cs typeface="Arial"/>
              </a:rPr>
              <a:t>P2G</a:t>
            </a:r>
            <a:r>
              <a:rPr lang="en-US" sz="1100" dirty="0">
                <a:cs typeface="Arial"/>
              </a:rPr>
              <a:t>.</a:t>
            </a:r>
          </a:p>
          <a:p>
            <a:pPr marL="914400" lvl="1" indent="-457200">
              <a:buFont typeface="+mj-lt"/>
              <a:buAutoNum type="alphaLcParenR"/>
            </a:pPr>
            <a:r>
              <a:rPr lang="en-US" sz="1100" dirty="0">
                <a:cs typeface="Arial"/>
              </a:rPr>
              <a:t>Transfer </a:t>
            </a:r>
            <a:r>
              <a:rPr lang="en-US" sz="1100" b="0" dirty="0">
                <a:cs typeface="Arial"/>
              </a:rPr>
              <a:t>300 </a:t>
            </a:r>
            <a:r>
              <a:rPr lang="en-US" sz="1100" dirty="0">
                <a:cs typeface="Arial"/>
              </a:rPr>
              <a:t>µl </a:t>
            </a:r>
            <a:r>
              <a:rPr lang="en-US" sz="1100" b="1" dirty="0">
                <a:cs typeface="Arial"/>
              </a:rPr>
              <a:t>P1G</a:t>
            </a:r>
            <a:r>
              <a:rPr lang="en-US" sz="1100" dirty="0">
                <a:cs typeface="Arial"/>
              </a:rPr>
              <a:t> to a 1.5 ml tube labeled </a:t>
            </a:r>
            <a:r>
              <a:rPr lang="en-US" sz="1100" b="1" dirty="0">
                <a:cs typeface="Arial"/>
              </a:rPr>
              <a:t>+G</a:t>
            </a:r>
            <a:r>
              <a:rPr lang="en-US" sz="1100" dirty="0">
                <a:cs typeface="Arial"/>
              </a:rPr>
              <a:t>.</a:t>
            </a:r>
          </a:p>
          <a:p>
            <a:pPr marL="914400" lvl="1" indent="-457200">
              <a:buFont typeface="+mj-lt"/>
              <a:buAutoNum type="alphaLcParenR"/>
            </a:pPr>
            <a:endParaRPr lang="en-US" sz="1100" b="0" dirty="0">
              <a:cs typeface="Arial"/>
            </a:endParaRPr>
          </a:p>
          <a:p>
            <a:pPr marL="457200" indent="-457200">
              <a:buFont typeface="+mj-lt"/>
              <a:buAutoNum type="arabicPeriod"/>
            </a:pPr>
            <a:r>
              <a:rPr lang="en-US" sz="1400" b="0" dirty="0"/>
              <a:t>Reconfigure Crime Scene:</a:t>
            </a:r>
            <a:endParaRPr lang="en-US" sz="1100" b="0" dirty="0"/>
          </a:p>
          <a:p>
            <a:pPr marL="914400" lvl="1" indent="-457200">
              <a:buFont typeface="+mj-lt"/>
              <a:buAutoNum type="alphaLcParenR"/>
            </a:pPr>
            <a:r>
              <a:rPr lang="en-US" sz="1100" dirty="0"/>
              <a:t>Rename as </a:t>
            </a:r>
            <a:r>
              <a:rPr lang="en-US" sz="1100" b="1" dirty="0"/>
              <a:t>+S </a:t>
            </a:r>
            <a:r>
              <a:rPr lang="en-US" sz="1100" dirty="0"/>
              <a:t>and transfer 10 µl to a 1.5 ml tube labeled </a:t>
            </a:r>
            <a:r>
              <a:rPr lang="en-US" sz="1100" b="1" dirty="0"/>
              <a:t>P1S</a:t>
            </a:r>
            <a:r>
              <a:rPr lang="en-US" sz="1100" dirty="0"/>
              <a:t> containing 990 µl distilled water. Pipet to mix.</a:t>
            </a:r>
          </a:p>
          <a:p>
            <a:pPr marL="457200" indent="-457200">
              <a:buFont typeface="+mj-lt"/>
              <a:buAutoNum type="arabicPeriod"/>
            </a:pPr>
            <a:r>
              <a:rPr lang="en-US" sz="1400" b="0" dirty="0"/>
              <a:t>Prepare master mix using 2x </a:t>
            </a:r>
            <a:r>
              <a:rPr lang="en-US" sz="1400" dirty="0" err="1"/>
              <a:t>SsoAdvanced</a:t>
            </a:r>
            <a:r>
              <a:rPr lang="en-US" sz="1400" dirty="0"/>
              <a:t> SYBR</a:t>
            </a:r>
            <a:r>
              <a:rPr lang="en-US" sz="1400" baseline="30000" dirty="0"/>
              <a:t>®</a:t>
            </a:r>
            <a:r>
              <a:rPr lang="en-US" sz="1400" dirty="0"/>
              <a:t> Green </a:t>
            </a:r>
            <a:r>
              <a:rPr lang="en-US" sz="1400" dirty="0" err="1"/>
              <a:t>supermix</a:t>
            </a:r>
            <a:r>
              <a:rPr lang="en-US" sz="1400" dirty="0">
                <a:solidFill>
                  <a:srgbClr val="FF0000"/>
                </a:solidFill>
              </a:rPr>
              <a:t> </a:t>
            </a:r>
            <a:r>
              <a:rPr lang="en-US" sz="1400" b="0" dirty="0"/>
              <a:t> as instructed, then divide equally between two tubes: </a:t>
            </a:r>
            <a:r>
              <a:rPr lang="en-US" sz="1400" dirty="0"/>
              <a:t>MMS</a:t>
            </a:r>
            <a:r>
              <a:rPr lang="en-US" sz="1400" b="0" dirty="0"/>
              <a:t> for SARS-CoV-2 primers and </a:t>
            </a:r>
            <a:r>
              <a:rPr lang="en-US" sz="1400" dirty="0"/>
              <a:t>MMG</a:t>
            </a:r>
            <a:r>
              <a:rPr lang="en-US" sz="1400" b="0" dirty="0"/>
              <a:t> for GAPDH primers.</a:t>
            </a:r>
          </a:p>
        </p:txBody>
      </p:sp>
      <p:graphicFrame>
        <p:nvGraphicFramePr>
          <p:cNvPr id="4" name="Table 4">
            <a:extLst>
              <a:ext uri="{FF2B5EF4-FFF2-40B4-BE49-F238E27FC236}">
                <a16:creationId xmlns:a16="http://schemas.microsoft.com/office/drawing/2014/main" id="{D1958DD7-FD89-415F-9B04-50CB0B1F625A}"/>
              </a:ext>
            </a:extLst>
          </p:cNvPr>
          <p:cNvGraphicFramePr>
            <a:graphicFrameLocks noGrp="1"/>
          </p:cNvGraphicFramePr>
          <p:nvPr>
            <p:extLst>
              <p:ext uri="{D42A27DB-BD31-4B8C-83A1-F6EECF244321}">
                <p14:modId xmlns:p14="http://schemas.microsoft.com/office/powerpoint/2010/main" val="1292042272"/>
              </p:ext>
            </p:extLst>
          </p:nvPr>
        </p:nvGraphicFramePr>
        <p:xfrm>
          <a:off x="5777345" y="2064775"/>
          <a:ext cx="2909455" cy="2658713"/>
        </p:xfrm>
        <a:graphic>
          <a:graphicData uri="http://schemas.openxmlformats.org/drawingml/2006/table">
            <a:tbl>
              <a:tblPr firstRow="1" bandRow="1">
                <a:tableStyleId>{073A0DAA-6AF3-43AB-8588-CEC1D06C72B9}</a:tableStyleId>
              </a:tblPr>
              <a:tblGrid>
                <a:gridCol w="1113906">
                  <a:extLst>
                    <a:ext uri="{9D8B030D-6E8A-4147-A177-3AD203B41FA5}">
                      <a16:colId xmlns:a16="http://schemas.microsoft.com/office/drawing/2014/main" val="4205947165"/>
                    </a:ext>
                  </a:extLst>
                </a:gridCol>
                <a:gridCol w="1257233">
                  <a:extLst>
                    <a:ext uri="{9D8B030D-6E8A-4147-A177-3AD203B41FA5}">
                      <a16:colId xmlns:a16="http://schemas.microsoft.com/office/drawing/2014/main" val="1373059931"/>
                    </a:ext>
                  </a:extLst>
                </a:gridCol>
                <a:gridCol w="538316">
                  <a:extLst>
                    <a:ext uri="{9D8B030D-6E8A-4147-A177-3AD203B41FA5}">
                      <a16:colId xmlns:a16="http://schemas.microsoft.com/office/drawing/2014/main" val="4280364111"/>
                    </a:ext>
                  </a:extLst>
                </a:gridCol>
              </a:tblGrid>
              <a:tr h="281273">
                <a:tc>
                  <a:txBody>
                    <a:bodyPr/>
                    <a:lstStyle/>
                    <a:p>
                      <a:r>
                        <a:rPr lang="en-US" sz="1000" dirty="0"/>
                        <a:t>Sample</a:t>
                      </a:r>
                    </a:p>
                  </a:txBody>
                  <a:tcPr/>
                </a:tc>
                <a:tc>
                  <a:txBody>
                    <a:bodyPr/>
                    <a:lstStyle/>
                    <a:p>
                      <a:r>
                        <a:rPr lang="en-US" sz="1000" dirty="0"/>
                        <a:t>DNA source</a:t>
                      </a:r>
                    </a:p>
                  </a:txBody>
                  <a:tcPr/>
                </a:tc>
                <a:tc>
                  <a:txBody>
                    <a:bodyPr/>
                    <a:lstStyle/>
                    <a:p>
                      <a:r>
                        <a:rPr lang="en-US" sz="1000" dirty="0"/>
                        <a:t>Label</a:t>
                      </a:r>
                    </a:p>
                  </a:txBody>
                  <a:tcPr/>
                </a:tc>
                <a:extLst>
                  <a:ext uri="{0D108BD9-81ED-4DB2-BD59-A6C34878D82A}">
                    <a16:rowId xmlns:a16="http://schemas.microsoft.com/office/drawing/2014/main" val="2215160147"/>
                  </a:ext>
                </a:extLst>
              </a:tr>
              <a:tr h="281273">
                <a:tc>
                  <a:txBody>
                    <a:bodyPr/>
                    <a:lstStyle/>
                    <a:p>
                      <a:r>
                        <a:rPr lang="en-US" sz="1000" dirty="0"/>
                        <a:t>Positive control, SARS-CoV-2</a:t>
                      </a:r>
                    </a:p>
                  </a:txBody>
                  <a:tcPr/>
                </a:tc>
                <a:tc>
                  <a:txBody>
                    <a:bodyPr/>
                    <a:lstStyle/>
                    <a:p>
                      <a:r>
                        <a:rPr lang="en-US" sz="1000" b="0" dirty="0"/>
                        <a:t>Crime Scene DNA</a:t>
                      </a:r>
                    </a:p>
                  </a:txBody>
                  <a:tcPr/>
                </a:tc>
                <a:tc>
                  <a:txBody>
                    <a:bodyPr/>
                    <a:lstStyle/>
                    <a:p>
                      <a:r>
                        <a:rPr lang="en-US" sz="1000" b="1" dirty="0"/>
                        <a:t>+S</a:t>
                      </a:r>
                    </a:p>
                  </a:txBody>
                  <a:tcPr/>
                </a:tc>
                <a:extLst>
                  <a:ext uri="{0D108BD9-81ED-4DB2-BD59-A6C34878D82A}">
                    <a16:rowId xmlns:a16="http://schemas.microsoft.com/office/drawing/2014/main" val="3658218332"/>
                  </a:ext>
                </a:extLst>
              </a:tr>
              <a:tr h="281273">
                <a:tc>
                  <a:txBody>
                    <a:bodyPr/>
                    <a:lstStyle/>
                    <a:p>
                      <a:r>
                        <a:rPr lang="en-US" sz="1000" dirty="0"/>
                        <a:t>Positive control, GAPDH</a:t>
                      </a:r>
                    </a:p>
                  </a:txBody>
                  <a:tcPr/>
                </a:tc>
                <a:tc>
                  <a:txBody>
                    <a:bodyPr/>
                    <a:lstStyle/>
                    <a:p>
                      <a:r>
                        <a:rPr lang="en-US" sz="1000" b="0" dirty="0"/>
                        <a:t>10,000-fold dilution of Suspect D</a:t>
                      </a:r>
                    </a:p>
                  </a:txBody>
                  <a:tcPr/>
                </a:tc>
                <a:tc>
                  <a:txBody>
                    <a:bodyPr/>
                    <a:lstStyle/>
                    <a:p>
                      <a:r>
                        <a:rPr lang="en-US" sz="1000" b="1" dirty="0"/>
                        <a:t>+G</a:t>
                      </a:r>
                    </a:p>
                  </a:txBody>
                  <a:tcPr/>
                </a:tc>
                <a:extLst>
                  <a:ext uri="{0D108BD9-81ED-4DB2-BD59-A6C34878D82A}">
                    <a16:rowId xmlns:a16="http://schemas.microsoft.com/office/drawing/2014/main" val="3127759724"/>
                  </a:ext>
                </a:extLst>
              </a:tr>
              <a:tr h="281273">
                <a:tc>
                  <a:txBody>
                    <a:bodyPr/>
                    <a:lstStyle/>
                    <a:p>
                      <a:r>
                        <a:rPr lang="en-US" sz="1000" dirty="0"/>
                        <a:t>Patient 1,</a:t>
                      </a:r>
                    </a:p>
                    <a:p>
                      <a:r>
                        <a:rPr lang="en-US" sz="1000" dirty="0"/>
                        <a:t>SARS-CoV-2</a:t>
                      </a:r>
                    </a:p>
                  </a:txBody>
                  <a:tcPr/>
                </a:tc>
                <a:tc>
                  <a:txBody>
                    <a:bodyPr/>
                    <a:lstStyle/>
                    <a:p>
                      <a:r>
                        <a:rPr lang="en-US" sz="1000" b="0" dirty="0"/>
                        <a:t>100-fold dilution of Crime Scene</a:t>
                      </a:r>
                    </a:p>
                  </a:txBody>
                  <a:tcPr/>
                </a:tc>
                <a:tc>
                  <a:txBody>
                    <a:bodyPr/>
                    <a:lstStyle/>
                    <a:p>
                      <a:r>
                        <a:rPr lang="en-US" sz="1000" b="1" dirty="0"/>
                        <a:t>P1S</a:t>
                      </a:r>
                    </a:p>
                  </a:txBody>
                  <a:tcPr/>
                </a:tc>
                <a:extLst>
                  <a:ext uri="{0D108BD9-81ED-4DB2-BD59-A6C34878D82A}">
                    <a16:rowId xmlns:a16="http://schemas.microsoft.com/office/drawing/2014/main" val="2584061290"/>
                  </a:ext>
                </a:extLst>
              </a:tr>
              <a:tr h="281273">
                <a:tc>
                  <a:txBody>
                    <a:bodyPr/>
                    <a:lstStyle/>
                    <a:p>
                      <a:r>
                        <a:rPr lang="en-US" sz="1000" dirty="0"/>
                        <a:t>Patient 1,</a:t>
                      </a:r>
                    </a:p>
                    <a:p>
                      <a:r>
                        <a:rPr lang="en-US" sz="1000" dirty="0"/>
                        <a:t>GAPDH</a:t>
                      </a:r>
                    </a:p>
                  </a:txBody>
                  <a:tcPr/>
                </a:tc>
                <a:tc>
                  <a:txBody>
                    <a:bodyPr/>
                    <a:lstStyle/>
                    <a:p>
                      <a:r>
                        <a:rPr lang="en-US" sz="1000" b="0" dirty="0"/>
                        <a:t>10,000-fold dilution of Suspect D</a:t>
                      </a:r>
                    </a:p>
                  </a:txBody>
                  <a:tcPr/>
                </a:tc>
                <a:tc>
                  <a:txBody>
                    <a:bodyPr/>
                    <a:lstStyle/>
                    <a:p>
                      <a:r>
                        <a:rPr lang="en-US" sz="1000" b="1" dirty="0"/>
                        <a:t>P1G</a:t>
                      </a:r>
                    </a:p>
                  </a:txBody>
                  <a:tcPr/>
                </a:tc>
                <a:extLst>
                  <a:ext uri="{0D108BD9-81ED-4DB2-BD59-A6C34878D82A}">
                    <a16:rowId xmlns:a16="http://schemas.microsoft.com/office/drawing/2014/main" val="751353812"/>
                  </a:ext>
                </a:extLst>
              </a:tr>
              <a:tr h="281273">
                <a:tc>
                  <a:txBody>
                    <a:bodyPr/>
                    <a:lstStyle/>
                    <a:p>
                      <a:r>
                        <a:rPr lang="en-US" sz="1000" dirty="0"/>
                        <a:t>Patient 2,</a:t>
                      </a:r>
                    </a:p>
                    <a:p>
                      <a:r>
                        <a:rPr lang="en-US" sz="1000" dirty="0"/>
                        <a:t>SARS-CoV-2</a:t>
                      </a:r>
                    </a:p>
                  </a:txBody>
                  <a:tcPr/>
                </a:tc>
                <a:tc>
                  <a:txBody>
                    <a:bodyPr/>
                    <a:lstStyle/>
                    <a:p>
                      <a:r>
                        <a:rPr lang="en-US" sz="1000" b="0" dirty="0"/>
                        <a:t>Suspect C</a:t>
                      </a:r>
                    </a:p>
                  </a:txBody>
                  <a:tcPr/>
                </a:tc>
                <a:tc>
                  <a:txBody>
                    <a:bodyPr/>
                    <a:lstStyle/>
                    <a:p>
                      <a:r>
                        <a:rPr lang="en-US" sz="1000" b="1" dirty="0"/>
                        <a:t>P2S</a:t>
                      </a:r>
                    </a:p>
                  </a:txBody>
                  <a:tcPr/>
                </a:tc>
                <a:extLst>
                  <a:ext uri="{0D108BD9-81ED-4DB2-BD59-A6C34878D82A}">
                    <a16:rowId xmlns:a16="http://schemas.microsoft.com/office/drawing/2014/main" val="1806670870"/>
                  </a:ext>
                </a:extLst>
              </a:tr>
              <a:tr h="281273">
                <a:tc>
                  <a:txBody>
                    <a:bodyPr/>
                    <a:lstStyle/>
                    <a:p>
                      <a:r>
                        <a:rPr lang="en-US" sz="1000" dirty="0"/>
                        <a:t>Patient 2,</a:t>
                      </a:r>
                    </a:p>
                    <a:p>
                      <a:r>
                        <a:rPr lang="en-US" sz="1000" dirty="0"/>
                        <a:t>GAPDH</a:t>
                      </a:r>
                    </a:p>
                  </a:txBody>
                  <a:tcPr/>
                </a:tc>
                <a:tc>
                  <a:txBody>
                    <a:bodyPr/>
                    <a:lstStyle/>
                    <a:p>
                      <a:r>
                        <a:rPr lang="en-US" sz="1000" b="0" dirty="0"/>
                        <a:t>10,000-fold dilution of Suspect D</a:t>
                      </a:r>
                    </a:p>
                  </a:txBody>
                  <a:tcPr/>
                </a:tc>
                <a:tc>
                  <a:txBody>
                    <a:bodyPr/>
                    <a:lstStyle/>
                    <a:p>
                      <a:r>
                        <a:rPr lang="en-US" sz="1000" b="1" dirty="0"/>
                        <a:t>P2G</a:t>
                      </a:r>
                    </a:p>
                  </a:txBody>
                  <a:tcPr/>
                </a:tc>
                <a:extLst>
                  <a:ext uri="{0D108BD9-81ED-4DB2-BD59-A6C34878D82A}">
                    <a16:rowId xmlns:a16="http://schemas.microsoft.com/office/drawing/2014/main" val="194745012"/>
                  </a:ext>
                </a:extLst>
              </a:tr>
            </a:tbl>
          </a:graphicData>
        </a:graphic>
      </p:graphicFrame>
      <p:sp>
        <p:nvSpPr>
          <p:cNvPr id="7" name="Trapezoid 6">
            <a:extLst>
              <a:ext uri="{FF2B5EF4-FFF2-40B4-BE49-F238E27FC236}">
                <a16:creationId xmlns:a16="http://schemas.microsoft.com/office/drawing/2014/main" id="{02FED4D2-A5E2-400D-A944-08D0C4EC712B}"/>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sp>
        <p:nvSpPr>
          <p:cNvPr id="5" name="Footer Placeholder 4">
            <a:extLst>
              <a:ext uri="{FF2B5EF4-FFF2-40B4-BE49-F238E27FC236}">
                <a16:creationId xmlns:a16="http://schemas.microsoft.com/office/drawing/2014/main" id="{47174562-924D-43DB-BAF9-663DABBE5715}"/>
              </a:ext>
            </a:extLst>
          </p:cNvPr>
          <p:cNvSpPr>
            <a:spLocks noGrp="1"/>
          </p:cNvSpPr>
          <p:nvPr>
            <p:ph type="ftr" sz="quarter" idx="10"/>
          </p:nvPr>
        </p:nvSpPr>
        <p:spPr/>
        <p:txBody>
          <a:bodyPr/>
          <a:lstStyle/>
          <a:p>
            <a:r>
              <a:rPr lang="en-US" dirty="0"/>
              <a:t>explorer.bio-rad.com</a:t>
            </a:r>
          </a:p>
        </p:txBody>
      </p:sp>
      <p:sp>
        <p:nvSpPr>
          <p:cNvPr id="6" name="TextBox 5">
            <a:extLst>
              <a:ext uri="{FF2B5EF4-FFF2-40B4-BE49-F238E27FC236}">
                <a16:creationId xmlns:a16="http://schemas.microsoft.com/office/drawing/2014/main" id="{29D94AED-8FA0-4E2E-B175-7B46A63C636E}"/>
              </a:ext>
            </a:extLst>
          </p:cNvPr>
          <p:cNvSpPr txBox="1"/>
          <p:nvPr/>
        </p:nvSpPr>
        <p:spPr>
          <a:xfrm>
            <a:off x="5745540" y="4731801"/>
            <a:ext cx="2909455" cy="400110"/>
          </a:xfrm>
          <a:prstGeom prst="rect">
            <a:avLst/>
          </a:prstGeom>
          <a:noFill/>
        </p:spPr>
        <p:txBody>
          <a:bodyPr wrap="square" rtlCol="0">
            <a:spAutoFit/>
          </a:bodyPr>
          <a:lstStyle/>
          <a:p>
            <a:r>
              <a:rPr lang="en-US" sz="1000" i="1" dirty="0"/>
              <a:t>Suspects A and B will not be used in this activity.</a:t>
            </a:r>
          </a:p>
        </p:txBody>
      </p:sp>
    </p:spTree>
    <p:extLst>
      <p:ext uri="{BB962C8B-B14F-4D97-AF65-F5344CB8AC3E}">
        <p14:creationId xmlns:p14="http://schemas.microsoft.com/office/powerpoint/2010/main" val="61371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0D96-C8ED-40F9-9D89-4B9FFF05E945}"/>
              </a:ext>
            </a:extLst>
          </p:cNvPr>
          <p:cNvSpPr>
            <a:spLocks noGrp="1"/>
          </p:cNvSpPr>
          <p:nvPr>
            <p:ph type="title"/>
          </p:nvPr>
        </p:nvSpPr>
        <p:spPr/>
        <p:txBody>
          <a:bodyPr/>
          <a:lstStyle/>
          <a:p>
            <a:r>
              <a:rPr lang="en-US" sz="2800" b="1" dirty="0">
                <a:latin typeface="+mj-lt"/>
              </a:rPr>
              <a:t>Adaptation Instructions</a:t>
            </a:r>
          </a:p>
        </p:txBody>
      </p:sp>
      <p:sp>
        <p:nvSpPr>
          <p:cNvPr id="3" name="Text Placeholder 2">
            <a:extLst>
              <a:ext uri="{FF2B5EF4-FFF2-40B4-BE49-F238E27FC236}">
                <a16:creationId xmlns:a16="http://schemas.microsoft.com/office/drawing/2014/main" id="{F9777F1F-F5DF-4048-8A1F-636E640B5951}"/>
              </a:ext>
            </a:extLst>
          </p:cNvPr>
          <p:cNvSpPr>
            <a:spLocks noGrp="1"/>
          </p:cNvSpPr>
          <p:nvPr>
            <p:ph type="body" sz="quarter" idx="11"/>
          </p:nvPr>
        </p:nvSpPr>
        <p:spPr>
          <a:xfrm>
            <a:off x="457201" y="2007071"/>
            <a:ext cx="4962832" cy="4012729"/>
          </a:xfrm>
        </p:spPr>
        <p:txBody>
          <a:bodyPr/>
          <a:lstStyle/>
          <a:p>
            <a:pPr marL="457200" indent="-457200">
              <a:buFont typeface="+mj-lt"/>
              <a:buAutoNum type="arabicPeriod" startAt="5"/>
            </a:pPr>
            <a:r>
              <a:rPr lang="en-US" sz="1800" b="0" dirty="0"/>
              <a:t>Use this revised plate setup.</a:t>
            </a:r>
          </a:p>
        </p:txBody>
      </p:sp>
      <p:graphicFrame>
        <p:nvGraphicFramePr>
          <p:cNvPr id="5" name="Table 4">
            <a:extLst>
              <a:ext uri="{FF2B5EF4-FFF2-40B4-BE49-F238E27FC236}">
                <a16:creationId xmlns:a16="http://schemas.microsoft.com/office/drawing/2014/main" id="{FCE7CDAE-E354-4378-BCE5-3128F61C8B9B}"/>
              </a:ext>
            </a:extLst>
          </p:cNvPr>
          <p:cNvGraphicFramePr>
            <a:graphicFrameLocks noGrp="1"/>
          </p:cNvGraphicFramePr>
          <p:nvPr>
            <p:extLst>
              <p:ext uri="{D42A27DB-BD31-4B8C-83A1-F6EECF244321}">
                <p14:modId xmlns:p14="http://schemas.microsoft.com/office/powerpoint/2010/main" val="2823525568"/>
              </p:ext>
            </p:extLst>
          </p:nvPr>
        </p:nvGraphicFramePr>
        <p:xfrm>
          <a:off x="1803286" y="2793267"/>
          <a:ext cx="5110897" cy="2867577"/>
        </p:xfrm>
        <a:graphic>
          <a:graphicData uri="http://schemas.openxmlformats.org/drawingml/2006/table">
            <a:tbl>
              <a:tblPr firstRow="1" bandRow="1"/>
              <a:tblGrid>
                <a:gridCol w="386849">
                  <a:extLst>
                    <a:ext uri="{9D8B030D-6E8A-4147-A177-3AD203B41FA5}">
                      <a16:colId xmlns:a16="http://schemas.microsoft.com/office/drawing/2014/main" val="20000"/>
                    </a:ext>
                  </a:extLst>
                </a:gridCol>
                <a:gridCol w="590506">
                  <a:extLst>
                    <a:ext uri="{9D8B030D-6E8A-4147-A177-3AD203B41FA5}">
                      <a16:colId xmlns:a16="http://schemas.microsoft.com/office/drawing/2014/main" val="20001"/>
                    </a:ext>
                  </a:extLst>
                </a:gridCol>
                <a:gridCol w="590506">
                  <a:extLst>
                    <a:ext uri="{9D8B030D-6E8A-4147-A177-3AD203B41FA5}">
                      <a16:colId xmlns:a16="http://schemas.microsoft.com/office/drawing/2014/main" val="20002"/>
                    </a:ext>
                  </a:extLst>
                </a:gridCol>
                <a:gridCol w="590506">
                  <a:extLst>
                    <a:ext uri="{9D8B030D-6E8A-4147-A177-3AD203B41FA5}">
                      <a16:colId xmlns:a16="http://schemas.microsoft.com/office/drawing/2014/main" val="20003"/>
                    </a:ext>
                  </a:extLst>
                </a:gridCol>
                <a:gridCol w="590506">
                  <a:extLst>
                    <a:ext uri="{9D8B030D-6E8A-4147-A177-3AD203B41FA5}">
                      <a16:colId xmlns:a16="http://schemas.microsoft.com/office/drawing/2014/main" val="20004"/>
                    </a:ext>
                  </a:extLst>
                </a:gridCol>
                <a:gridCol w="590506">
                  <a:extLst>
                    <a:ext uri="{9D8B030D-6E8A-4147-A177-3AD203B41FA5}">
                      <a16:colId xmlns:a16="http://schemas.microsoft.com/office/drawing/2014/main" val="20005"/>
                    </a:ext>
                  </a:extLst>
                </a:gridCol>
                <a:gridCol w="590506">
                  <a:extLst>
                    <a:ext uri="{9D8B030D-6E8A-4147-A177-3AD203B41FA5}">
                      <a16:colId xmlns:a16="http://schemas.microsoft.com/office/drawing/2014/main" val="20006"/>
                    </a:ext>
                  </a:extLst>
                </a:gridCol>
                <a:gridCol w="590506">
                  <a:extLst>
                    <a:ext uri="{9D8B030D-6E8A-4147-A177-3AD203B41FA5}">
                      <a16:colId xmlns:a16="http://schemas.microsoft.com/office/drawing/2014/main" val="20007"/>
                    </a:ext>
                  </a:extLst>
                </a:gridCol>
                <a:gridCol w="590506">
                  <a:extLst>
                    <a:ext uri="{9D8B030D-6E8A-4147-A177-3AD203B41FA5}">
                      <a16:colId xmlns:a16="http://schemas.microsoft.com/office/drawing/2014/main" val="20008"/>
                    </a:ext>
                  </a:extLst>
                </a:gridCol>
              </a:tblGrid>
              <a:tr h="259649">
                <a:tc>
                  <a:txBody>
                    <a:bodyPr/>
                    <a:lstStyle/>
                    <a:p>
                      <a:endParaRPr lang="en-US" sz="11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1</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3</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4</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6</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7</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latin typeface="+mn-lt"/>
                        </a:rPr>
                        <a:t>8</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5991">
                <a:tc>
                  <a:txBody>
                    <a:bodyPr/>
                    <a:lstStyle/>
                    <a:p>
                      <a:r>
                        <a:rPr lang="en-US" sz="1100" b="0" dirty="0">
                          <a:latin typeface="+mj-lt"/>
                        </a:rPr>
                        <a:t>A</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5991">
                <a:tc>
                  <a:txBody>
                    <a:bodyPr/>
                    <a:lstStyle/>
                    <a:p>
                      <a:r>
                        <a:rPr lang="en-US" sz="1100" b="0" dirty="0">
                          <a:latin typeface="+mj-lt"/>
                        </a:rPr>
                        <a:t>B</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25991">
                <a:tc>
                  <a:txBody>
                    <a:bodyPr/>
                    <a:lstStyle/>
                    <a:p>
                      <a:r>
                        <a:rPr lang="en-US" sz="1100" b="0" dirty="0">
                          <a:latin typeface="+mj-lt"/>
                        </a:rPr>
                        <a:t>C</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5991">
                <a:tc>
                  <a:txBody>
                    <a:bodyPr/>
                    <a:lstStyle/>
                    <a:p>
                      <a:r>
                        <a:rPr lang="en-US" sz="1100" b="0" dirty="0">
                          <a:latin typeface="+mj-lt"/>
                        </a:rPr>
                        <a:t>D</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5991">
                <a:tc>
                  <a:txBody>
                    <a:bodyPr/>
                    <a:lstStyle/>
                    <a:p>
                      <a:r>
                        <a:rPr lang="en-US" sz="1100" b="0" dirty="0">
                          <a:latin typeface="+mj-lt"/>
                        </a:rPr>
                        <a:t>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5991">
                <a:tc>
                  <a:txBody>
                    <a:bodyPr/>
                    <a:lstStyle/>
                    <a:p>
                      <a:r>
                        <a:rPr lang="en-US" sz="1100" b="0" dirty="0">
                          <a:latin typeface="+mj-lt"/>
                        </a:rPr>
                        <a:t>F</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5991">
                <a:tc>
                  <a:txBody>
                    <a:bodyPr/>
                    <a:lstStyle/>
                    <a:p>
                      <a:r>
                        <a:rPr lang="en-US" sz="1100" b="0" dirty="0">
                          <a:latin typeface="+mj-lt"/>
                        </a:rPr>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5991">
                <a:tc>
                  <a:txBody>
                    <a:bodyPr/>
                    <a:lstStyle/>
                    <a:p>
                      <a:r>
                        <a:rPr lang="en-US" sz="1100" b="0" dirty="0">
                          <a:latin typeface="+mj-lt"/>
                        </a:rPr>
                        <a: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NTCG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P1G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dirty="0"/>
                        <a:t>P2G</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7" name="Trapezoid 6">
            <a:extLst>
              <a:ext uri="{FF2B5EF4-FFF2-40B4-BE49-F238E27FC236}">
                <a16:creationId xmlns:a16="http://schemas.microsoft.com/office/drawing/2014/main" id="{1CDFAD50-2142-457E-82FD-0B3F333EF9D9}"/>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sp>
        <p:nvSpPr>
          <p:cNvPr id="4" name="Footer Placeholder 3">
            <a:extLst>
              <a:ext uri="{FF2B5EF4-FFF2-40B4-BE49-F238E27FC236}">
                <a16:creationId xmlns:a16="http://schemas.microsoft.com/office/drawing/2014/main" id="{77D17499-D643-4295-919E-AD0F3F31531C}"/>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210187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0D96-C8ED-40F9-9D89-4B9FFF05E945}"/>
              </a:ext>
            </a:extLst>
          </p:cNvPr>
          <p:cNvSpPr>
            <a:spLocks noGrp="1"/>
          </p:cNvSpPr>
          <p:nvPr>
            <p:ph type="title"/>
          </p:nvPr>
        </p:nvSpPr>
        <p:spPr/>
        <p:txBody>
          <a:bodyPr/>
          <a:lstStyle/>
          <a:p>
            <a:r>
              <a:rPr lang="en-US" sz="2800" b="1" dirty="0">
                <a:latin typeface="+mj-lt"/>
              </a:rPr>
              <a:t>Adaptation Instructions</a:t>
            </a:r>
          </a:p>
        </p:txBody>
      </p:sp>
      <p:sp>
        <p:nvSpPr>
          <p:cNvPr id="3" name="Text Placeholder 2">
            <a:extLst>
              <a:ext uri="{FF2B5EF4-FFF2-40B4-BE49-F238E27FC236}">
                <a16:creationId xmlns:a16="http://schemas.microsoft.com/office/drawing/2014/main" id="{F9777F1F-F5DF-4048-8A1F-636E640B5951}"/>
              </a:ext>
            </a:extLst>
          </p:cNvPr>
          <p:cNvSpPr>
            <a:spLocks noGrp="1"/>
          </p:cNvSpPr>
          <p:nvPr>
            <p:ph type="body" sz="quarter" idx="11"/>
          </p:nvPr>
        </p:nvSpPr>
        <p:spPr>
          <a:xfrm>
            <a:off x="457201" y="2007071"/>
            <a:ext cx="7294014" cy="4012729"/>
          </a:xfrm>
        </p:spPr>
        <p:txBody>
          <a:bodyPr vert="horz" lIns="91440" tIns="45720" rIns="91440" bIns="45720" rtlCol="0" anchor="t">
            <a:noAutofit/>
          </a:bodyPr>
          <a:lstStyle/>
          <a:p>
            <a:pPr marL="457200" indent="-457200">
              <a:buFont typeface="+mj-lt"/>
              <a:buAutoNum type="arabicPeriod" startAt="6"/>
            </a:pPr>
            <a:r>
              <a:rPr lang="en-US" sz="1800" b="0" dirty="0"/>
              <a:t>Use the cycling parameters from </a:t>
            </a:r>
            <a:r>
              <a:rPr lang="en-US" sz="1800" dirty="0"/>
              <a:t>Laboratory 1</a:t>
            </a:r>
            <a:r>
              <a:rPr lang="en-US" sz="1800" b="0" dirty="0"/>
              <a:t>, repeated here.</a:t>
            </a:r>
          </a:p>
        </p:txBody>
      </p:sp>
      <p:sp>
        <p:nvSpPr>
          <p:cNvPr id="7" name="Trapezoid 6">
            <a:extLst>
              <a:ext uri="{FF2B5EF4-FFF2-40B4-BE49-F238E27FC236}">
                <a16:creationId xmlns:a16="http://schemas.microsoft.com/office/drawing/2014/main" id="{1CDFAD50-2142-457E-82FD-0B3F333EF9D9}"/>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sp>
        <p:nvSpPr>
          <p:cNvPr id="4" name="Footer Placeholder 3">
            <a:extLst>
              <a:ext uri="{FF2B5EF4-FFF2-40B4-BE49-F238E27FC236}">
                <a16:creationId xmlns:a16="http://schemas.microsoft.com/office/drawing/2014/main" id="{77D17499-D643-4295-919E-AD0F3F31531C}"/>
              </a:ext>
            </a:extLst>
          </p:cNvPr>
          <p:cNvSpPr>
            <a:spLocks noGrp="1"/>
          </p:cNvSpPr>
          <p:nvPr>
            <p:ph type="ftr" sz="quarter" idx="10"/>
          </p:nvPr>
        </p:nvSpPr>
        <p:spPr/>
        <p:txBody>
          <a:bodyPr/>
          <a:lstStyle/>
          <a:p>
            <a:r>
              <a:rPr lang="en-US"/>
              <a:t>explorer.bio-rad.com</a:t>
            </a:r>
            <a:endParaRPr lang="en-US" dirty="0"/>
          </a:p>
        </p:txBody>
      </p:sp>
      <p:pic>
        <p:nvPicPr>
          <p:cNvPr id="5" name="Picture 5" descr="Graphical user interface, text, application&#10;&#10;Description automatically generated">
            <a:extLst>
              <a:ext uri="{FF2B5EF4-FFF2-40B4-BE49-F238E27FC236}">
                <a16:creationId xmlns:a16="http://schemas.microsoft.com/office/drawing/2014/main" id="{0E194F5B-6F54-60B9-BC54-8F98231B3410}"/>
              </a:ext>
            </a:extLst>
          </p:cNvPr>
          <p:cNvPicPr>
            <a:picLocks noChangeAspect="1"/>
          </p:cNvPicPr>
          <p:nvPr/>
        </p:nvPicPr>
        <p:blipFill rotWithShape="1">
          <a:blip r:embed="rId3"/>
          <a:srcRect b="32302"/>
          <a:stretch/>
        </p:blipFill>
        <p:spPr>
          <a:xfrm>
            <a:off x="1178251" y="2817860"/>
            <a:ext cx="7108076" cy="2858409"/>
          </a:xfrm>
          <a:prstGeom prst="rect">
            <a:avLst/>
          </a:prstGeom>
        </p:spPr>
      </p:pic>
    </p:spTree>
    <p:extLst>
      <p:ext uri="{BB962C8B-B14F-4D97-AF65-F5344CB8AC3E}">
        <p14:creationId xmlns:p14="http://schemas.microsoft.com/office/powerpoint/2010/main" val="715051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4a6adae-710a-497a-97c4-0257354cdd3a">
      <Terms xmlns="http://schemas.microsoft.com/office/infopath/2007/PartnerControls"/>
    </lcf76f155ced4ddcb4097134ff3c332f>
    <TaxCatchAll xmlns="c40de90d-4278-400a-af15-1293ad0d11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622A1955C5C941A4D8067D05612462" ma:contentTypeVersion="16" ma:contentTypeDescription="Create a new document." ma:contentTypeScope="" ma:versionID="bb77a2c84cadea5fcd02f126b7750514">
  <xsd:schema xmlns:xsd="http://www.w3.org/2001/XMLSchema" xmlns:xs="http://www.w3.org/2001/XMLSchema" xmlns:p="http://schemas.microsoft.com/office/2006/metadata/properties" xmlns:ns2="44a6adae-710a-497a-97c4-0257354cdd3a" xmlns:ns3="c40de90d-4278-400a-af15-1293ad0d11ce" targetNamespace="http://schemas.microsoft.com/office/2006/metadata/properties" ma:root="true" ma:fieldsID="1f9b27eee5cf0f743e06c835b23330c8" ns2:_="" ns3:_="">
    <xsd:import namespace="44a6adae-710a-497a-97c4-0257354cdd3a"/>
    <xsd:import namespace="c40de90d-4278-400a-af15-1293ad0d11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6adae-710a-497a-97c4-0257354c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d874a2-3a2e-404c-a332-33459d6381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0de90d-4278-400a-af15-1293ad0d11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6c6d6c7-a49c-410c-9c4f-7d5163453aa1}" ma:internalName="TaxCatchAll" ma:showField="CatchAllData" ma:web="c40de90d-4278-400a-af15-1293ad0d11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A4D1CB-550C-463B-A046-8F570B597FBB}">
  <ds:schemaRefs>
    <ds:schemaRef ds:uri="44a6adae-710a-497a-97c4-0257354cdd3a"/>
    <ds:schemaRef ds:uri="c40de90d-4278-400a-af15-1293ad0d11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CEA5693-A3E5-420A-8ECC-9E4BF3CD2682}">
  <ds:schemaRefs>
    <ds:schemaRef ds:uri="http://schemas.microsoft.com/sharepoint/v3/contenttype/forms"/>
  </ds:schemaRefs>
</ds:datastoreItem>
</file>

<file path=customXml/itemProps3.xml><?xml version="1.0" encoding="utf-8"?>
<ds:datastoreItem xmlns:ds="http://schemas.openxmlformats.org/officeDocument/2006/customXml" ds:itemID="{0048C86C-63A6-438F-8CBC-E7D2513383F8}">
  <ds:schemaRefs>
    <ds:schemaRef ds:uri="44a6adae-710a-497a-97c4-0257354cdd3a"/>
    <ds:schemaRef ds:uri="c40de90d-4278-400a-af15-1293ad0d11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6033</TotalTime>
  <Words>1752</Words>
  <Application>Microsoft Office PowerPoint</Application>
  <PresentationFormat>On-screen Show (4:3)</PresentationFormat>
  <Paragraphs>291</Paragraphs>
  <Slides>13</Slides>
  <Notes>5</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Detecting SARS-CoV-2 using Real-Time PCR</vt:lpstr>
      <vt:lpstr>Contents</vt:lpstr>
      <vt:lpstr>Introduction</vt:lpstr>
      <vt:lpstr>Introduction</vt:lpstr>
      <vt:lpstr>Required Materials</vt:lpstr>
      <vt:lpstr>Adaptation Overview</vt:lpstr>
      <vt:lpstr>Adaptation Instructions</vt:lpstr>
      <vt:lpstr>Adaptation Instructions</vt:lpstr>
      <vt:lpstr>Adaptation Instructions</vt:lpstr>
      <vt:lpstr>Anticipated Results — Amplification</vt:lpstr>
      <vt:lpstr>Scenario</vt:lpstr>
      <vt:lpstr>Your Task</vt:lpstr>
      <vt:lpstr>Procedure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info and presentation template</dc:title>
  <dc:creator>Taylor Page</dc:creator>
  <cp:lastModifiedBy>Yolanda Kowalewski</cp:lastModifiedBy>
  <cp:revision>130</cp:revision>
  <dcterms:created xsi:type="dcterms:W3CDTF">2020-08-25T15:03:13Z</dcterms:created>
  <dcterms:modified xsi:type="dcterms:W3CDTF">2022-09-08T21:56:26Z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0x01010064622A1955C5C941A4D8067D05612462</vt:lpwstr>
  </property>
  <property fmtid="{D5CDD505-2E9C-101B-9397-08002B2CF9AE}" pid="3" name="MediaServiceImageTags">
    <vt:lpwstr/>
  </property>
</Properties>
</file>